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7" r:id="rId3"/>
    <p:sldId id="275" r:id="rId4"/>
    <p:sldId id="276" r:id="rId5"/>
    <p:sldId id="272" r:id="rId6"/>
    <p:sldId id="273" r:id="rId7"/>
    <p:sldId id="278" r:id="rId8"/>
    <p:sldId id="301" r:id="rId9"/>
    <p:sldId id="295" r:id="rId10"/>
    <p:sldId id="282" r:id="rId11"/>
    <p:sldId id="283" r:id="rId12"/>
    <p:sldId id="279" r:id="rId13"/>
    <p:sldId id="280" r:id="rId14"/>
    <p:sldId id="281" r:id="rId15"/>
    <p:sldId id="291" r:id="rId16"/>
    <p:sldId id="302" r:id="rId17"/>
    <p:sldId id="307" r:id="rId18"/>
    <p:sldId id="303" r:id="rId19"/>
    <p:sldId id="304" r:id="rId20"/>
    <p:sldId id="305" r:id="rId21"/>
    <p:sldId id="306" r:id="rId22"/>
    <p:sldId id="320" r:id="rId23"/>
    <p:sldId id="309" r:id="rId24"/>
    <p:sldId id="311" r:id="rId25"/>
    <p:sldId id="312" r:id="rId26"/>
    <p:sldId id="313" r:id="rId27"/>
    <p:sldId id="321" r:id="rId28"/>
    <p:sldId id="314" r:id="rId29"/>
    <p:sldId id="315" r:id="rId30"/>
    <p:sldId id="316" r:id="rId31"/>
    <p:sldId id="317" r:id="rId32"/>
    <p:sldId id="318" r:id="rId33"/>
    <p:sldId id="319" r:id="rId34"/>
    <p:sldId id="293" r:id="rId35"/>
    <p:sldId id="289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559" autoAdjust="0"/>
    <p:restoredTop sz="94607" autoAdjust="0"/>
  </p:normalViewPr>
  <p:slideViewPr>
    <p:cSldViewPr>
      <p:cViewPr varScale="1">
        <p:scale>
          <a:sx n="69" d="100"/>
          <a:sy n="69" d="100"/>
        </p:scale>
        <p:origin x="-14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704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B85A-B277-4FD6-822E-A49D4CA59214}" type="datetimeFigureOut">
              <a:rPr lang="pt-BR" smtClean="0"/>
              <a:pPr/>
              <a:t>08/09/2014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29F1-5B72-4257-8654-F95036103E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B85A-B277-4FD6-822E-A49D4CA59214}" type="datetimeFigureOut">
              <a:rPr lang="pt-BR" smtClean="0"/>
              <a:pPr/>
              <a:t>08/09/2014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29F1-5B72-4257-8654-F95036103E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B85A-B277-4FD6-822E-A49D4CA59214}" type="datetimeFigureOut">
              <a:rPr lang="pt-BR" smtClean="0"/>
              <a:pPr/>
              <a:t>08/09/2014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29F1-5B72-4257-8654-F95036103E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B85A-B277-4FD6-822E-A49D4CA59214}" type="datetimeFigureOut">
              <a:rPr lang="pt-BR" smtClean="0"/>
              <a:pPr/>
              <a:t>08/09/2014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29F1-5B72-4257-8654-F95036103E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B85A-B277-4FD6-822E-A49D4CA59214}" type="datetimeFigureOut">
              <a:rPr lang="pt-BR" smtClean="0"/>
              <a:pPr/>
              <a:t>08/09/2014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29F1-5B72-4257-8654-F95036103E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B85A-B277-4FD6-822E-A49D4CA59214}" type="datetimeFigureOut">
              <a:rPr lang="pt-BR" smtClean="0"/>
              <a:pPr/>
              <a:t>08/09/2014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29F1-5B72-4257-8654-F95036103E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B85A-B277-4FD6-822E-A49D4CA59214}" type="datetimeFigureOut">
              <a:rPr lang="pt-BR" smtClean="0"/>
              <a:pPr/>
              <a:t>08/09/2014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29F1-5B72-4257-8654-F95036103E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B85A-B277-4FD6-822E-A49D4CA59214}" type="datetimeFigureOut">
              <a:rPr lang="pt-BR" smtClean="0"/>
              <a:pPr/>
              <a:t>08/09/2014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29F1-5B72-4257-8654-F95036103E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B85A-B277-4FD6-822E-A49D4CA59214}" type="datetimeFigureOut">
              <a:rPr lang="pt-BR" smtClean="0"/>
              <a:pPr/>
              <a:t>08/09/2014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29F1-5B72-4257-8654-F95036103E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B85A-B277-4FD6-822E-A49D4CA59214}" type="datetimeFigureOut">
              <a:rPr lang="pt-BR" smtClean="0"/>
              <a:pPr/>
              <a:t>08/09/2014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29F1-5B72-4257-8654-F95036103E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B85A-B277-4FD6-822E-A49D4CA59214}" type="datetimeFigureOut">
              <a:rPr lang="pt-BR" smtClean="0"/>
              <a:pPr/>
              <a:t>08/09/2014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29F1-5B72-4257-8654-F95036103E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7B85A-B277-4FD6-822E-A49D4CA59214}" type="datetimeFigureOut">
              <a:rPr lang="pt-BR" smtClean="0"/>
              <a:pPr/>
              <a:t>08/09/2014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B29F1-5B72-4257-8654-F95036103E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genetics.utah.edu/content/labs/extrac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odnavaiaescola.com.br/dna/index.menu1.htm" TargetMode="External"/><Relationship Id="rId4" Type="http://schemas.openxmlformats.org/officeDocument/2006/relationships/hyperlink" Target="http://learn.genetics.utah.edu/content/labs/pc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84"/>
            <a:ext cx="9144000" cy="6863113"/>
          </a:xfrm>
          <a:prstGeom prst="rect">
            <a:avLst/>
          </a:prstGeom>
        </p:spPr>
      </p:pic>
      <p:pic>
        <p:nvPicPr>
          <p:cNvPr id="3" name="Imagem 2" descr="quad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16" y="285727"/>
            <a:ext cx="5529469" cy="3888489"/>
          </a:xfrm>
          <a:prstGeom prst="rect">
            <a:avLst/>
          </a:prstGeom>
        </p:spPr>
      </p:pic>
      <p:pic>
        <p:nvPicPr>
          <p:cNvPr id="5" name="Imagem 4" descr="Denito 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596" y="2643182"/>
            <a:ext cx="2428892" cy="4214818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2285984" y="1196752"/>
            <a:ext cx="3726176" cy="2376264"/>
            <a:chOff x="2285984" y="1071546"/>
            <a:chExt cx="4357718" cy="2571768"/>
          </a:xfrm>
        </p:grpSpPr>
        <p:sp>
          <p:nvSpPr>
            <p:cNvPr id="6" name="Texto explicativo em elipse 5"/>
            <p:cNvSpPr/>
            <p:nvPr/>
          </p:nvSpPr>
          <p:spPr>
            <a:xfrm>
              <a:off x="2285984" y="1071546"/>
              <a:ext cx="4357718" cy="2571768"/>
            </a:xfrm>
            <a:prstGeom prst="wedgeEllipseCallout">
              <a:avLst>
                <a:gd name="adj1" fmla="val -53485"/>
                <a:gd name="adj2" fmla="val 3614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5" name="Rectangle 1"/>
            <p:cNvSpPr>
              <a:spLocks noChangeArrowheads="1"/>
            </p:cNvSpPr>
            <p:nvPr/>
          </p:nvSpPr>
          <p:spPr bwMode="auto">
            <a:xfrm>
              <a:off x="2643174" y="1618484"/>
              <a:ext cx="3714776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Calibri" pitchFamily="34" charset="0"/>
                  <a:cs typeface="Times New Roman" pitchFamily="18" charset="0"/>
                </a:rPr>
                <a:t>Olá! Quer saber como a biotecnologia pode ajudar a solucionar crimes? Então preste atenção no quadro!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13"/>
            <a:ext cx="9144000" cy="6863113"/>
          </a:xfrm>
          <a:prstGeom prst="rect">
            <a:avLst/>
          </a:prstGeom>
        </p:spPr>
      </p:pic>
      <p:pic>
        <p:nvPicPr>
          <p:cNvPr id="3" name="Imagem 2" descr="quad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16" y="285727"/>
            <a:ext cx="5529469" cy="3888489"/>
          </a:xfrm>
          <a:prstGeom prst="rect">
            <a:avLst/>
          </a:prstGeom>
        </p:spPr>
      </p:pic>
      <p:pic>
        <p:nvPicPr>
          <p:cNvPr id="4" name="Imagem 3" descr="Denito 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2571744"/>
            <a:ext cx="2175896" cy="4286256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2714612" y="1142984"/>
            <a:ext cx="4143404" cy="2714644"/>
            <a:chOff x="2714612" y="1142984"/>
            <a:chExt cx="4143404" cy="2714644"/>
          </a:xfrm>
        </p:grpSpPr>
        <p:sp>
          <p:nvSpPr>
            <p:cNvPr id="5" name="Texto explicativo em elipse 4"/>
            <p:cNvSpPr/>
            <p:nvPr/>
          </p:nvSpPr>
          <p:spPr>
            <a:xfrm>
              <a:off x="2714612" y="1142984"/>
              <a:ext cx="4143404" cy="2714644"/>
            </a:xfrm>
            <a:prstGeom prst="wedgeEllipseCallout">
              <a:avLst>
                <a:gd name="adj1" fmla="val -57779"/>
                <a:gd name="adj2" fmla="val 2560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841" name="Rectangle 1"/>
            <p:cNvSpPr>
              <a:spLocks noChangeArrowheads="1"/>
            </p:cNvSpPr>
            <p:nvPr/>
          </p:nvSpPr>
          <p:spPr bwMode="auto">
            <a:xfrm>
              <a:off x="3000364" y="1890401"/>
              <a:ext cx="3643338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Calibri" pitchFamily="34" charset="0"/>
                  <a:cs typeface="Times New Roman" pitchFamily="18" charset="0"/>
                </a:rPr>
                <a:t>Sim! Mas para explicar algumas delas, passo a vez para a Sofia, que entende melhor deste assunto. 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84"/>
            <a:ext cx="9144000" cy="6863113"/>
          </a:xfrm>
          <a:prstGeom prst="rect">
            <a:avLst/>
          </a:prstGeom>
        </p:spPr>
      </p:pic>
      <p:pic>
        <p:nvPicPr>
          <p:cNvPr id="3" name="Imagem 2" descr="quad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16" y="285727"/>
            <a:ext cx="5529469" cy="3888489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2786050" y="1428736"/>
            <a:ext cx="3071834" cy="2500330"/>
            <a:chOff x="2500298" y="642918"/>
            <a:chExt cx="3071834" cy="2500330"/>
          </a:xfrm>
        </p:grpSpPr>
        <p:sp>
          <p:nvSpPr>
            <p:cNvPr id="4" name="Texto explicativo em elipse 3"/>
            <p:cNvSpPr/>
            <p:nvPr/>
          </p:nvSpPr>
          <p:spPr>
            <a:xfrm>
              <a:off x="2500298" y="642918"/>
              <a:ext cx="3071834" cy="2500330"/>
            </a:xfrm>
            <a:prstGeom prst="wedgeEllipseCallout">
              <a:avLst>
                <a:gd name="adj1" fmla="val -43724"/>
                <a:gd name="adj2" fmla="val 3756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2857488" y="1142984"/>
              <a:ext cx="235745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>
                  <a:latin typeface="Comic Sans MS" pitchFamily="66" charset="0"/>
                </a:rPr>
                <a:t>Obrigada </a:t>
              </a:r>
              <a:r>
                <a:rPr lang="pt-BR" sz="2000" dirty="0" err="1" smtClean="0">
                  <a:latin typeface="Comic Sans MS" pitchFamily="66" charset="0"/>
                </a:rPr>
                <a:t>Denito</a:t>
              </a:r>
              <a:r>
                <a:rPr lang="pt-BR" sz="2000" dirty="0" smtClean="0">
                  <a:latin typeface="Comic Sans MS" pitchFamily="66" charset="0"/>
                </a:rPr>
                <a:t>! Para iniciar o nossa conversa, vou contar um caso para vocês!</a:t>
              </a:r>
              <a:endParaRPr lang="pt-BR" sz="2000" dirty="0">
                <a:latin typeface="Comic Sans MS" pitchFamily="66" charset="0"/>
              </a:endParaRPr>
            </a:p>
          </p:txBody>
        </p:sp>
      </p:grpSp>
      <p:pic>
        <p:nvPicPr>
          <p:cNvPr id="7" name="Imagem 6" descr="cientista 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143117"/>
            <a:ext cx="2428892" cy="4714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0"/>
            <a:ext cx="914334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85720" y="428604"/>
            <a:ext cx="85725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Em 21 de janeiro de 1986, o recém-nascido Pedro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</a:rPr>
              <a:t>Braule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Pinto foi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</a:rPr>
              <a:t>sequestrado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do hospital Santa Lúcia, em Brasília. Seus pais biológicos, Maria Auxiliadora R. B. Pinto e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</a:rPr>
              <a:t>Jayro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Tapajós, buscaram pelo paradeiro do filho por quase dezessete anos. Tendo sido registrado como Osvaldo Borges Júnior (filho natural de Vilma Martins e Osvaldo Borges) Pedrinho só soube a verdade em 2002, quando uma denúncia anônima ao SOS criança alertou os pais biológicos, que se submeteram a um exame que comparou o DNA deles ao obtido a partir de um fio de cabelo do rapaz. 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0"/>
            <a:ext cx="914334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85720" y="357166"/>
            <a:ext cx="83582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Descobriu-se posteriormente que Vilma havia também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</a:rPr>
              <a:t>sequestrado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, em 1979, uma outra criança. Os resultados dos exames de DNA, além de revelarem a real paternidade dos envolvidos, ainda serviu como prova para condenar Vilma a 15 anos e 9 meses de prisão, pelo crime de sequestro!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6" name="Imagem 5" descr="cientista 4.png"/>
          <p:cNvPicPr>
            <a:picLocks noChangeAspect="1"/>
          </p:cNvPicPr>
          <p:nvPr/>
        </p:nvPicPr>
        <p:blipFill>
          <a:blip r:embed="rId3"/>
          <a:srcRect b="28293"/>
          <a:stretch>
            <a:fillRect/>
          </a:stretch>
        </p:blipFill>
        <p:spPr>
          <a:xfrm>
            <a:off x="928662" y="3714752"/>
            <a:ext cx="2357454" cy="285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27384"/>
            <a:ext cx="914334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28596" y="188640"/>
            <a:ext cx="828680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Você já se perguntou como são feitas essas análises de DNA? Bom, o primeiro passo é retirar o DNA de dentro da célula! Existem várias técnicas para extrair o DNA de dentro das células do organismo ou tecido que se quer estudar, mas todas elas envolvem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" name="Imagem 3" descr="cientista 2.png"/>
          <p:cNvPicPr>
            <a:picLocks noChangeAspect="1"/>
          </p:cNvPicPr>
          <p:nvPr/>
        </p:nvPicPr>
        <p:blipFill>
          <a:blip r:embed="rId3"/>
          <a:srcRect b="18016"/>
          <a:stretch>
            <a:fillRect/>
          </a:stretch>
        </p:blipFill>
        <p:spPr>
          <a:xfrm>
            <a:off x="6444208" y="3356992"/>
            <a:ext cx="2230615" cy="321471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5536" y="3262332"/>
            <a:ext cx="626469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 rompimento das células</a:t>
            </a:r>
          </a:p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  <a:ea typeface="Calibri" pitchFamily="34" charset="0"/>
                <a:cs typeface="Times New Roman" pitchFamily="18" charset="0"/>
              </a:rPr>
              <a:t> s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eparação do DNA de outras</a:t>
            </a:r>
            <a:r>
              <a:rPr kumimoji="0" lang="pt-BR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 moléculas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orgânicos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 precipitação do DNA na solução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mic Sans MS" pitchFamily="66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 secagem e diluição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34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3528" y="188640"/>
            <a:ext cx="8640960" cy="1587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200" dirty="0" smtClean="0">
                <a:solidFill>
                  <a:schemeClr val="bg1"/>
                </a:solidFill>
                <a:latin typeface="Comic Sans MS" pitchFamily="66" charset="0"/>
              </a:rPr>
              <a:t>Esses são os passos básicos para </a:t>
            </a:r>
            <a:r>
              <a:rPr lang="pt-BR" sz="2200" dirty="0">
                <a:solidFill>
                  <a:schemeClr val="bg1"/>
                </a:solidFill>
                <a:latin typeface="Comic Sans MS" pitchFamily="66" charset="0"/>
              </a:rPr>
              <a:t>se extrair DNA dos mais diferentes materiais, por exemplo: sangue, ossos, sêmen, cabelo, dentes, unhas, saliva, urina, entre outros fluidos.</a:t>
            </a:r>
          </a:p>
        </p:txBody>
      </p:sp>
      <p:pic>
        <p:nvPicPr>
          <p:cNvPr id="5" name="Imagem 4" descr="extração de DNA-Lay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2000240"/>
            <a:ext cx="6929486" cy="421484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27384"/>
            <a:ext cx="9143349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42910" y="500042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467544" y="764704"/>
            <a:ext cx="8143932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  <a:ea typeface="Calibri" pitchFamily="34" charset="0"/>
                <a:cs typeface="Times New Roman" pitchFamily="18" charset="0"/>
              </a:rPr>
              <a:t>Depois de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  <a:ea typeface="Calibri" pitchFamily="34" charset="0"/>
                <a:cs typeface="Times New Roman" pitchFamily="18" charset="0"/>
              </a:rPr>
              <a:t>extraír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  <a:ea typeface="Calibri" pitchFamily="34" charset="0"/>
                <a:cs typeface="Times New Roman" pitchFamily="18" charset="0"/>
              </a:rPr>
              <a:t> o DNA das células você pode utilizar esse material para verificar a existência de alguma </a:t>
            </a:r>
            <a:r>
              <a:rPr lang="pt-BR" sz="2400" dirty="0" err="1" smtClean="0">
                <a:solidFill>
                  <a:srgbClr val="3366FF"/>
                </a:solidFill>
                <a:latin typeface="Comic Sans MS" pitchFamily="66" charset="0"/>
                <a:ea typeface="Calibri" pitchFamily="34" charset="0"/>
                <a:cs typeface="Times New Roman" pitchFamily="18" charset="0"/>
              </a:rPr>
              <a:t>mutacão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  <a:ea typeface="Calibri" pitchFamily="34" charset="0"/>
                <a:cs typeface="Times New Roman" pitchFamily="18" charset="0"/>
              </a:rPr>
              <a:t> ou identificar os pais biológicos como no caso do sequestro do Pedrinho!! Para a identificação de pessoas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fazemos uso de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marcadores moleculares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  <p:pic>
        <p:nvPicPr>
          <p:cNvPr id="7" name="Imagem 6" descr="Denito 2.png"/>
          <p:cNvPicPr>
            <a:picLocks noChangeAspect="1"/>
          </p:cNvPicPr>
          <p:nvPr/>
        </p:nvPicPr>
        <p:blipFill>
          <a:blip r:embed="rId3"/>
          <a:srcRect b="53942"/>
          <a:stretch>
            <a:fillRect/>
          </a:stretch>
        </p:blipFill>
        <p:spPr>
          <a:xfrm>
            <a:off x="611560" y="4797152"/>
            <a:ext cx="2255334" cy="158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451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27384"/>
            <a:ext cx="9143349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42910" y="500042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500034" y="476672"/>
            <a:ext cx="8143932" cy="393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  <a:ea typeface="Calibri" pitchFamily="34" charset="0"/>
                <a:cs typeface="Times New Roman" pitchFamily="18" charset="0"/>
              </a:rPr>
              <a:t>Os m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arcadores moleculares </a:t>
            </a:r>
            <a:r>
              <a:rPr lang="pt-BR" sz="2400" dirty="0">
                <a:solidFill>
                  <a:schemeClr val="bg1"/>
                </a:solidFill>
                <a:latin typeface="Comic Sans MS" pitchFamily="66" charset="0"/>
                <a:ea typeface="Calibri" pitchFamily="34" charset="0"/>
                <a:cs typeface="Times New Roman" pitchFamily="18" charset="0"/>
              </a:rPr>
              <a:t>que são utilizadas para distinguir um indivíduo de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  <a:ea typeface="Calibri" pitchFamily="34" charset="0"/>
                <a:cs typeface="Times New Roman" pitchFamily="18" charset="0"/>
              </a:rPr>
              <a:t>outro são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 regiões do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genoma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 caracterizadas pela</a:t>
            </a:r>
            <a:r>
              <a:rPr kumimoji="0" lang="pt-BR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 presença de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DNA repetitivo. Essas regiões que se repetem são conhecidas como “impressões digitais de DNA” e foram chamadas assim porque estas seriam únicas para cada indivíduo, como as impressões digitais de verdade!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  <p:pic>
        <p:nvPicPr>
          <p:cNvPr id="7" name="Imagem 6" descr="Denito 2.png"/>
          <p:cNvPicPr>
            <a:picLocks noChangeAspect="1"/>
          </p:cNvPicPr>
          <p:nvPr/>
        </p:nvPicPr>
        <p:blipFill>
          <a:blip r:embed="rId3"/>
          <a:srcRect b="53942"/>
          <a:stretch>
            <a:fillRect/>
          </a:stretch>
        </p:blipFill>
        <p:spPr>
          <a:xfrm>
            <a:off x="3571868" y="5000636"/>
            <a:ext cx="2255334" cy="158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591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84"/>
            <a:ext cx="9144000" cy="6863113"/>
          </a:xfrm>
          <a:prstGeom prst="rect">
            <a:avLst/>
          </a:prstGeom>
        </p:spPr>
      </p:pic>
      <p:pic>
        <p:nvPicPr>
          <p:cNvPr id="3" name="Imagem 2" descr="carolc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357200"/>
            <a:ext cx="4143404" cy="5500800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4286248" y="928670"/>
            <a:ext cx="3857652" cy="2928958"/>
            <a:chOff x="4286248" y="928670"/>
            <a:chExt cx="3857652" cy="2928958"/>
          </a:xfrm>
        </p:grpSpPr>
        <p:sp>
          <p:nvSpPr>
            <p:cNvPr id="4" name="Texto explicativo em elipse 3"/>
            <p:cNvSpPr/>
            <p:nvPr/>
          </p:nvSpPr>
          <p:spPr>
            <a:xfrm>
              <a:off x="4286248" y="928670"/>
              <a:ext cx="3857652" cy="2928958"/>
            </a:xfrm>
            <a:prstGeom prst="wedgeEllipseCallout">
              <a:avLst>
                <a:gd name="adj1" fmla="val -52698"/>
                <a:gd name="adj2" fmla="val 3088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385046" y="1562016"/>
              <a:ext cx="364333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>
                  <a:latin typeface="Comic Sans MS" pitchFamily="66" charset="0"/>
                </a:rPr>
                <a:t>Com esse método é possível utilizar regiões do DNA e diferenciar uma pessoa da outra como se estivéssemos usando sua impressão digital? Uau!</a:t>
              </a:r>
              <a:endParaRPr lang="pt-BR" sz="2000" dirty="0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4049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0"/>
            <a:ext cx="914334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42910" y="428604"/>
            <a:ext cx="8001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Isso mesmo Carol! Existem vários tipos de regiões repetitivas no nosso genoma, mas as mais utilizadas atualmente, para diferenciar uma pessoa da outra, são as regiões chamadas de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</a:rPr>
              <a:t>microssatélites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. 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5" name="Imagem 4" descr="Denito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4" y="3071810"/>
            <a:ext cx="2398210" cy="35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06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27384"/>
            <a:ext cx="9143349" cy="6858000"/>
          </a:xfrm>
          <a:prstGeom prst="rect">
            <a:avLst/>
          </a:prstGeom>
        </p:spPr>
      </p:pic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500034" y="71046"/>
            <a:ext cx="8392446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Você já ouviu falar em biotecnologia forense? Esta tecnologia usa um enorme número de técnicas que envolvem conhecimentos tais como química e  biologia, com o objetivo de auxiliar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  <a:ea typeface="Calibri" pitchFamily="34" charset="0"/>
                <a:cs typeface="Times New Roman" pitchFamily="18" charset="0"/>
              </a:rPr>
              <a:t>solucionar problemas de ordem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  <a:ea typeface="Calibri" pitchFamily="34" charset="0"/>
                <a:cs typeface="Times New Roman" pitchFamily="18" charset="0"/>
              </a:rPr>
              <a:t>juridica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  <a:ea typeface="Calibri" pitchFamily="34" charset="0"/>
                <a:cs typeface="Times New Roman" pitchFamily="18" charset="0"/>
              </a:rPr>
              <a:t>, como por exemplo, quem são os pais de determinada criança ou quem cometeu um crime!!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  <p:pic>
        <p:nvPicPr>
          <p:cNvPr id="5" name="Imagem 4" descr="Denito 4.png"/>
          <p:cNvPicPr>
            <a:picLocks noChangeAspect="1"/>
          </p:cNvPicPr>
          <p:nvPr/>
        </p:nvPicPr>
        <p:blipFill>
          <a:blip r:embed="rId3">
            <a:lum bright="40000" contrast="40000"/>
          </a:blip>
          <a:stretch>
            <a:fillRect/>
          </a:stretch>
        </p:blipFill>
        <p:spPr>
          <a:xfrm>
            <a:off x="3500430" y="3857628"/>
            <a:ext cx="2224856" cy="2724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27384"/>
            <a:ext cx="914334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57158" y="260648"/>
            <a:ext cx="8572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Regiões de microssatélites repetem de duas a seis pares de </a:t>
            </a:r>
            <a:r>
              <a:rPr lang="pt-BR" sz="2400" dirty="0" smtClean="0">
                <a:solidFill>
                  <a:srgbClr val="3366FF"/>
                </a:solidFill>
                <a:latin typeface="Comic Sans MS" pitchFamily="66" charset="0"/>
              </a:rPr>
              <a:t>bases nitrogenadas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uma ao lado da outra. Para que você possa entender melhor, vou desenhar no quadro os vários níveis de empacotamento do DNA, desde máximo de condensação de um </a:t>
            </a:r>
            <a:r>
              <a:rPr lang="pt-BR" sz="2400" dirty="0" smtClean="0">
                <a:solidFill>
                  <a:srgbClr val="3366FF"/>
                </a:solidFill>
                <a:latin typeface="Comic Sans MS" pitchFamily="66" charset="0"/>
              </a:rPr>
              <a:t>cromossomo </a:t>
            </a:r>
            <a:r>
              <a:rPr lang="pt-BR" sz="2400" dirty="0" err="1" smtClean="0">
                <a:solidFill>
                  <a:srgbClr val="3366FF"/>
                </a:solidFill>
                <a:latin typeface="Comic Sans MS" pitchFamily="66" charset="0"/>
              </a:rPr>
              <a:t>metafásico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, até a sequência da dupla-fita de DNA. Veja!</a:t>
            </a:r>
            <a:endParaRPr lang="pt-BR" sz="2400" dirty="0"/>
          </a:p>
        </p:txBody>
      </p:sp>
      <p:pic>
        <p:nvPicPr>
          <p:cNvPr id="4" name="Imagem 3" descr="Denito 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3857628"/>
            <a:ext cx="2371383" cy="272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856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0"/>
            <a:ext cx="9143349" cy="6858000"/>
          </a:xfrm>
          <a:prstGeom prst="rect">
            <a:avLst/>
          </a:prstGeom>
        </p:spPr>
      </p:pic>
      <p:pic>
        <p:nvPicPr>
          <p:cNvPr id="4" name="Imagem 3" descr="cromossomo-Lay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4" y="1357298"/>
            <a:ext cx="8215660" cy="450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920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84"/>
            <a:ext cx="9144000" cy="6863113"/>
          </a:xfrm>
          <a:prstGeom prst="rect">
            <a:avLst/>
          </a:prstGeom>
        </p:spPr>
      </p:pic>
      <p:pic>
        <p:nvPicPr>
          <p:cNvPr id="3" name="Imagem 2" descr="quad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16" y="285727"/>
            <a:ext cx="5529469" cy="3888489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2786050" y="692696"/>
            <a:ext cx="5026310" cy="3672408"/>
            <a:chOff x="2500298" y="642918"/>
            <a:chExt cx="3071834" cy="2500330"/>
          </a:xfrm>
        </p:grpSpPr>
        <p:sp>
          <p:nvSpPr>
            <p:cNvPr id="4" name="Texto explicativo em elipse 3"/>
            <p:cNvSpPr/>
            <p:nvPr/>
          </p:nvSpPr>
          <p:spPr>
            <a:xfrm>
              <a:off x="2500298" y="642918"/>
              <a:ext cx="3071834" cy="2500330"/>
            </a:xfrm>
            <a:prstGeom prst="wedgeEllipseCallout">
              <a:avLst>
                <a:gd name="adj1" fmla="val -43724"/>
                <a:gd name="adj2" fmla="val 3756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2799643" y="900303"/>
              <a:ext cx="2508442" cy="1948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>
                  <a:latin typeface="Comic Sans MS" pitchFamily="66" charset="0"/>
                </a:rPr>
                <a:t>Mas calma aí </a:t>
              </a:r>
              <a:r>
                <a:rPr lang="pt-BR" sz="2000" dirty="0" err="1" smtClean="0">
                  <a:latin typeface="Comic Sans MS" pitchFamily="66" charset="0"/>
                </a:rPr>
                <a:t>Denito</a:t>
              </a:r>
              <a:r>
                <a:rPr lang="pt-BR" sz="2000" dirty="0" smtClean="0">
                  <a:latin typeface="Comic Sans MS" pitchFamily="66" charset="0"/>
                </a:rPr>
                <a:t>! Para conseguirmos de fato identificar uma pessoa com o uso de marcadores de microssatélites, precisamos primeiro submeter o DNA extraído do suspeito à técnica de </a:t>
              </a:r>
              <a:r>
                <a:rPr lang="pt-BR" sz="2000" dirty="0" smtClean="0">
                  <a:solidFill>
                    <a:schemeClr val="accent6">
                      <a:lumMod val="75000"/>
                    </a:schemeClr>
                  </a:solidFill>
                  <a:latin typeface="Comic Sans MS" pitchFamily="66" charset="0"/>
                </a:rPr>
                <a:t>PCR</a:t>
              </a:r>
              <a:r>
                <a:rPr lang="pt-BR" sz="2000" dirty="0" smtClean="0">
                  <a:latin typeface="Comic Sans MS" pitchFamily="66" charset="0"/>
                </a:rPr>
                <a:t> e depois à uma eletroforese para podermos visualizar os resultados! </a:t>
              </a:r>
              <a:endParaRPr lang="pt-BR" sz="2000" dirty="0">
                <a:latin typeface="Comic Sans MS" pitchFamily="66" charset="0"/>
              </a:endParaRPr>
            </a:p>
          </p:txBody>
        </p:sp>
      </p:grpSp>
      <p:pic>
        <p:nvPicPr>
          <p:cNvPr id="7" name="Imagem 6" descr="cientista 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143117"/>
            <a:ext cx="2428892" cy="471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78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84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00034" y="260648"/>
            <a:ext cx="828680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A eletroforese é uma metodologia que permite separar moléculas de diferentes tamanhos imersas em um meio poroso (ex: gel ou papel) quando submetidas a uma corrente elétrica. 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" name="Imagem 3" descr="cientista 2.png"/>
          <p:cNvPicPr>
            <a:picLocks noChangeAspect="1"/>
          </p:cNvPicPr>
          <p:nvPr/>
        </p:nvPicPr>
        <p:blipFill>
          <a:blip r:embed="rId3"/>
          <a:srcRect b="18016"/>
          <a:stretch>
            <a:fillRect/>
          </a:stretch>
        </p:blipFill>
        <p:spPr>
          <a:xfrm>
            <a:off x="467544" y="3356992"/>
            <a:ext cx="2230615" cy="3214710"/>
          </a:xfrm>
          <a:prstGeom prst="rect">
            <a:avLst/>
          </a:prstGeom>
        </p:spPr>
      </p:pic>
      <p:pic>
        <p:nvPicPr>
          <p:cNvPr id="7" name="Imagem 6" descr="eletroforese 1-Lay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64" y="3071810"/>
            <a:ext cx="5643602" cy="316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453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7384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39552" y="260648"/>
            <a:ext cx="813690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O gel é feito de um material poroso pelo qual as moléculas vão se deslocar com maior ou menor facilidade dependendo de seu tamanho e carga elétrica. 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6" name="Imagem 5" descr="eletroforese 2-Lay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04" y="2714620"/>
            <a:ext cx="5929354" cy="34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848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99592" y="357166"/>
            <a:ext cx="781581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O resultado é que, ao final da corrida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</a:rPr>
              <a:t>eletroforética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, as moléculas menores e carregadas negativamente, como o DNA, estarão mais próximas do polo positivo do que as moléculas maiores, que migraram mais lentamente. 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" name="Imagem 3" descr="cientista 3.png"/>
          <p:cNvPicPr>
            <a:picLocks noChangeAspect="1"/>
          </p:cNvPicPr>
          <p:nvPr/>
        </p:nvPicPr>
        <p:blipFill>
          <a:blip r:embed="rId3"/>
          <a:srcRect b="31433"/>
          <a:stretch>
            <a:fillRect/>
          </a:stretch>
        </p:blipFill>
        <p:spPr>
          <a:xfrm>
            <a:off x="500034" y="3500438"/>
            <a:ext cx="2643206" cy="30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34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67544" y="260648"/>
            <a:ext cx="828092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Depois de finalizada a eletroforese, o pesquisador poderá analisar o resultado observando as </a:t>
            </a:r>
            <a:r>
              <a:rPr lang="pt-BR" sz="2400" dirty="0">
                <a:solidFill>
                  <a:schemeClr val="bg1"/>
                </a:solidFill>
                <a:latin typeface="Comic Sans MS" pitchFamily="66" charset="0"/>
              </a:rPr>
              <a:t>manchas (bandas) que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mostram aonde cada molécula parou no gel.</a:t>
            </a:r>
            <a:endParaRPr lang="pt-BR" sz="2400" dirty="0"/>
          </a:p>
        </p:txBody>
      </p:sp>
      <p:pic>
        <p:nvPicPr>
          <p:cNvPr id="6" name="Imagem 5" descr="eletroforese 4-Lay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84" y="2500306"/>
            <a:ext cx="4714908" cy="344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883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99592" y="357166"/>
            <a:ext cx="781581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No caso dos microssatélites, cada indivíduo poderá apresentar uma ou duas bandas por </a:t>
            </a:r>
            <a:r>
              <a:rPr lang="pt-BR" sz="2400" dirty="0" smtClean="0">
                <a:solidFill>
                  <a:srgbClr val="3366FF"/>
                </a:solidFill>
                <a:latin typeface="Comic Sans MS" pitchFamily="66" charset="0"/>
              </a:rPr>
              <a:t>loco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analisado, isso vai depender se a pessoa é </a:t>
            </a:r>
            <a:r>
              <a:rPr lang="pt-BR" sz="2400" dirty="0" smtClean="0">
                <a:solidFill>
                  <a:srgbClr val="3366FF"/>
                </a:solidFill>
                <a:latin typeface="Comic Sans MS" pitchFamily="66" charset="0"/>
              </a:rPr>
              <a:t>homozigota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ou </a:t>
            </a:r>
            <a:r>
              <a:rPr lang="pt-BR" sz="2400" dirty="0" smtClean="0">
                <a:solidFill>
                  <a:srgbClr val="3366FF"/>
                </a:solidFill>
                <a:latin typeface="Comic Sans MS" pitchFamily="66" charset="0"/>
              </a:rPr>
              <a:t>heterozigota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. Ou seja, se ela apresenta dois </a:t>
            </a:r>
            <a:r>
              <a:rPr lang="pt-BR" sz="2400" dirty="0" smtClean="0">
                <a:solidFill>
                  <a:srgbClr val="3366FF"/>
                </a:solidFill>
                <a:latin typeface="Comic Sans MS" pitchFamily="66" charset="0"/>
              </a:rPr>
              <a:t>alelos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iguais ou diferentes para aquele loco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0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" y="0"/>
            <a:ext cx="9137192" cy="6858000"/>
          </a:xfrm>
          <a:prstGeom prst="rect">
            <a:avLst/>
          </a:prstGeom>
        </p:spPr>
      </p:pic>
      <p:pic>
        <p:nvPicPr>
          <p:cNvPr id="3" name="Imagem 2" descr="quad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8" y="285728"/>
            <a:ext cx="4815089" cy="3429024"/>
          </a:xfrm>
          <a:prstGeom prst="rect">
            <a:avLst/>
          </a:prstGeom>
        </p:spPr>
      </p:pic>
      <p:pic>
        <p:nvPicPr>
          <p:cNvPr id="4" name="Imagem 3" descr="cientista29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98" y="2071678"/>
            <a:ext cx="2528390" cy="4786323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2500298" y="2214554"/>
            <a:ext cx="3071834" cy="1785950"/>
            <a:chOff x="2928926" y="1428736"/>
            <a:chExt cx="3071834" cy="1785950"/>
          </a:xfrm>
        </p:grpSpPr>
        <p:sp>
          <p:nvSpPr>
            <p:cNvPr id="5" name="Texto explicativo em elipse 4"/>
            <p:cNvSpPr/>
            <p:nvPr/>
          </p:nvSpPr>
          <p:spPr>
            <a:xfrm>
              <a:off x="2928926" y="1428736"/>
              <a:ext cx="3071834" cy="1785950"/>
            </a:xfrm>
            <a:prstGeom prst="wedgeEllipseCallout">
              <a:avLst>
                <a:gd name="adj1" fmla="val -54010"/>
                <a:gd name="adj2" fmla="val 2746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071802" y="1857364"/>
              <a:ext cx="285752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>
                  <a:latin typeface="Comic Sans MS" pitchFamily="66" charset="0"/>
                </a:rPr>
                <a:t>E agora vamos testar o que aprendemos nessa atividade ? </a:t>
              </a:r>
              <a:r>
                <a:rPr lang="pt-BR" dirty="0" smtClean="0"/>
                <a:t> </a:t>
              </a:r>
            </a:p>
            <a:p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42631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71472" y="785794"/>
            <a:ext cx="8001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A figura a seguir, mostra a </a:t>
            </a:r>
            <a:r>
              <a:rPr lang="pt-B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árvore genealógica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do casal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</a:rPr>
              <a:t>Azulino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e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</a:rPr>
              <a:t>Rosaleta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e seu único filho que acabou de nascer. Houve uma confusão na hora do parto e agora o pessoal do hospital está em dúvida entre três crianças e pediram ajuda aos colegas geneticistas para a solucionar esse mistério... Os geneticistas fizeram então uma </a:t>
            </a: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PCR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 do loco de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</a:rPr>
              <a:t>microssatélite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“X” e viram o resultado num gel </a:t>
            </a:r>
            <a:r>
              <a:rPr lang="pt-BR" sz="2400" dirty="0" smtClean="0">
                <a:solidFill>
                  <a:srgbClr val="FFFFFF"/>
                </a:solidFill>
                <a:latin typeface="Comic Sans MS" pitchFamily="66" charset="0"/>
              </a:rPr>
              <a:t>de eletroforese.</a:t>
            </a:r>
            <a:endParaRPr lang="pt-BR" sz="2400" dirty="0">
              <a:solidFill>
                <a:srgbClr val="FFFF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77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13"/>
            <a:ext cx="9144000" cy="6863113"/>
          </a:xfrm>
          <a:prstGeom prst="rect">
            <a:avLst/>
          </a:prstGeom>
        </p:spPr>
      </p:pic>
      <p:pic>
        <p:nvPicPr>
          <p:cNvPr id="3" name="Imagem 2" descr="caro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1357298"/>
            <a:ext cx="4572032" cy="5500702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5214942" y="1643050"/>
            <a:ext cx="2928958" cy="1214446"/>
            <a:chOff x="5214942" y="1643050"/>
            <a:chExt cx="2928958" cy="1214446"/>
          </a:xfrm>
        </p:grpSpPr>
        <p:sp>
          <p:nvSpPr>
            <p:cNvPr id="4" name="Texto explicativo em elipse 3"/>
            <p:cNvSpPr/>
            <p:nvPr/>
          </p:nvSpPr>
          <p:spPr>
            <a:xfrm>
              <a:off x="5286380" y="1643050"/>
              <a:ext cx="2643206" cy="1214446"/>
            </a:xfrm>
            <a:prstGeom prst="wedgeEllipseCallout">
              <a:avLst>
                <a:gd name="adj1" fmla="val -53191"/>
                <a:gd name="adj2" fmla="val 5206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5214942" y="1928802"/>
              <a:ext cx="29289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>
                  <a:latin typeface="Comic Sans MS" pitchFamily="66" charset="0"/>
                </a:rPr>
                <a:t>E que técnicas são estas </a:t>
              </a:r>
              <a:r>
                <a:rPr lang="pt-BR" sz="2000" dirty="0" err="1" smtClean="0">
                  <a:latin typeface="Comic Sans MS" pitchFamily="66" charset="0"/>
                </a:rPr>
                <a:t>Denito</a:t>
              </a:r>
              <a:r>
                <a:rPr lang="pt-BR" sz="2000" dirty="0" smtClean="0">
                  <a:latin typeface="Comic Sans MS" pitchFamily="66" charset="0"/>
                </a:rPr>
                <a:t>?</a:t>
              </a:r>
              <a:endParaRPr lang="pt-BR" sz="2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84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42910" y="785794"/>
            <a:ext cx="80010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No gel foi possível ver que cada individuo apresentava manchas (chamadas por eles de bandas) em quatro posições diferentes representando os diferentes </a:t>
            </a:r>
            <a:r>
              <a:rPr lang="pt-B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alelos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que cada individuo possui para o loco “X” (X</a:t>
            </a:r>
            <a:r>
              <a:rPr lang="pt-BR" sz="2400" baseline="-25000" dirty="0" smtClean="0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, X</a:t>
            </a:r>
            <a:r>
              <a:rPr lang="pt-BR" sz="2400" baseline="-25000" dirty="0" smtClean="0">
                <a:solidFill>
                  <a:schemeClr val="bg1"/>
                </a:solidFill>
                <a:latin typeface="Comic Sans MS" pitchFamily="66" charset="0"/>
              </a:rPr>
              <a:t>2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, X</a:t>
            </a:r>
            <a:r>
              <a:rPr lang="pt-BR" sz="2400" baseline="-25000" dirty="0" smtClean="0">
                <a:solidFill>
                  <a:schemeClr val="bg1"/>
                </a:solidFill>
                <a:latin typeface="Comic Sans MS" pitchFamily="66" charset="0"/>
              </a:rPr>
              <a:t>3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e X</a:t>
            </a:r>
            <a:r>
              <a:rPr lang="pt-BR" sz="2400" baseline="-25000" dirty="0" smtClean="0">
                <a:solidFill>
                  <a:schemeClr val="bg1"/>
                </a:solidFill>
                <a:latin typeface="Comic Sans MS" pitchFamily="66" charset="0"/>
              </a:rPr>
              <a:t>4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). Sabendo que o filho de Azulino e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</a:rPr>
              <a:t>Rosaleta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deve compartilhar uma das bandas da mãe e a outra do pai, qual das três crianças é filho do casal,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</a:rPr>
              <a:t>Laranjito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,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</a:rPr>
              <a:t>Amarelino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ou Verdolengo? Clique na cor para ver se acertou!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110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84"/>
            <a:ext cx="9143999" cy="6858000"/>
          </a:xfrm>
          <a:prstGeom prst="rect">
            <a:avLst/>
          </a:prstGeom>
        </p:spPr>
      </p:pic>
      <p:grpSp>
        <p:nvGrpSpPr>
          <p:cNvPr id="34" name="Group 32"/>
          <p:cNvGrpSpPr/>
          <p:nvPr/>
        </p:nvGrpSpPr>
        <p:grpSpPr>
          <a:xfrm>
            <a:off x="1500166" y="1556792"/>
            <a:ext cx="6429420" cy="3096344"/>
            <a:chOff x="2328470" y="4228416"/>
            <a:chExt cx="4840429" cy="2200836"/>
          </a:xfrm>
        </p:grpSpPr>
        <p:sp>
          <p:nvSpPr>
            <p:cNvPr id="35" name="Rectangle 2"/>
            <p:cNvSpPr/>
            <p:nvPr/>
          </p:nvSpPr>
          <p:spPr>
            <a:xfrm>
              <a:off x="2714880" y="4662118"/>
              <a:ext cx="2466903" cy="17671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4"/>
            <p:cNvSpPr/>
            <p:nvPr/>
          </p:nvSpPr>
          <p:spPr>
            <a:xfrm>
              <a:off x="2893808" y="4800175"/>
              <a:ext cx="290437" cy="55223"/>
            </a:xfrm>
            <a:prstGeom prst="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8"/>
            <p:cNvSpPr/>
            <p:nvPr/>
          </p:nvSpPr>
          <p:spPr>
            <a:xfrm>
              <a:off x="3359475" y="4800175"/>
              <a:ext cx="290437" cy="55223"/>
            </a:xfrm>
            <a:prstGeom prst="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9"/>
            <p:cNvSpPr/>
            <p:nvPr/>
          </p:nvSpPr>
          <p:spPr>
            <a:xfrm>
              <a:off x="3819246" y="4800175"/>
              <a:ext cx="290437" cy="55223"/>
            </a:xfrm>
            <a:prstGeom prst="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10"/>
            <p:cNvSpPr/>
            <p:nvPr/>
          </p:nvSpPr>
          <p:spPr>
            <a:xfrm>
              <a:off x="4270354" y="4800175"/>
              <a:ext cx="290437" cy="55223"/>
            </a:xfrm>
            <a:prstGeom prst="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11"/>
            <p:cNvSpPr/>
            <p:nvPr/>
          </p:nvSpPr>
          <p:spPr>
            <a:xfrm>
              <a:off x="4694676" y="4800175"/>
              <a:ext cx="290437" cy="55223"/>
            </a:xfrm>
            <a:prstGeom prst="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5"/>
            <p:cNvSpPr/>
            <p:nvPr/>
          </p:nvSpPr>
          <p:spPr>
            <a:xfrm>
              <a:off x="2893808" y="5650824"/>
              <a:ext cx="290437" cy="67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6"/>
            <p:cNvSpPr txBox="1"/>
            <p:nvPr/>
          </p:nvSpPr>
          <p:spPr>
            <a:xfrm>
              <a:off x="2328470" y="5520791"/>
              <a:ext cx="32092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X</a:t>
              </a:r>
              <a:r>
                <a:rPr lang="en-US" sz="1200" b="1" baseline="-25000" dirty="0" smtClean="0">
                  <a:solidFill>
                    <a:schemeClr val="bg1"/>
                  </a:solidFill>
                </a:rPr>
                <a:t>1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X</a:t>
              </a:r>
              <a:r>
                <a:rPr lang="en-US" sz="1200" b="1" baseline="-25000" dirty="0" smtClean="0">
                  <a:solidFill>
                    <a:schemeClr val="bg1"/>
                  </a:solidFill>
                </a:rPr>
                <a:t>2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X</a:t>
              </a:r>
              <a:r>
                <a:rPr lang="en-US" sz="1200" b="1" baseline="-25000" dirty="0" smtClean="0">
                  <a:solidFill>
                    <a:schemeClr val="bg1"/>
                  </a:solidFill>
                </a:rPr>
                <a:t>3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X</a:t>
              </a:r>
              <a:r>
                <a:rPr lang="en-US" sz="1200" b="1" baseline="-25000" dirty="0" smtClean="0">
                  <a:solidFill>
                    <a:schemeClr val="bg1"/>
                  </a:solidFill>
                </a:rPr>
                <a:t>4</a:t>
              </a:r>
              <a:endParaRPr lang="en-US" sz="1200" b="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3" name="Smiley Face 7"/>
            <p:cNvSpPr/>
            <p:nvPr/>
          </p:nvSpPr>
          <p:spPr>
            <a:xfrm>
              <a:off x="2858132" y="4228417"/>
              <a:ext cx="365058" cy="364067"/>
            </a:xfrm>
            <a:prstGeom prst="smileyFace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iley Face 19"/>
            <p:cNvSpPr/>
            <p:nvPr/>
          </p:nvSpPr>
          <p:spPr>
            <a:xfrm>
              <a:off x="3310896" y="4228416"/>
              <a:ext cx="365058" cy="364067"/>
            </a:xfrm>
            <a:prstGeom prst="smileyFace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miley Face 20"/>
            <p:cNvSpPr/>
            <p:nvPr/>
          </p:nvSpPr>
          <p:spPr>
            <a:xfrm>
              <a:off x="3776911" y="4228416"/>
              <a:ext cx="365058" cy="364067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miley Face 21"/>
            <p:cNvSpPr/>
            <p:nvPr/>
          </p:nvSpPr>
          <p:spPr>
            <a:xfrm>
              <a:off x="4654565" y="4228417"/>
              <a:ext cx="365058" cy="364067"/>
            </a:xfrm>
            <a:prstGeom prst="smileyFace">
              <a:avLst/>
            </a:prstGeom>
            <a:solidFill>
              <a:srgbClr val="FC66F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miley Face 22"/>
            <p:cNvSpPr/>
            <p:nvPr/>
          </p:nvSpPr>
          <p:spPr>
            <a:xfrm>
              <a:off x="4222712" y="4228417"/>
              <a:ext cx="365058" cy="364067"/>
            </a:xfrm>
            <a:prstGeom prst="smileyFac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miley Face 26"/>
            <p:cNvSpPr/>
            <p:nvPr/>
          </p:nvSpPr>
          <p:spPr>
            <a:xfrm>
              <a:off x="5977379" y="4671097"/>
              <a:ext cx="365058" cy="364067"/>
            </a:xfrm>
            <a:prstGeom prst="smileyFace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miley Face 27"/>
            <p:cNvSpPr/>
            <p:nvPr/>
          </p:nvSpPr>
          <p:spPr>
            <a:xfrm>
              <a:off x="6803841" y="4671098"/>
              <a:ext cx="365058" cy="364067"/>
            </a:xfrm>
            <a:prstGeom prst="smileyFace">
              <a:avLst/>
            </a:prstGeom>
            <a:solidFill>
              <a:srgbClr val="FC66F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17"/>
            <p:cNvCxnSpPr>
              <a:stCxn id="48" idx="6"/>
              <a:endCxn id="49" idx="2"/>
            </p:cNvCxnSpPr>
            <p:nvPr/>
          </p:nvCxnSpPr>
          <p:spPr>
            <a:xfrm>
              <a:off x="6342437" y="4853131"/>
              <a:ext cx="461404" cy="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30"/>
            <p:cNvCxnSpPr/>
            <p:nvPr/>
          </p:nvCxnSpPr>
          <p:spPr>
            <a:xfrm>
              <a:off x="6562573" y="4857363"/>
              <a:ext cx="0" cy="47413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Smiley Face 33"/>
            <p:cNvSpPr/>
            <p:nvPr/>
          </p:nvSpPr>
          <p:spPr>
            <a:xfrm>
              <a:off x="6380044" y="5399230"/>
              <a:ext cx="365058" cy="364067"/>
            </a:xfrm>
            <a:prstGeom prst="smileyFace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34"/>
            <p:cNvSpPr/>
            <p:nvPr/>
          </p:nvSpPr>
          <p:spPr>
            <a:xfrm>
              <a:off x="2897089" y="5837090"/>
              <a:ext cx="290437" cy="67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35"/>
            <p:cNvSpPr/>
            <p:nvPr/>
          </p:nvSpPr>
          <p:spPr>
            <a:xfrm>
              <a:off x="4694676" y="6233253"/>
              <a:ext cx="290437" cy="67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36"/>
            <p:cNvSpPr/>
            <p:nvPr/>
          </p:nvSpPr>
          <p:spPr>
            <a:xfrm>
              <a:off x="4694676" y="5684690"/>
              <a:ext cx="290437" cy="67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40"/>
            <p:cNvSpPr/>
            <p:nvPr/>
          </p:nvSpPr>
          <p:spPr>
            <a:xfrm>
              <a:off x="4270354" y="5667756"/>
              <a:ext cx="290437" cy="67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41"/>
            <p:cNvSpPr/>
            <p:nvPr/>
          </p:nvSpPr>
          <p:spPr>
            <a:xfrm>
              <a:off x="4271932" y="5840634"/>
              <a:ext cx="290437" cy="67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42"/>
            <p:cNvSpPr/>
            <p:nvPr/>
          </p:nvSpPr>
          <p:spPr>
            <a:xfrm>
              <a:off x="3819246" y="6243494"/>
              <a:ext cx="290437" cy="67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43"/>
            <p:cNvSpPr/>
            <p:nvPr/>
          </p:nvSpPr>
          <p:spPr>
            <a:xfrm>
              <a:off x="3819246" y="6021586"/>
              <a:ext cx="290437" cy="67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44"/>
            <p:cNvSpPr/>
            <p:nvPr/>
          </p:nvSpPr>
          <p:spPr>
            <a:xfrm>
              <a:off x="3357680" y="6021586"/>
              <a:ext cx="290437" cy="67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45"/>
            <p:cNvSpPr/>
            <p:nvPr/>
          </p:nvSpPr>
          <p:spPr>
            <a:xfrm>
              <a:off x="3359475" y="5840634"/>
              <a:ext cx="290437" cy="67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29"/>
            <p:cNvSpPr/>
            <p:nvPr/>
          </p:nvSpPr>
          <p:spPr>
            <a:xfrm>
              <a:off x="6199349" y="6042068"/>
              <a:ext cx="160960" cy="15062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46"/>
            <p:cNvSpPr/>
            <p:nvPr/>
          </p:nvSpPr>
          <p:spPr>
            <a:xfrm>
              <a:off x="6507353" y="6042068"/>
              <a:ext cx="160960" cy="15062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47"/>
            <p:cNvSpPr/>
            <p:nvPr/>
          </p:nvSpPr>
          <p:spPr>
            <a:xfrm>
              <a:off x="6866379" y="6042068"/>
              <a:ext cx="160960" cy="15062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tângulo 64"/>
          <p:cNvSpPr/>
          <p:nvPr/>
        </p:nvSpPr>
        <p:spPr>
          <a:xfrm>
            <a:off x="6000760" y="4786322"/>
            <a:ext cx="2168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sym typeface="Wingdings"/>
              </a:rPr>
              <a:t> </a:t>
            </a:r>
            <a:r>
              <a:rPr lang="en-US" b="1" i="1" dirty="0" err="1" smtClean="0">
                <a:solidFill>
                  <a:schemeClr val="bg1"/>
                </a:solidFill>
              </a:rPr>
              <a:t>Tente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novamente</a:t>
            </a:r>
            <a:r>
              <a:rPr lang="en-US" b="1" i="1" dirty="0" smtClean="0">
                <a:solidFill>
                  <a:schemeClr val="bg1"/>
                </a:solidFill>
              </a:rPr>
              <a:t>!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68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grpSp>
        <p:nvGrpSpPr>
          <p:cNvPr id="35" name="Group 32"/>
          <p:cNvGrpSpPr/>
          <p:nvPr/>
        </p:nvGrpSpPr>
        <p:grpSpPr>
          <a:xfrm>
            <a:off x="1500166" y="1556792"/>
            <a:ext cx="6429420" cy="3096344"/>
            <a:chOff x="2328470" y="4228416"/>
            <a:chExt cx="4840429" cy="2200836"/>
          </a:xfrm>
        </p:grpSpPr>
        <p:sp>
          <p:nvSpPr>
            <p:cNvPr id="36" name="Rectangle 2"/>
            <p:cNvSpPr/>
            <p:nvPr/>
          </p:nvSpPr>
          <p:spPr>
            <a:xfrm>
              <a:off x="2714880" y="4662118"/>
              <a:ext cx="2466903" cy="17671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4"/>
            <p:cNvSpPr/>
            <p:nvPr/>
          </p:nvSpPr>
          <p:spPr>
            <a:xfrm>
              <a:off x="2893808" y="4800175"/>
              <a:ext cx="290437" cy="55223"/>
            </a:xfrm>
            <a:prstGeom prst="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8"/>
            <p:cNvSpPr/>
            <p:nvPr/>
          </p:nvSpPr>
          <p:spPr>
            <a:xfrm>
              <a:off x="3359475" y="4800175"/>
              <a:ext cx="290437" cy="55223"/>
            </a:xfrm>
            <a:prstGeom prst="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9"/>
            <p:cNvSpPr/>
            <p:nvPr/>
          </p:nvSpPr>
          <p:spPr>
            <a:xfrm>
              <a:off x="3819246" y="4800175"/>
              <a:ext cx="290437" cy="55223"/>
            </a:xfrm>
            <a:prstGeom prst="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10"/>
            <p:cNvSpPr/>
            <p:nvPr/>
          </p:nvSpPr>
          <p:spPr>
            <a:xfrm>
              <a:off x="4270354" y="4800175"/>
              <a:ext cx="290437" cy="55223"/>
            </a:xfrm>
            <a:prstGeom prst="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11"/>
            <p:cNvSpPr/>
            <p:nvPr/>
          </p:nvSpPr>
          <p:spPr>
            <a:xfrm>
              <a:off x="4694676" y="4800175"/>
              <a:ext cx="290437" cy="55223"/>
            </a:xfrm>
            <a:prstGeom prst="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5"/>
            <p:cNvSpPr/>
            <p:nvPr/>
          </p:nvSpPr>
          <p:spPr>
            <a:xfrm>
              <a:off x="2893808" y="5650824"/>
              <a:ext cx="290437" cy="67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6"/>
            <p:cNvSpPr txBox="1"/>
            <p:nvPr/>
          </p:nvSpPr>
          <p:spPr>
            <a:xfrm>
              <a:off x="2328470" y="5520791"/>
              <a:ext cx="32092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X</a:t>
              </a:r>
              <a:r>
                <a:rPr lang="en-US" sz="1200" b="1" baseline="-25000" dirty="0" smtClean="0">
                  <a:solidFill>
                    <a:schemeClr val="bg1"/>
                  </a:solidFill>
                </a:rPr>
                <a:t>1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X</a:t>
              </a:r>
              <a:r>
                <a:rPr lang="en-US" sz="1200" b="1" baseline="-25000" dirty="0" smtClean="0">
                  <a:solidFill>
                    <a:schemeClr val="bg1"/>
                  </a:solidFill>
                </a:rPr>
                <a:t>2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X</a:t>
              </a:r>
              <a:r>
                <a:rPr lang="en-US" sz="1200" b="1" baseline="-25000" dirty="0" smtClean="0">
                  <a:solidFill>
                    <a:schemeClr val="bg1"/>
                  </a:solidFill>
                </a:rPr>
                <a:t>3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X</a:t>
              </a:r>
              <a:r>
                <a:rPr lang="en-US" sz="1200" b="1" baseline="-25000" dirty="0" smtClean="0">
                  <a:solidFill>
                    <a:schemeClr val="bg1"/>
                  </a:solidFill>
                </a:rPr>
                <a:t>4</a:t>
              </a:r>
              <a:endParaRPr lang="en-US" sz="1200" b="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4" name="Smiley Face 7"/>
            <p:cNvSpPr/>
            <p:nvPr/>
          </p:nvSpPr>
          <p:spPr>
            <a:xfrm>
              <a:off x="2858132" y="4228417"/>
              <a:ext cx="365058" cy="364067"/>
            </a:xfrm>
            <a:prstGeom prst="smileyFace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miley Face 19"/>
            <p:cNvSpPr/>
            <p:nvPr/>
          </p:nvSpPr>
          <p:spPr>
            <a:xfrm>
              <a:off x="3310896" y="4228416"/>
              <a:ext cx="365058" cy="364067"/>
            </a:xfrm>
            <a:prstGeom prst="smileyFace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miley Face 20"/>
            <p:cNvSpPr/>
            <p:nvPr/>
          </p:nvSpPr>
          <p:spPr>
            <a:xfrm>
              <a:off x="3776911" y="4228416"/>
              <a:ext cx="365058" cy="364067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miley Face 21"/>
            <p:cNvSpPr/>
            <p:nvPr/>
          </p:nvSpPr>
          <p:spPr>
            <a:xfrm>
              <a:off x="4654565" y="4228417"/>
              <a:ext cx="365058" cy="364067"/>
            </a:xfrm>
            <a:prstGeom prst="smileyFace">
              <a:avLst/>
            </a:prstGeom>
            <a:solidFill>
              <a:srgbClr val="FC66F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miley Face 22"/>
            <p:cNvSpPr/>
            <p:nvPr/>
          </p:nvSpPr>
          <p:spPr>
            <a:xfrm>
              <a:off x="4222712" y="4228417"/>
              <a:ext cx="365058" cy="364067"/>
            </a:xfrm>
            <a:prstGeom prst="smileyFac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miley Face 26"/>
            <p:cNvSpPr/>
            <p:nvPr/>
          </p:nvSpPr>
          <p:spPr>
            <a:xfrm>
              <a:off x="5977379" y="4671097"/>
              <a:ext cx="365058" cy="364067"/>
            </a:xfrm>
            <a:prstGeom prst="smileyFace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miley Face 27"/>
            <p:cNvSpPr/>
            <p:nvPr/>
          </p:nvSpPr>
          <p:spPr>
            <a:xfrm>
              <a:off x="6803841" y="4671098"/>
              <a:ext cx="365058" cy="364067"/>
            </a:xfrm>
            <a:prstGeom prst="smileyFace">
              <a:avLst/>
            </a:prstGeom>
            <a:solidFill>
              <a:srgbClr val="FC66F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17"/>
            <p:cNvCxnSpPr>
              <a:stCxn id="49" idx="6"/>
              <a:endCxn id="50" idx="2"/>
            </p:cNvCxnSpPr>
            <p:nvPr/>
          </p:nvCxnSpPr>
          <p:spPr>
            <a:xfrm>
              <a:off x="6342437" y="4853131"/>
              <a:ext cx="461404" cy="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30"/>
            <p:cNvCxnSpPr/>
            <p:nvPr/>
          </p:nvCxnSpPr>
          <p:spPr>
            <a:xfrm>
              <a:off x="6562573" y="4857363"/>
              <a:ext cx="0" cy="47413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Smiley Face 33"/>
            <p:cNvSpPr/>
            <p:nvPr/>
          </p:nvSpPr>
          <p:spPr>
            <a:xfrm>
              <a:off x="6380044" y="5399230"/>
              <a:ext cx="365058" cy="364067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34"/>
            <p:cNvSpPr/>
            <p:nvPr/>
          </p:nvSpPr>
          <p:spPr>
            <a:xfrm>
              <a:off x="2897089" y="5837090"/>
              <a:ext cx="290437" cy="67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35"/>
            <p:cNvSpPr/>
            <p:nvPr/>
          </p:nvSpPr>
          <p:spPr>
            <a:xfrm>
              <a:off x="4694676" y="6233253"/>
              <a:ext cx="290437" cy="67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36"/>
            <p:cNvSpPr/>
            <p:nvPr/>
          </p:nvSpPr>
          <p:spPr>
            <a:xfrm>
              <a:off x="4694676" y="5684690"/>
              <a:ext cx="290437" cy="67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40"/>
            <p:cNvSpPr/>
            <p:nvPr/>
          </p:nvSpPr>
          <p:spPr>
            <a:xfrm>
              <a:off x="4270354" y="5667756"/>
              <a:ext cx="290437" cy="67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41"/>
            <p:cNvSpPr/>
            <p:nvPr/>
          </p:nvSpPr>
          <p:spPr>
            <a:xfrm>
              <a:off x="4271932" y="5840634"/>
              <a:ext cx="290437" cy="67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42"/>
            <p:cNvSpPr/>
            <p:nvPr/>
          </p:nvSpPr>
          <p:spPr>
            <a:xfrm>
              <a:off x="3819246" y="6243494"/>
              <a:ext cx="290437" cy="67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43"/>
            <p:cNvSpPr/>
            <p:nvPr/>
          </p:nvSpPr>
          <p:spPr>
            <a:xfrm>
              <a:off x="3819246" y="6021586"/>
              <a:ext cx="290437" cy="67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44"/>
            <p:cNvSpPr/>
            <p:nvPr/>
          </p:nvSpPr>
          <p:spPr>
            <a:xfrm>
              <a:off x="3357680" y="6021586"/>
              <a:ext cx="290437" cy="67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45"/>
            <p:cNvSpPr/>
            <p:nvPr/>
          </p:nvSpPr>
          <p:spPr>
            <a:xfrm>
              <a:off x="3359475" y="5840634"/>
              <a:ext cx="290437" cy="67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29"/>
            <p:cNvSpPr/>
            <p:nvPr/>
          </p:nvSpPr>
          <p:spPr>
            <a:xfrm>
              <a:off x="6199349" y="6042068"/>
              <a:ext cx="160960" cy="15062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46"/>
            <p:cNvSpPr/>
            <p:nvPr/>
          </p:nvSpPr>
          <p:spPr>
            <a:xfrm>
              <a:off x="6507353" y="6042068"/>
              <a:ext cx="160960" cy="15062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47"/>
            <p:cNvSpPr/>
            <p:nvPr/>
          </p:nvSpPr>
          <p:spPr>
            <a:xfrm>
              <a:off x="6866379" y="6042068"/>
              <a:ext cx="160960" cy="15062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tângulo 64"/>
          <p:cNvSpPr/>
          <p:nvPr/>
        </p:nvSpPr>
        <p:spPr>
          <a:xfrm>
            <a:off x="6000760" y="4786322"/>
            <a:ext cx="2168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sym typeface="Wingdings"/>
              </a:rPr>
              <a:t> </a:t>
            </a:r>
            <a:r>
              <a:rPr lang="en-US" b="1" i="1" dirty="0" err="1" smtClean="0">
                <a:solidFill>
                  <a:schemeClr val="bg1"/>
                </a:solidFill>
              </a:rPr>
              <a:t>Tente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novamente</a:t>
            </a:r>
            <a:r>
              <a:rPr lang="en-US" b="1" i="1" dirty="0" smtClean="0">
                <a:solidFill>
                  <a:schemeClr val="bg1"/>
                </a:solidFill>
              </a:rPr>
              <a:t>!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604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84"/>
            <a:ext cx="9143999" cy="6858000"/>
          </a:xfrm>
          <a:prstGeom prst="rect">
            <a:avLst/>
          </a:prstGeom>
        </p:spPr>
      </p:pic>
      <p:sp>
        <p:nvSpPr>
          <p:cNvPr id="35" name="Retângulo 34"/>
          <p:cNvSpPr/>
          <p:nvPr/>
        </p:nvSpPr>
        <p:spPr>
          <a:xfrm>
            <a:off x="5214942" y="4797152"/>
            <a:ext cx="3012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bg1"/>
                </a:solidFill>
                <a:sym typeface="Wingdings"/>
              </a:rPr>
              <a:t>Muito</a:t>
            </a:r>
            <a:r>
              <a:rPr lang="en-US" b="1" i="1" dirty="0" smtClean="0">
                <a:solidFill>
                  <a:schemeClr val="bg1"/>
                </a:solidFill>
                <a:sym typeface="Wingdings"/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  <a:sym typeface="Wingdings"/>
              </a:rPr>
              <a:t>Bem</a:t>
            </a:r>
            <a:r>
              <a:rPr lang="en-US" b="1" i="1" dirty="0" smtClean="0">
                <a:solidFill>
                  <a:schemeClr val="bg1"/>
                </a:solidFill>
                <a:sym typeface="Wingdings"/>
              </a:rPr>
              <a:t>!!! </a:t>
            </a:r>
            <a:r>
              <a:rPr lang="en-US" b="1" i="1" dirty="0" err="1" smtClean="0">
                <a:solidFill>
                  <a:schemeClr val="bg1"/>
                </a:solidFill>
                <a:sym typeface="Wingdings"/>
              </a:rPr>
              <a:t>Você</a:t>
            </a:r>
            <a:r>
              <a:rPr lang="en-US" b="1" i="1" dirty="0" smtClean="0">
                <a:solidFill>
                  <a:schemeClr val="bg1"/>
                </a:solidFill>
                <a:sym typeface="Wingdings"/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  <a:sym typeface="Wingdings"/>
              </a:rPr>
              <a:t>acertou</a:t>
            </a:r>
            <a:r>
              <a:rPr lang="en-US" b="1" i="1" dirty="0" smtClean="0">
                <a:solidFill>
                  <a:schemeClr val="bg1"/>
                </a:solidFill>
                <a:sym typeface="Wingdings"/>
              </a:rPr>
              <a:t> </a:t>
            </a:r>
            <a:r>
              <a:rPr lang="en-US" b="1" dirty="0" smtClean="0">
                <a:solidFill>
                  <a:schemeClr val="bg1"/>
                </a:solidFill>
                <a:sym typeface="Wingdings"/>
              </a:rPr>
              <a:t></a:t>
            </a:r>
            <a:endParaRPr lang="en-US" b="1" i="1" dirty="0">
              <a:solidFill>
                <a:schemeClr val="bg1"/>
              </a:solidFill>
            </a:endParaRPr>
          </a:p>
        </p:txBody>
      </p:sp>
      <p:grpSp>
        <p:nvGrpSpPr>
          <p:cNvPr id="36" name="Group 32"/>
          <p:cNvGrpSpPr/>
          <p:nvPr/>
        </p:nvGrpSpPr>
        <p:grpSpPr>
          <a:xfrm>
            <a:off x="1500166" y="1556792"/>
            <a:ext cx="6429420" cy="3096344"/>
            <a:chOff x="2328470" y="4228416"/>
            <a:chExt cx="4840429" cy="2200836"/>
          </a:xfrm>
        </p:grpSpPr>
        <p:sp>
          <p:nvSpPr>
            <p:cNvPr id="37" name="Rectangle 2"/>
            <p:cNvSpPr/>
            <p:nvPr/>
          </p:nvSpPr>
          <p:spPr>
            <a:xfrm>
              <a:off x="2714880" y="4662118"/>
              <a:ext cx="2466903" cy="17671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4"/>
            <p:cNvSpPr/>
            <p:nvPr/>
          </p:nvSpPr>
          <p:spPr>
            <a:xfrm>
              <a:off x="2893808" y="4800175"/>
              <a:ext cx="290437" cy="55223"/>
            </a:xfrm>
            <a:prstGeom prst="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8"/>
            <p:cNvSpPr/>
            <p:nvPr/>
          </p:nvSpPr>
          <p:spPr>
            <a:xfrm>
              <a:off x="3359475" y="4800175"/>
              <a:ext cx="290437" cy="55223"/>
            </a:xfrm>
            <a:prstGeom prst="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9"/>
            <p:cNvSpPr/>
            <p:nvPr/>
          </p:nvSpPr>
          <p:spPr>
            <a:xfrm>
              <a:off x="3819246" y="4800175"/>
              <a:ext cx="290437" cy="55223"/>
            </a:xfrm>
            <a:prstGeom prst="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10"/>
            <p:cNvSpPr/>
            <p:nvPr/>
          </p:nvSpPr>
          <p:spPr>
            <a:xfrm>
              <a:off x="4270354" y="4800175"/>
              <a:ext cx="290437" cy="55223"/>
            </a:xfrm>
            <a:prstGeom prst="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11"/>
            <p:cNvSpPr/>
            <p:nvPr/>
          </p:nvSpPr>
          <p:spPr>
            <a:xfrm>
              <a:off x="4694676" y="4800175"/>
              <a:ext cx="290437" cy="55223"/>
            </a:xfrm>
            <a:prstGeom prst="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5"/>
            <p:cNvSpPr/>
            <p:nvPr/>
          </p:nvSpPr>
          <p:spPr>
            <a:xfrm>
              <a:off x="2893808" y="5650824"/>
              <a:ext cx="290437" cy="67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6"/>
            <p:cNvSpPr txBox="1"/>
            <p:nvPr/>
          </p:nvSpPr>
          <p:spPr>
            <a:xfrm>
              <a:off x="2328470" y="5520791"/>
              <a:ext cx="32092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X</a:t>
              </a:r>
              <a:r>
                <a:rPr lang="en-US" sz="1200" b="1" baseline="-25000" dirty="0" smtClean="0">
                  <a:solidFill>
                    <a:schemeClr val="bg1"/>
                  </a:solidFill>
                </a:rPr>
                <a:t>1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X</a:t>
              </a:r>
              <a:r>
                <a:rPr lang="en-US" sz="1200" b="1" baseline="-25000" dirty="0" smtClean="0">
                  <a:solidFill>
                    <a:schemeClr val="bg1"/>
                  </a:solidFill>
                </a:rPr>
                <a:t>2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X</a:t>
              </a:r>
              <a:r>
                <a:rPr lang="en-US" sz="1200" b="1" baseline="-25000" dirty="0" smtClean="0">
                  <a:solidFill>
                    <a:schemeClr val="bg1"/>
                  </a:solidFill>
                </a:rPr>
                <a:t>3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X</a:t>
              </a:r>
              <a:r>
                <a:rPr lang="en-US" sz="1200" b="1" baseline="-25000" dirty="0" smtClean="0">
                  <a:solidFill>
                    <a:schemeClr val="bg1"/>
                  </a:solidFill>
                </a:rPr>
                <a:t>4</a:t>
              </a:r>
              <a:endParaRPr lang="en-US" sz="1200" b="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5" name="Smiley Face 7"/>
            <p:cNvSpPr/>
            <p:nvPr/>
          </p:nvSpPr>
          <p:spPr>
            <a:xfrm>
              <a:off x="2858132" y="4228417"/>
              <a:ext cx="365058" cy="364067"/>
            </a:xfrm>
            <a:prstGeom prst="smileyFace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miley Face 19"/>
            <p:cNvSpPr/>
            <p:nvPr/>
          </p:nvSpPr>
          <p:spPr>
            <a:xfrm>
              <a:off x="3310896" y="4228416"/>
              <a:ext cx="365058" cy="364067"/>
            </a:xfrm>
            <a:prstGeom prst="smileyFace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miley Face 20"/>
            <p:cNvSpPr/>
            <p:nvPr/>
          </p:nvSpPr>
          <p:spPr>
            <a:xfrm>
              <a:off x="3776911" y="4228416"/>
              <a:ext cx="365058" cy="364067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miley Face 21"/>
            <p:cNvSpPr/>
            <p:nvPr/>
          </p:nvSpPr>
          <p:spPr>
            <a:xfrm>
              <a:off x="4654565" y="4228417"/>
              <a:ext cx="365058" cy="364067"/>
            </a:xfrm>
            <a:prstGeom prst="smileyFace">
              <a:avLst/>
            </a:prstGeom>
            <a:solidFill>
              <a:srgbClr val="FC66F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miley Face 22"/>
            <p:cNvSpPr/>
            <p:nvPr/>
          </p:nvSpPr>
          <p:spPr>
            <a:xfrm>
              <a:off x="4222712" y="4228417"/>
              <a:ext cx="365058" cy="364067"/>
            </a:xfrm>
            <a:prstGeom prst="smileyFac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miley Face 26"/>
            <p:cNvSpPr/>
            <p:nvPr/>
          </p:nvSpPr>
          <p:spPr>
            <a:xfrm>
              <a:off x="5977379" y="4671097"/>
              <a:ext cx="365058" cy="364067"/>
            </a:xfrm>
            <a:prstGeom prst="smileyFace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miley Face 27"/>
            <p:cNvSpPr/>
            <p:nvPr/>
          </p:nvSpPr>
          <p:spPr>
            <a:xfrm>
              <a:off x="6803841" y="4671098"/>
              <a:ext cx="365058" cy="364067"/>
            </a:xfrm>
            <a:prstGeom prst="smileyFace">
              <a:avLst/>
            </a:prstGeom>
            <a:solidFill>
              <a:srgbClr val="FC66F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17"/>
            <p:cNvCxnSpPr>
              <a:stCxn id="50" idx="6"/>
              <a:endCxn id="51" idx="2"/>
            </p:cNvCxnSpPr>
            <p:nvPr/>
          </p:nvCxnSpPr>
          <p:spPr>
            <a:xfrm>
              <a:off x="6342437" y="4853131"/>
              <a:ext cx="461404" cy="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30"/>
            <p:cNvCxnSpPr/>
            <p:nvPr/>
          </p:nvCxnSpPr>
          <p:spPr>
            <a:xfrm>
              <a:off x="6562573" y="4857363"/>
              <a:ext cx="0" cy="47413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miley Face 33"/>
            <p:cNvSpPr/>
            <p:nvPr/>
          </p:nvSpPr>
          <p:spPr>
            <a:xfrm>
              <a:off x="6380044" y="5399230"/>
              <a:ext cx="365058" cy="364067"/>
            </a:xfrm>
            <a:prstGeom prst="smileyFac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34"/>
            <p:cNvSpPr/>
            <p:nvPr/>
          </p:nvSpPr>
          <p:spPr>
            <a:xfrm>
              <a:off x="2897089" y="5837090"/>
              <a:ext cx="290437" cy="67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35"/>
            <p:cNvSpPr/>
            <p:nvPr/>
          </p:nvSpPr>
          <p:spPr>
            <a:xfrm>
              <a:off x="4694676" y="6233253"/>
              <a:ext cx="290437" cy="67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36"/>
            <p:cNvSpPr/>
            <p:nvPr/>
          </p:nvSpPr>
          <p:spPr>
            <a:xfrm>
              <a:off x="4694676" y="5684690"/>
              <a:ext cx="290437" cy="67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40"/>
            <p:cNvSpPr/>
            <p:nvPr/>
          </p:nvSpPr>
          <p:spPr>
            <a:xfrm>
              <a:off x="4270354" y="5667756"/>
              <a:ext cx="290437" cy="67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41"/>
            <p:cNvSpPr/>
            <p:nvPr/>
          </p:nvSpPr>
          <p:spPr>
            <a:xfrm>
              <a:off x="4271932" y="5840634"/>
              <a:ext cx="290437" cy="67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42"/>
            <p:cNvSpPr/>
            <p:nvPr/>
          </p:nvSpPr>
          <p:spPr>
            <a:xfrm>
              <a:off x="3819246" y="6243494"/>
              <a:ext cx="290437" cy="67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43"/>
            <p:cNvSpPr/>
            <p:nvPr/>
          </p:nvSpPr>
          <p:spPr>
            <a:xfrm>
              <a:off x="3819246" y="6021586"/>
              <a:ext cx="290437" cy="67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44"/>
            <p:cNvSpPr/>
            <p:nvPr/>
          </p:nvSpPr>
          <p:spPr>
            <a:xfrm>
              <a:off x="3357680" y="6021586"/>
              <a:ext cx="290437" cy="67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45"/>
            <p:cNvSpPr/>
            <p:nvPr/>
          </p:nvSpPr>
          <p:spPr>
            <a:xfrm>
              <a:off x="3359475" y="5840634"/>
              <a:ext cx="290437" cy="67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29"/>
            <p:cNvSpPr/>
            <p:nvPr/>
          </p:nvSpPr>
          <p:spPr>
            <a:xfrm>
              <a:off x="6199349" y="6042068"/>
              <a:ext cx="160960" cy="15062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46"/>
            <p:cNvSpPr/>
            <p:nvPr/>
          </p:nvSpPr>
          <p:spPr>
            <a:xfrm>
              <a:off x="6507353" y="6042068"/>
              <a:ext cx="160960" cy="15062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47"/>
            <p:cNvSpPr/>
            <p:nvPr/>
          </p:nvSpPr>
          <p:spPr>
            <a:xfrm>
              <a:off x="6866379" y="6042068"/>
              <a:ext cx="160960" cy="15062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4943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13"/>
            <a:ext cx="9144000" cy="6863113"/>
          </a:xfrm>
          <a:prstGeom prst="rect">
            <a:avLst/>
          </a:prstGeom>
        </p:spPr>
      </p:pic>
      <p:pic>
        <p:nvPicPr>
          <p:cNvPr id="3" name="Imagem 2" descr="quad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16" y="285727"/>
            <a:ext cx="5529469" cy="3888489"/>
          </a:xfrm>
          <a:prstGeom prst="rect">
            <a:avLst/>
          </a:prstGeom>
        </p:spPr>
      </p:pic>
      <p:pic>
        <p:nvPicPr>
          <p:cNvPr id="4" name="Imagem 3" descr="Denito 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840728"/>
            <a:ext cx="2033020" cy="4017272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2143108" y="1714488"/>
            <a:ext cx="2357454" cy="1428760"/>
            <a:chOff x="2143108" y="1714488"/>
            <a:chExt cx="2357454" cy="1428760"/>
          </a:xfrm>
        </p:grpSpPr>
        <p:sp>
          <p:nvSpPr>
            <p:cNvPr id="5" name="Texto explicativo em elipse 4"/>
            <p:cNvSpPr/>
            <p:nvPr/>
          </p:nvSpPr>
          <p:spPr>
            <a:xfrm>
              <a:off x="2143108" y="1714488"/>
              <a:ext cx="2357454" cy="1428760"/>
            </a:xfrm>
            <a:prstGeom prst="wedgeEllipseCallout">
              <a:avLst>
                <a:gd name="adj1" fmla="val -38696"/>
                <a:gd name="adj2" fmla="val 4155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2214546" y="1857364"/>
              <a:ext cx="21431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>
                  <a:latin typeface="Comic Sans MS" pitchFamily="66" charset="0"/>
                </a:rPr>
                <a:t>Quer saber mais? Aí vão algumas dicas!</a:t>
              </a:r>
              <a:endParaRPr lang="pt-BR" sz="2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0"/>
            <a:ext cx="9143349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28596" y="357166"/>
            <a:ext cx="85011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bg1"/>
                </a:solidFill>
                <a:latin typeface="Comic Sans MS" pitchFamily="66" charset="0"/>
                <a:hlinkClick r:id="rId3"/>
              </a:rPr>
              <a:t>http://learn.genetics.utah.edu/content/labs/extraction/</a:t>
            </a:r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pt-BR" dirty="0" smtClean="0">
                <a:solidFill>
                  <a:schemeClr val="bg1"/>
                </a:solidFill>
                <a:latin typeface="Comic Sans MS" pitchFamily="66" charset="0"/>
              </a:rPr>
              <a:t>Nesse link você será levado a um laboratório virtual, onde auxiliará na extração de DNA de um indivíduo. Trata-se de um desafio para saber se você realmente aprendeu, já que está em inglês.</a:t>
            </a:r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pt-BR" dirty="0" smtClean="0">
                <a:solidFill>
                  <a:schemeClr val="bg1"/>
                </a:solidFill>
                <a:latin typeface="Comic Sans MS" pitchFamily="66" charset="0"/>
              </a:rPr>
              <a:t>  </a:t>
            </a:r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 u="sng" dirty="0" smtClean="0">
                <a:solidFill>
                  <a:schemeClr val="bg1"/>
                </a:solidFill>
                <a:latin typeface="Comic Sans MS" pitchFamily="66" charset="0"/>
                <a:hlinkClick r:id="rId4"/>
              </a:rPr>
              <a:t>http://learn.genetics.utah.edu/content/labs/pcr/</a:t>
            </a:r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pt-BR" dirty="0" smtClean="0">
                <a:solidFill>
                  <a:schemeClr val="bg1"/>
                </a:solidFill>
                <a:latin typeface="Comic Sans MS" pitchFamily="66" charset="0"/>
              </a:rPr>
              <a:t>Nesse link você será levado a um laboratório virtual, onde auxiliará na técnica de PCR. Trata-se de um desafio para saber se você realmente aprendeu, já que está em inglês.</a:t>
            </a:r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 u="sng" dirty="0" smtClean="0">
                <a:solidFill>
                  <a:schemeClr val="bg1"/>
                </a:solidFill>
                <a:latin typeface="Comic Sans MS" pitchFamily="66" charset="0"/>
                <a:hlinkClick r:id="rId5"/>
              </a:rPr>
              <a:t>http://www.odnavaiaescola.com.br/dna/index.menu1.htm</a:t>
            </a:r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pt-BR" dirty="0" smtClean="0">
                <a:solidFill>
                  <a:schemeClr val="bg1"/>
                </a:solidFill>
                <a:latin typeface="Comic Sans MS" pitchFamily="66" charset="0"/>
              </a:rPr>
              <a:t>Nesse link vocês terão acesso a animações explicativas sobre a estrutura do DNA e sobre assuntos interessantes relacionados à biotecnologia.</a:t>
            </a:r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13"/>
            <a:ext cx="9144000" cy="6863113"/>
          </a:xfrm>
          <a:prstGeom prst="rect">
            <a:avLst/>
          </a:prstGeom>
        </p:spPr>
      </p:pic>
      <p:pic>
        <p:nvPicPr>
          <p:cNvPr id="3" name="Imagem 2" descr="quad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16" y="285727"/>
            <a:ext cx="5529469" cy="3888489"/>
          </a:xfrm>
          <a:prstGeom prst="rect">
            <a:avLst/>
          </a:prstGeom>
        </p:spPr>
      </p:pic>
      <p:pic>
        <p:nvPicPr>
          <p:cNvPr id="4" name="Imagem 3" descr="Denito 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840728"/>
            <a:ext cx="2033020" cy="4017272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2214546" y="2285992"/>
            <a:ext cx="2500330" cy="1143008"/>
            <a:chOff x="2998263" y="1785926"/>
            <a:chExt cx="2573869" cy="1143008"/>
          </a:xfrm>
        </p:grpSpPr>
        <p:sp>
          <p:nvSpPr>
            <p:cNvPr id="5" name="Texto explicativo em elipse 4"/>
            <p:cNvSpPr/>
            <p:nvPr/>
          </p:nvSpPr>
          <p:spPr>
            <a:xfrm>
              <a:off x="3071802" y="1785926"/>
              <a:ext cx="2500330" cy="1143008"/>
            </a:xfrm>
            <a:prstGeom prst="wedgeEllipseCallout">
              <a:avLst>
                <a:gd name="adj1" fmla="val -53288"/>
                <a:gd name="adj2" fmla="val 4371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2998263" y="2000240"/>
              <a:ext cx="25738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>
                  <a:latin typeface="Comic Sans MS" pitchFamily="66" charset="0"/>
                </a:rPr>
                <a:t>Vamos falar em algumas delas!</a:t>
              </a:r>
              <a:endParaRPr lang="pt-BR" sz="2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0"/>
            <a:ext cx="914334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00034" y="500042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500034" y="404664"/>
            <a:ext cx="8320438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Você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já reparou em filmes ou naquelas séries policiais que para investigar se existe algum vestígio de sangue na cena de</a:t>
            </a:r>
            <a:r>
              <a:rPr kumimoji="0" lang="pt-BR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 um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 crime, os peritos utilizam uma</a:t>
            </a:r>
            <a:r>
              <a:rPr kumimoji="0" lang="pt-BR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 substância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que revela sangue onde não dava para ver? Não, ninguém fez mágica, apenas foram usados conhecimentos de química! Ficou curioso para ver como funciona? Vou explicar...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 descr="Denito 2.png"/>
          <p:cNvPicPr>
            <a:picLocks noChangeAspect="1"/>
          </p:cNvPicPr>
          <p:nvPr/>
        </p:nvPicPr>
        <p:blipFill>
          <a:blip r:embed="rId3"/>
          <a:srcRect b="60638"/>
          <a:stretch>
            <a:fillRect/>
          </a:stretch>
        </p:blipFill>
        <p:spPr>
          <a:xfrm>
            <a:off x="539552" y="4509120"/>
            <a:ext cx="2864880" cy="2014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0"/>
            <a:ext cx="914334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14348" y="428604"/>
            <a:ext cx="785818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A reação química que evidencia vestígios e sangue na cena de um crime ocorre entre o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</a:rPr>
              <a:t>luminol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e o átomo de ferro contido </a:t>
            </a:r>
            <a:r>
              <a:rPr lang="pt-BR" sz="2400" dirty="0" smtClean="0">
                <a:solidFill>
                  <a:srgbClr val="3366FF"/>
                </a:solidFill>
                <a:latin typeface="Comic Sans MS" pitchFamily="66" charset="0"/>
              </a:rPr>
              <a:t>hemoglobina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existente no sangue. Neste caso o ferro funciona como um </a:t>
            </a:r>
            <a:r>
              <a:rPr lang="pt-BR" sz="2400" dirty="0" smtClean="0">
                <a:solidFill>
                  <a:srgbClr val="3366FF"/>
                </a:solidFill>
                <a:latin typeface="Comic Sans MS" pitchFamily="66" charset="0"/>
              </a:rPr>
              <a:t>catalisador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da reação.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" name="Imagem 3" descr="Denito 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2" y="3714752"/>
            <a:ext cx="2500330" cy="2874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0"/>
            <a:ext cx="914334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00034" y="285728"/>
            <a:ext cx="842968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A reação entre a hemoglobina e o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</a:rPr>
              <a:t>luminol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é uma reação de oxidação, onde o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</a:rPr>
              <a:t>luminol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perde átomos de nitrogênio e hidrogênio e adquire átomos de oxigênio, formando um novo composto em um estado de energia mais elevado, o 3-aminoftalato como representado na reação abaixo: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6" name="Imagem 5" descr="equação quími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3573016"/>
            <a:ext cx="8286808" cy="2286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27384"/>
            <a:ext cx="914334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00034" y="285728"/>
            <a:ext cx="842968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chemeClr val="bg1"/>
                </a:solidFill>
                <a:latin typeface="Comic Sans MS" pitchFamily="66" charset="0"/>
              </a:rPr>
              <a:t>Quando os elétrons retornam para um nível de energia menor, a energia liberada é emitida em forma de fóton de luz, que dá a cor azul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e </a:t>
            </a:r>
            <a:r>
              <a:rPr lang="pt-BR" sz="2400" dirty="0">
                <a:solidFill>
                  <a:schemeClr val="bg1"/>
                </a:solidFill>
                <a:latin typeface="Comic Sans MS" pitchFamily="66" charset="0"/>
              </a:rPr>
              <a:t>revela os vestígios de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sangue como vemos na imagem abaixo;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333" b="90000" l="6375" r="100000"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9712" y="3284984"/>
            <a:ext cx="4355976" cy="326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890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84"/>
            <a:ext cx="9144000" cy="6863113"/>
          </a:xfrm>
          <a:prstGeom prst="rect">
            <a:avLst/>
          </a:prstGeom>
        </p:spPr>
      </p:pic>
      <p:pic>
        <p:nvPicPr>
          <p:cNvPr id="3" name="Imagem 2" descr="caro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1357298"/>
            <a:ext cx="4572032" cy="5500702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4716016" y="476672"/>
            <a:ext cx="4150121" cy="2290006"/>
            <a:chOff x="5286380" y="1643050"/>
            <a:chExt cx="3014429" cy="1214446"/>
          </a:xfrm>
        </p:grpSpPr>
        <p:sp>
          <p:nvSpPr>
            <p:cNvPr id="4" name="Texto explicativo em elipse 3"/>
            <p:cNvSpPr/>
            <p:nvPr/>
          </p:nvSpPr>
          <p:spPr>
            <a:xfrm>
              <a:off x="5286380" y="1643050"/>
              <a:ext cx="3014429" cy="1214446"/>
            </a:xfrm>
            <a:prstGeom prst="wedgeEllipseCallout">
              <a:avLst>
                <a:gd name="adj1" fmla="val -53191"/>
                <a:gd name="adj2" fmla="val 5206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5528759" y="1944546"/>
              <a:ext cx="2615141" cy="701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>
                  <a:latin typeface="Comic Sans MS" pitchFamily="66" charset="0"/>
                </a:rPr>
                <a:t>Hummm</a:t>
              </a:r>
              <a:r>
                <a:rPr lang="pt-BR" sz="2000" dirty="0" smtClean="0">
                  <a:latin typeface="Comic Sans MS" pitchFamily="66" charset="0"/>
                </a:rPr>
                <a:t>... Que interessante!! E aquelas técnicas que utilizam DNA? Você sabe como funciona?</a:t>
              </a:r>
              <a:endParaRPr lang="pt-BR" sz="2000" dirty="0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7407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1268</Words>
  <Application>Microsoft Macintosh PowerPoint</Application>
  <PresentationFormat>Apresentação na tela (4:3)</PresentationFormat>
  <Paragraphs>60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Priscilayne</dc:creator>
  <cp:lastModifiedBy>Priscilayne</cp:lastModifiedBy>
  <cp:revision>139</cp:revision>
  <dcterms:created xsi:type="dcterms:W3CDTF">2014-06-03T00:55:11Z</dcterms:created>
  <dcterms:modified xsi:type="dcterms:W3CDTF">2014-09-09T01:11:24Z</dcterms:modified>
</cp:coreProperties>
</file>