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2.png" ContentType="image/png"/>
  <Override PartName="/ppt/media/image91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6.png" ContentType="image/png"/>
  <Override PartName="/ppt/media/image90.png" ContentType="image/png"/>
  <Override PartName="/ppt/media/image54.jpeg" ContentType="image/jpeg"/>
  <Override PartName="/ppt/media/image53.png" ContentType="image/png"/>
  <Override PartName="/ppt/media/image86.png" ContentType="image/png"/>
  <Override PartName="/ppt/media/image52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79.jpeg" ContentType="image/jpe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51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08/02/15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02B91A-CE10-48A9-B6B7-E4DA58A02B47}" type="slidenum">
              <a:rPr lang="pt-BR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jpe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40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143080" y="1000080"/>
            <a:ext cx="4214520" cy="3071520"/>
          </a:xfrm>
          <a:prstGeom prst="wedgeEllipseCallout">
            <a:avLst>
              <a:gd name="adj1" fmla="val -47344"/>
              <a:gd name="adj2" fmla="val 40609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2449800" y="1495080"/>
            <a:ext cx="355068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Olá turminha! Quem nunca ouviu falar ou nunca tomou uma vacina? Sabemos que esta é uma prática comum de saúde pública, que evita a manifestação de dezenas de doenças e salva milhares de vidas humanas!</a:t>
            </a:r>
            <a:endParaRPr/>
          </a:p>
        </p:txBody>
      </p:sp>
      <p:pic>
        <p:nvPicPr>
          <p:cNvPr id="43" name="Imagem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088000"/>
            <a:ext cx="2159640" cy="47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57280" y="1287360"/>
            <a:ext cx="4785840" cy="457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  <a:ea typeface="Calibri"/>
              </a:rPr>
              <a:t>Mas é claro Carol! Vamos lá!</a:t>
            </a:r>
            <a:endParaRPr/>
          </a:p>
        </p:txBody>
      </p:sp>
      <p:pic>
        <p:nvPicPr>
          <p:cNvPr id="82" name="Imagem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83" name="Imagem 5" descr=""/>
          <p:cNvPicPr/>
          <p:nvPr/>
        </p:nvPicPr>
        <p:blipFill>
          <a:blip r:embed="rId2"/>
          <a:srcRect l="0" t="0" r="0" b="32173"/>
          <a:stretch>
            <a:fillRect/>
          </a:stretch>
        </p:blipFill>
        <p:spPr>
          <a:xfrm>
            <a:off x="428760" y="2071800"/>
            <a:ext cx="4428720" cy="4785840"/>
          </a:xfrm>
          <a:prstGeom prst="rect">
            <a:avLst/>
          </a:prstGeom>
          <a:ln>
            <a:noFill/>
          </a:ln>
        </p:spPr>
      </p:pic>
      <p:pic>
        <p:nvPicPr>
          <p:cNvPr id="84" name="Imagem 6" descr=""/>
          <p:cNvPicPr/>
          <p:nvPr/>
        </p:nvPicPr>
        <p:blipFill>
          <a:blip r:embed="rId3"/>
          <a:srcRect l="0" t="6058" r="35680" b="0"/>
          <a:stretch>
            <a:fillRect/>
          </a:stretch>
        </p:blipFill>
        <p:spPr>
          <a:xfrm>
            <a:off x="4572000" y="0"/>
            <a:ext cx="4571640" cy="44287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000320" y="2286000"/>
            <a:ext cx="2928600" cy="1642680"/>
          </a:xfrm>
          <a:prstGeom prst="wedgeEllipseCallout">
            <a:avLst>
              <a:gd name="adj1" fmla="val -44123"/>
              <a:gd name="adj2" fmla="val 43071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6" name="CustomShape 3"/>
          <p:cNvSpPr/>
          <p:nvPr/>
        </p:nvSpPr>
        <p:spPr>
          <a:xfrm>
            <a:off x="4357800" y="2786040"/>
            <a:ext cx="22143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omic Sans MS"/>
              </a:rPr>
              <a:t>Mas é claro Carol! Vamos lá!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85880" y="714240"/>
            <a:ext cx="750060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As vacinas podem conter os microorganismos causadores da doença mortos ou atenuados. Podem conter ainda os antígenos ou o DNA responsável por codificar tais antígenos </a:t>
            </a:r>
            <a:endParaRPr/>
          </a:p>
        </p:txBody>
      </p:sp>
      <p:pic>
        <p:nvPicPr>
          <p:cNvPr id="89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240" y="3143160"/>
            <a:ext cx="2572920" cy="3077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929040" y="4714920"/>
            <a:ext cx="407160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Vacina contendo os microrganismos enfraquecidos ou antígenos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642960" y="642960"/>
            <a:ext cx="807228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Quando a pessoa é vacinada, as células do sistema imunológico detectam os antígenos. </a:t>
            </a:r>
            <a:endParaRPr/>
          </a:p>
        </p:txBody>
      </p:sp>
      <p:pic>
        <p:nvPicPr>
          <p:cNvPr id="93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0" y="2071800"/>
            <a:ext cx="5500440" cy="45003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643800" y="2571840"/>
            <a:ext cx="17856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Células do sistema imunológico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000760" y="5929200"/>
            <a:ext cx="2142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antígenos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571320" y="357120"/>
            <a:ext cx="79293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Os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linfócitos 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produzem anticorpos, e se diferenciam em células de memória. Os anticorpos se ligam aos antígenos para que eles sejam destruídos</a:t>
            </a:r>
            <a:endParaRPr/>
          </a:p>
        </p:txBody>
      </p:sp>
      <p:pic>
        <p:nvPicPr>
          <p:cNvPr id="98" name="Imagem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0240" y="2500200"/>
            <a:ext cx="3500280" cy="36428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072120" y="2357280"/>
            <a:ext cx="24998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linfócitos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500720" y="6000840"/>
            <a:ext cx="4428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anticorpos se ligando aos antígenos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1571760" y="3500280"/>
            <a:ext cx="1499760" cy="66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anticorpos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00040" y="214200"/>
            <a:ext cx="828648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As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células de memória 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permanecem por muitos anos  e caso a pessoa seja infectada pelo microorganismo para o qual a vacina foi produzida, as células de memória imediatamente produzirão os anticorpos, que levarão à destruição do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patógeno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. </a:t>
            </a:r>
            <a:endParaRPr/>
          </a:p>
        </p:txBody>
      </p:sp>
      <p:pic>
        <p:nvPicPr>
          <p:cNvPr id="104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200" y="3143160"/>
            <a:ext cx="4142880" cy="335736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6786720" y="4143240"/>
            <a:ext cx="1856880" cy="188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Células de memória resultante da diferenciação dos linfócitos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07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1428840"/>
            <a:ext cx="2214360" cy="5071680"/>
          </a:xfrm>
          <a:prstGeom prst="rect">
            <a:avLst/>
          </a:prstGeom>
          <a:ln>
            <a:noFill/>
          </a:ln>
        </p:spPr>
      </p:pic>
      <p:pic>
        <p:nvPicPr>
          <p:cNvPr id="108" name="Imagem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14800" y="3357720"/>
            <a:ext cx="1142640" cy="8650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785880" y="428760"/>
            <a:ext cx="771480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Indivíduo é contaminado pelo patógeno ao qual foi vacinado</a:t>
            </a:r>
            <a:endParaRPr/>
          </a:p>
        </p:txBody>
      </p:sp>
      <p:pic>
        <p:nvPicPr>
          <p:cNvPr id="110" name="Imagem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29120" y="2643120"/>
            <a:ext cx="2642760" cy="16164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5572080" y="4429080"/>
            <a:ext cx="27144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patógenos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642960" y="428760"/>
            <a:ext cx="807228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Ao detectarem a presença do patógeno, as células de memórias produzem os anticorpos</a:t>
            </a:r>
            <a:endParaRPr/>
          </a:p>
        </p:txBody>
      </p:sp>
      <p:pic>
        <p:nvPicPr>
          <p:cNvPr id="114" name="Imagem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20" y="1857240"/>
            <a:ext cx="6429240" cy="43574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714240" y="357120"/>
            <a:ext cx="778644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Os anticorpos destroem o patógeno e o indivíduo se livra da doença antes mesmo de sentir os sintomas.  </a:t>
            </a:r>
            <a:endParaRPr/>
          </a:p>
        </p:txBody>
      </p:sp>
      <p:pic>
        <p:nvPicPr>
          <p:cNvPr id="117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28800" y="1857240"/>
            <a:ext cx="3620160" cy="1928520"/>
          </a:xfrm>
          <a:prstGeom prst="rect">
            <a:avLst/>
          </a:prstGeom>
          <a:ln>
            <a:noFill/>
          </a:ln>
        </p:spPr>
      </p:pic>
      <p:pic>
        <p:nvPicPr>
          <p:cNvPr id="118" name="Imagem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15040" y="2357280"/>
            <a:ext cx="1999800" cy="42145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373480" y="332640"/>
            <a:ext cx="6518880" cy="48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Você sabia que o Ministério da Saúde divulgou que os casos de suspeita de dengue no Brasil aumentaram  279%  entre 1º de janeiro e 23 de março de 2013 em comparação com o mesmo período do ano passado? Pesquisas têm sido desenvolvidas no Brasil na tentativa de desenvolver uma vacina para a dengue. Vamos aprender um pouco sobre esta vacina?</a:t>
            </a:r>
            <a:endParaRPr/>
          </a:p>
        </p:txBody>
      </p:sp>
      <p:pic>
        <p:nvPicPr>
          <p:cNvPr id="121" name="Imagem 3" descr=""/>
          <p:cNvPicPr/>
          <p:nvPr/>
        </p:nvPicPr>
        <p:blipFill>
          <a:blip r:embed="rId2"/>
          <a:srcRect l="0" t="0" r="0" b="31077"/>
          <a:stretch>
            <a:fillRect/>
          </a:stretch>
        </p:blipFill>
        <p:spPr>
          <a:xfrm>
            <a:off x="571320" y="2928960"/>
            <a:ext cx="2722320" cy="36536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500040" y="428760"/>
            <a:ext cx="8214840" cy="37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Para a fabricação da vacina de DNA contra o vírus da Dengue são utilizados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plasmídeos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  contendo o DNA  responsável por codificar um antígeno presente nos quatro tipos de vírus da Dengue. Vamos ver então as 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	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	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etapas da fabricação da vacina. Acompanhe    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	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no livro!</a:t>
            </a:r>
            <a:endParaRPr/>
          </a:p>
          <a:p>
            <a:pPr algn="ctr">
              <a:lnSpc>
                <a:spcPct val="150000"/>
              </a:lnSpc>
            </a:pPr>
            <a:endParaRPr/>
          </a:p>
        </p:txBody>
      </p:sp>
      <p:pic>
        <p:nvPicPr>
          <p:cNvPr id="124" name="Imagem 5" descr=""/>
          <p:cNvPicPr/>
          <p:nvPr/>
        </p:nvPicPr>
        <p:blipFill>
          <a:blip r:embed="rId2"/>
          <a:srcRect l="0" t="0" r="0" b="28717"/>
          <a:stretch>
            <a:fillRect/>
          </a:stretch>
        </p:blipFill>
        <p:spPr>
          <a:xfrm>
            <a:off x="428760" y="2857320"/>
            <a:ext cx="1999800" cy="3724920"/>
          </a:xfrm>
          <a:prstGeom prst="rect">
            <a:avLst/>
          </a:prstGeom>
          <a:ln>
            <a:noFill/>
          </a:ln>
        </p:spPr>
      </p:pic>
      <p:pic>
        <p:nvPicPr>
          <p:cNvPr id="125" name="Imagem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14880" y="4143240"/>
            <a:ext cx="2230920" cy="2242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504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45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2088000"/>
            <a:ext cx="1799640" cy="478764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2214720" y="1214280"/>
            <a:ext cx="4000320" cy="3357360"/>
          </a:xfrm>
          <a:prstGeom prst="wedgeEllipseCallout">
            <a:avLst>
              <a:gd name="adj1" fmla="val -54460"/>
              <a:gd name="adj2" fmla="val 2563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8" name="CustomShape 2"/>
          <p:cNvSpPr/>
          <p:nvPr/>
        </p:nvSpPr>
        <p:spPr>
          <a:xfrm>
            <a:off x="2500200" y="1785960"/>
            <a:ext cx="342864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A primeira vacina foi criada em 1796 por Edward Jenner, esse cara simpático que aparece aí ao fundo, com o intuito de imunizar as pessoas contra a varíola, uma doença fatal para populações humanas durante muitos séculos!</a:t>
            </a:r>
            <a:endParaRPr/>
          </a:p>
        </p:txBody>
      </p:sp>
      <p:pic>
        <p:nvPicPr>
          <p:cNvPr id="49" name="Imagem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00880" y="571320"/>
            <a:ext cx="2041560" cy="27709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152000" y="576000"/>
            <a:ext cx="3214440" cy="191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632523"/>
                </a:solidFill>
                <a:latin typeface="Calibri"/>
              </a:rPr>
              <a:t>Etapas para a fabricação da vacina de DNA contra o vírus da Dengue</a:t>
            </a: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320" y="2857320"/>
            <a:ext cx="2142720" cy="1856880"/>
          </a:xfrm>
          <a:prstGeom prst="rect">
            <a:avLst/>
          </a:prstGeom>
          <a:ln w="228600">
            <a:solidFill>
              <a:srgbClr val="000000"/>
            </a:solidFill>
            <a:miter/>
          </a:ln>
        </p:spPr>
      </p:pic>
      <p:sp>
        <p:nvSpPr>
          <p:cNvPr id="128" name="CustomShape 2"/>
          <p:cNvSpPr/>
          <p:nvPr/>
        </p:nvSpPr>
        <p:spPr>
          <a:xfrm>
            <a:off x="5000760" y="1000080"/>
            <a:ext cx="335736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1 º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O DNA do vírus da Dengue contendo o </a:t>
            </a:r>
            <a:r>
              <a:rPr lang="pt-BR" sz="2000">
                <a:solidFill>
                  <a:srgbClr val="558ed5"/>
                </a:solidFill>
                <a:latin typeface="Calibri"/>
              </a:rPr>
              <a:t>gene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de interesse precisa ser preparado</a:t>
            </a:r>
            <a:endParaRPr/>
          </a:p>
        </p:txBody>
      </p:sp>
      <p:pic>
        <p:nvPicPr>
          <p:cNvPr id="129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9120" y="2357280"/>
            <a:ext cx="3439800" cy="26427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1143000" y="857160"/>
            <a:ext cx="328572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000">
                <a:solidFill>
                  <a:srgbClr val="000000"/>
                </a:solidFill>
                <a:latin typeface="Calibri"/>
              </a:rPr>
              <a:t>2º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Enzimas cortam o DNA em pedaços menores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214960" y="928800"/>
            <a:ext cx="307152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3º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O gene de interesse é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amplificado por</a:t>
            </a:r>
            <a:r>
              <a:rPr lang="pt-BR" sz="2000">
                <a:solidFill>
                  <a:srgbClr val="558ed5"/>
                </a:solidFill>
                <a:latin typeface="Calibri"/>
              </a:rPr>
              <a:t> </a:t>
            </a:r>
            <a:r>
              <a:rPr lang="pt-BR" sz="2000">
                <a:solidFill>
                  <a:srgbClr val="e46c0a"/>
                </a:solidFill>
                <a:latin typeface="Calibri"/>
              </a:rPr>
              <a:t>PCR</a:t>
            </a:r>
            <a:endParaRPr/>
          </a:p>
        </p:txBody>
      </p:sp>
      <p:pic>
        <p:nvPicPr>
          <p:cNvPr id="133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080" y="2428920"/>
            <a:ext cx="2219040" cy="1663200"/>
          </a:xfrm>
          <a:prstGeom prst="rect">
            <a:avLst/>
          </a:prstGeom>
          <a:ln w="228600">
            <a:solidFill>
              <a:srgbClr val="000000"/>
            </a:solidFill>
            <a:miter/>
          </a:ln>
        </p:spPr>
      </p:pic>
      <p:pic>
        <p:nvPicPr>
          <p:cNvPr id="134" name="Imagem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4280" y="1857240"/>
            <a:ext cx="3071520" cy="28123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2143080" y="4214880"/>
            <a:ext cx="235692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Enzimas de restrição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071360" y="857160"/>
            <a:ext cx="371448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4º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As sequências de interesse são inseridas em plasmídeos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857840" y="928800"/>
            <a:ext cx="357156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5º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Os plasmídeos são injetados em plantas </a:t>
            </a:r>
            <a:r>
              <a:rPr i="1" lang="pt-BR" sz="2000">
                <a:solidFill>
                  <a:srgbClr val="000000"/>
                </a:solidFill>
                <a:latin typeface="Calibri"/>
              </a:rPr>
              <a:t>Vigna unguiculata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(feijão-de-corda).</a:t>
            </a:r>
            <a:endParaRPr/>
          </a:p>
        </p:txBody>
      </p:sp>
      <p:pic>
        <p:nvPicPr>
          <p:cNvPr id="139" name="Imagem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160" y="2143080"/>
            <a:ext cx="2214360" cy="3357360"/>
          </a:xfrm>
          <a:prstGeom prst="rect">
            <a:avLst/>
          </a:prstGeom>
          <a:ln w="9360">
            <a:noFill/>
          </a:ln>
        </p:spPr>
      </p:pic>
      <p:pic>
        <p:nvPicPr>
          <p:cNvPr id="140" name="Imagem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840" y="2500200"/>
            <a:ext cx="3214440" cy="21157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1000080" y="714240"/>
            <a:ext cx="3785760" cy="16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6º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Plantas serão mantidas em casa de vegetação por duas semanas, com a finalidade de multiplicação das proteínas de interesse.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857840" y="857160"/>
            <a:ext cx="371448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7º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O tecido foliar será utilizado para a purificação destas proteínas de interesse.</a:t>
            </a:r>
            <a:r>
              <a:rPr lang="pt-B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144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800" y="2428920"/>
            <a:ext cx="4000320" cy="2356920"/>
          </a:xfrm>
          <a:prstGeom prst="rect">
            <a:avLst/>
          </a:prstGeom>
          <a:ln>
            <a:noFill/>
          </a:ln>
        </p:spPr>
      </p:pic>
      <p:pic>
        <p:nvPicPr>
          <p:cNvPr id="145" name="Imagem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080" y="2071800"/>
            <a:ext cx="3428640" cy="37144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214800" y="3786120"/>
            <a:ext cx="14284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Proteínas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de interesse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1143000" y="928800"/>
            <a:ext cx="328572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8º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As proteínas são injetadas em camundongos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857840" y="857160"/>
            <a:ext cx="3642840" cy="16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Calibri"/>
              </a:rPr>
              <a:t>9º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 Os camundongos produzem muitos anticorpos , o que mostra a eficácia das proteínas como vacina.</a:t>
            </a:r>
            <a:endParaRPr/>
          </a:p>
        </p:txBody>
      </p:sp>
      <p:pic>
        <p:nvPicPr>
          <p:cNvPr id="150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360" y="2357280"/>
            <a:ext cx="3468960" cy="22986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000840" y="5072040"/>
            <a:ext cx="2071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anticorpos</a:t>
            </a:r>
            <a:endParaRPr/>
          </a:p>
        </p:txBody>
      </p:sp>
      <p:pic>
        <p:nvPicPr>
          <p:cNvPr id="152" name="Imagem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4960" y="2214720"/>
            <a:ext cx="2894400" cy="29098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m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428760" y="188640"/>
            <a:ext cx="8286480" cy="29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 vacina ainda não foi testada em humanos. Muitos testes ainda são necessários antes da sua aplicação, mas vamos entender como funcionaria a vacina caso aplicada em humanos. Ao ser vacinado, a proteína do vírus geneticamente manipulada é injetada no indivíduo.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55" name="Imagem 5" descr=""/>
          <p:cNvPicPr/>
          <p:nvPr/>
        </p:nvPicPr>
        <p:blipFill>
          <a:blip r:embed="rId2"/>
          <a:srcRect l="0" t="0" r="0" b="29063"/>
          <a:stretch>
            <a:fillRect/>
          </a:stretch>
        </p:blipFill>
        <p:spPr>
          <a:xfrm>
            <a:off x="3357720" y="3214800"/>
            <a:ext cx="2428560" cy="33667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m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500040" y="428760"/>
            <a:ext cx="828648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CustomShape 2"/>
          <p:cNvSpPr/>
          <p:nvPr/>
        </p:nvSpPr>
        <p:spPr>
          <a:xfrm>
            <a:off x="571320" y="428760"/>
            <a:ext cx="807228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Como esta é uma proteína estranha ao organismo, seu sistema imunológico tratará de produzir anticorpos contra essa proteína invasora, além de produzir também células de memória</a:t>
            </a:r>
            <a:endParaRPr/>
          </a:p>
        </p:txBody>
      </p:sp>
      <p:pic>
        <p:nvPicPr>
          <p:cNvPr id="159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3000240"/>
            <a:ext cx="3857400" cy="32144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4857840" y="3643200"/>
            <a:ext cx="3142800" cy="19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Células de memória que reconhecerão prontamente o antígeno, caso ele venha a infectar novamente o indivíduo vacinado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642960" y="428760"/>
            <a:ext cx="792936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2"/>
          <p:cNvSpPr/>
          <p:nvPr/>
        </p:nvSpPr>
        <p:spPr>
          <a:xfrm>
            <a:off x="571320" y="385200"/>
            <a:ext cx="8000640" cy="15552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  <a:ea typeface="Calibri"/>
              </a:rPr>
              <a:t>Quando picado pelo mosquito </a:t>
            </a:r>
            <a:r>
              <a:rPr i="1" lang="pt-BR" sz="2400">
                <a:solidFill>
                  <a:srgbClr val="ffffff"/>
                </a:solidFill>
                <a:latin typeface="Comic Sans MS"/>
                <a:ea typeface="Calibri"/>
              </a:rPr>
              <a:t>Aedes aegypti</a:t>
            </a:r>
            <a:r>
              <a:rPr lang="pt-BR" sz="2400">
                <a:solidFill>
                  <a:srgbClr val="ffffff"/>
                </a:solidFill>
                <a:latin typeface="Comic Sans MS"/>
                <a:ea typeface="Calibri"/>
              </a:rPr>
              <a:t> infectado com  o vírus da dengue, a pessoa entra em contato com o patógeno. </a:t>
            </a:r>
            <a:endParaRPr/>
          </a:p>
        </p:txBody>
      </p:sp>
      <p:pic>
        <p:nvPicPr>
          <p:cNvPr id="164" name="Imagem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280" y="1500120"/>
            <a:ext cx="4428720" cy="50716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500800" y="4643280"/>
            <a:ext cx="3142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patógeno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571320" y="428760"/>
            <a:ext cx="8143560" cy="319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  <a:ea typeface="Calibri"/>
              </a:rPr>
              <a:t>Mas como o vírus apresenta a mesma proteína presente na vacina, o sistema imunológico reconhece o invasor muito mais rapidamente, já que células de memória foram produzidas após a vacinação, e anticorpos começam a ser produzidos. Assim, o vírus é eliminado antes de a pessoa ficar realmente doente.</a:t>
            </a:r>
            <a:endParaRPr/>
          </a:p>
        </p:txBody>
      </p:sp>
      <p:pic>
        <p:nvPicPr>
          <p:cNvPr id="168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840" y="4000680"/>
            <a:ext cx="3714480" cy="21373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504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170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2428920" y="857160"/>
            <a:ext cx="3714480" cy="2214360"/>
          </a:xfrm>
          <a:prstGeom prst="wedgeEllipseCallout">
            <a:avLst>
              <a:gd name="adj1" fmla="val -43581"/>
              <a:gd name="adj2" fmla="val 4896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2" name="CustomShape 2"/>
          <p:cNvSpPr/>
          <p:nvPr/>
        </p:nvSpPr>
        <p:spPr>
          <a:xfrm>
            <a:off x="2714760" y="1182960"/>
            <a:ext cx="311040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Vamos agora fazer um exercício prático! Coloque na ordem correta as etapas de construção de uma vacina de DNA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73" name="Imagem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00" y="2070000"/>
            <a:ext cx="2159640" cy="47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504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51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928880" y="500040"/>
            <a:ext cx="4857480" cy="3071520"/>
          </a:xfrm>
          <a:prstGeom prst="wedgeEllipseCallout">
            <a:avLst>
              <a:gd name="adj1" fmla="val -42201"/>
              <a:gd name="adj2" fmla="val 48098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53" name="CustomShape 2"/>
          <p:cNvSpPr/>
          <p:nvPr/>
        </p:nvSpPr>
        <p:spPr>
          <a:xfrm>
            <a:off x="2214720" y="1000080"/>
            <a:ext cx="428580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A partir daí, diferentes tipos de vacinas foram desenvolvidas, porém todas com o mesmo objetivo: preparar o sistema imunológico do indivíduo para que caso ele entre em contato com o agente causador da doença, o seu organismo já esteja preparado para combatê-lo. </a:t>
            </a:r>
            <a:endParaRPr/>
          </a:p>
        </p:txBody>
      </p:sp>
      <p:pic>
        <p:nvPicPr>
          <p:cNvPr id="54" name="Imagem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" y="2088000"/>
            <a:ext cx="1799640" cy="47876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75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714240"/>
            <a:ext cx="1673280" cy="1285560"/>
          </a:xfrm>
          <a:prstGeom prst="rect">
            <a:avLst/>
          </a:prstGeom>
          <a:ln>
            <a:noFill/>
          </a:ln>
        </p:spPr>
      </p:pic>
      <p:pic>
        <p:nvPicPr>
          <p:cNvPr id="176" name="Imagem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00880" y="4000680"/>
            <a:ext cx="1535400" cy="14713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6715080" y="5214960"/>
            <a:ext cx="117828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Enzimas de restrição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080" y="857160"/>
            <a:ext cx="1238400" cy="9284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179" name="Imagem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71880" y="4000680"/>
            <a:ext cx="1356840" cy="1031040"/>
          </a:xfrm>
          <a:prstGeom prst="rect">
            <a:avLst/>
          </a:prstGeom>
          <a:ln>
            <a:noFill/>
          </a:ln>
        </p:spPr>
      </p:pic>
      <p:pic>
        <p:nvPicPr>
          <p:cNvPr id="180" name="Imagem 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500120" y="2357280"/>
            <a:ext cx="894960" cy="1356840"/>
          </a:xfrm>
          <a:prstGeom prst="rect">
            <a:avLst/>
          </a:prstGeom>
          <a:ln w="9360">
            <a:noFill/>
          </a:ln>
        </p:spPr>
      </p:pic>
      <p:pic>
        <p:nvPicPr>
          <p:cNvPr id="181" name="Imagem 11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643280" y="2786040"/>
            <a:ext cx="2218320" cy="178560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6076440" y="3610440"/>
            <a:ext cx="92412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Proteínas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de interesse</a:t>
            </a:r>
            <a:endParaRPr/>
          </a:p>
        </p:txBody>
      </p:sp>
      <p:pic>
        <p:nvPicPr>
          <p:cNvPr id="183" name="Imagem 1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786040" y="2000160"/>
            <a:ext cx="1642680" cy="1142640"/>
          </a:xfrm>
          <a:prstGeom prst="rect">
            <a:avLst/>
          </a:prstGeom>
          <a:ln>
            <a:noFill/>
          </a:ln>
        </p:spPr>
      </p:pic>
      <p:pic>
        <p:nvPicPr>
          <p:cNvPr id="184" name="Imagem 1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000760" y="1071720"/>
            <a:ext cx="1928520" cy="136980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1857240" y="5429160"/>
            <a:ext cx="84420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anticorpos</a:t>
            </a:r>
            <a:endParaRPr/>
          </a:p>
        </p:txBody>
      </p:sp>
      <p:pic>
        <p:nvPicPr>
          <p:cNvPr id="186" name="Imagem 1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428840" y="4180320"/>
            <a:ext cx="999720" cy="141732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428840" y="1571760"/>
            <a:ext cx="213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1357200" y="3286080"/>
            <a:ext cx="213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2928960" y="2928960"/>
            <a:ext cx="213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1214280" y="5357880"/>
            <a:ext cx="35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3786120" y="4929120"/>
            <a:ext cx="285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192" name="CustomShape 9"/>
          <p:cNvSpPr/>
          <p:nvPr/>
        </p:nvSpPr>
        <p:spPr>
          <a:xfrm>
            <a:off x="7643880" y="2071800"/>
            <a:ext cx="285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193" name="CustomShape 10"/>
          <p:cNvSpPr/>
          <p:nvPr/>
        </p:nvSpPr>
        <p:spPr>
          <a:xfrm>
            <a:off x="5143680" y="1928880"/>
            <a:ext cx="213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5429160" y="4214880"/>
            <a:ext cx="6426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7858080" y="4857840"/>
            <a:ext cx="499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I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1071360" y="714240"/>
            <a:ext cx="36428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Qual é a ordem correta das etapas de fabricação da vacina de DNA contra a Dengue?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2071800" y="1857240"/>
            <a:ext cx="2285640" cy="36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A</a:t>
            </a:r>
            <a:r>
              <a:rPr lang="pt-BR">
                <a:solidFill>
                  <a:srgbClr val="000000"/>
                </a:solidFill>
                <a:latin typeface="Calibri"/>
              </a:rPr>
              <a:t>) 1º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I</a:t>
            </a:r>
            <a:r>
              <a:rPr lang="pt-BR">
                <a:solidFill>
                  <a:srgbClr val="000000"/>
                </a:solidFill>
                <a:latin typeface="Calibri"/>
              </a:rPr>
              <a:t>) 2º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G</a:t>
            </a:r>
            <a:r>
              <a:rPr lang="pt-BR">
                <a:solidFill>
                  <a:srgbClr val="000000"/>
                </a:solidFill>
                <a:latin typeface="Calibri"/>
              </a:rPr>
              <a:t>) 3º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E</a:t>
            </a:r>
            <a:r>
              <a:rPr lang="pt-BR">
                <a:solidFill>
                  <a:srgbClr val="000000"/>
                </a:solidFill>
                <a:latin typeface="Calibri"/>
              </a:rPr>
              <a:t>) 4º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B</a:t>
            </a:r>
            <a:r>
              <a:rPr lang="pt-BR">
                <a:solidFill>
                  <a:srgbClr val="000000"/>
                </a:solidFill>
                <a:latin typeface="Calibri"/>
              </a:rPr>
              <a:t>) 5º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H</a:t>
            </a:r>
            <a:r>
              <a:rPr lang="pt-BR">
                <a:solidFill>
                  <a:srgbClr val="000000"/>
                </a:solidFill>
                <a:latin typeface="Calibri"/>
              </a:rPr>
              <a:t>) 6º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C</a:t>
            </a:r>
            <a:r>
              <a:rPr lang="pt-BR">
                <a:solidFill>
                  <a:srgbClr val="000000"/>
                </a:solidFill>
                <a:latin typeface="Calibri"/>
              </a:rPr>
              <a:t>) 7º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F</a:t>
            </a:r>
            <a:r>
              <a:rPr lang="pt-BR">
                <a:solidFill>
                  <a:srgbClr val="000000"/>
                </a:solidFill>
                <a:latin typeface="Calibri"/>
              </a:rPr>
              <a:t>) 8º etapa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(</a:t>
            </a:r>
            <a:r>
              <a:rPr lang="pt-BR">
                <a:solidFill>
                  <a:srgbClr val="ff0000"/>
                </a:solidFill>
                <a:latin typeface="Calibri"/>
              </a:rPr>
              <a:t>D</a:t>
            </a:r>
            <a:r>
              <a:rPr lang="pt-BR">
                <a:solidFill>
                  <a:srgbClr val="000000"/>
                </a:solidFill>
                <a:latin typeface="Calibri"/>
              </a:rPr>
              <a:t>) 9º etapa</a:t>
            </a:r>
            <a:endParaRPr/>
          </a:p>
        </p:txBody>
      </p:sp>
      <p:pic>
        <p:nvPicPr>
          <p:cNvPr id="199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00800" y="1143000"/>
            <a:ext cx="2243880" cy="39682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201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pic>
        <p:nvPicPr>
          <p:cNvPr id="202" name="Imagem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71360" y="2070000"/>
            <a:ext cx="2807640" cy="478764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429000" y="1785960"/>
            <a:ext cx="2928600" cy="1642680"/>
          </a:xfrm>
          <a:prstGeom prst="wedgeEllipseCallout">
            <a:avLst>
              <a:gd name="adj1" fmla="val -44848"/>
              <a:gd name="adj2" fmla="val 37338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4" name="CustomShape 2"/>
          <p:cNvSpPr/>
          <p:nvPr/>
        </p:nvSpPr>
        <p:spPr>
          <a:xfrm>
            <a:off x="3643200" y="2071800"/>
            <a:ext cx="249984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Gostou do assunto? Quer saber mais? Então aí vão algumas dicas!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571320" y="500040"/>
            <a:ext cx="8214840" cy="35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400" u="sng">
                <a:solidFill>
                  <a:srgbClr val="6666ff"/>
                </a:solidFill>
                <a:latin typeface="Comic Sans MS"/>
              </a:rPr>
              <a:t>http://abpischools.org.uk/page/modules/infectiousdiseases_immunity/immunity4.</a:t>
            </a:r>
            <a:r>
              <a:rPr lang="pt-BR" sz="2400" u="sng">
                <a:solidFill>
                  <a:srgbClr val="6666ff"/>
                </a:solidFill>
                <a:latin typeface="Comic Sans MS"/>
              </a:rPr>
              <a:t>cfm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Link em inglês com animação didática sobre a atuação das vacinas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 u="sng">
                <a:solidFill>
                  <a:srgbClr val="0000bf"/>
                </a:solidFill>
                <a:latin typeface="Comic Sans MS"/>
              </a:rPr>
              <a:t>http://www.ludoeducajogos.com.br/site/jogos/contra-a-dengue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               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Jogo educativo e interessante sobre a dengue.</a:t>
            </a:r>
            <a:endParaRPr/>
          </a:p>
        </p:txBody>
      </p:sp>
      <p:pic>
        <p:nvPicPr>
          <p:cNvPr id="207" name="Imagem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320" y="3643200"/>
            <a:ext cx="1714320" cy="29286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504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56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88000"/>
            <a:ext cx="2807640" cy="4787640"/>
          </a:xfrm>
          <a:prstGeom prst="rect">
            <a:avLst/>
          </a:prstGeom>
          <a:ln>
            <a:noFill/>
          </a:ln>
        </p:spPr>
      </p:pic>
      <p:pic>
        <p:nvPicPr>
          <p:cNvPr id="57" name="Imagem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160" y="357120"/>
            <a:ext cx="5600520" cy="371448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2214720" y="1214280"/>
            <a:ext cx="3857400" cy="2071440"/>
          </a:xfrm>
          <a:prstGeom prst="wedgeEllipseCallout">
            <a:avLst>
              <a:gd name="adj1" fmla="val -43581"/>
              <a:gd name="adj2" fmla="val 4896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59" name="CustomShape 2"/>
          <p:cNvSpPr/>
          <p:nvPr/>
        </p:nvSpPr>
        <p:spPr>
          <a:xfrm>
            <a:off x="2500200" y="1602720"/>
            <a:ext cx="32857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Mas... Você sabe como as vacinas atuam no seu corpo? Quer aprender? Então preste atenção no quadro!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61" name="Imagem 2" descr=""/>
          <p:cNvPicPr/>
          <p:nvPr/>
        </p:nvPicPr>
        <p:blipFill>
          <a:blip r:embed="rId2"/>
          <a:srcRect l="0" t="0" r="0" b="29063"/>
          <a:stretch>
            <a:fillRect/>
          </a:stretch>
        </p:blipFill>
        <p:spPr>
          <a:xfrm>
            <a:off x="357120" y="3000240"/>
            <a:ext cx="2519640" cy="359964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2214720" y="1285920"/>
            <a:ext cx="635760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As vacinas podem ser feitas utilizando o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patógeno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 causador da doença morto ou enfraquecido ou ainda partes desse microorganismo. Vamos acompanhar no desenho: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707184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500040" y="357120"/>
            <a:ext cx="828648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A vacina, que é fabricada com partes do agente infeccioso  ou com versões mais fracas do microrganismo, é injetada na corrente sanguínea</a:t>
            </a:r>
            <a:endParaRPr/>
          </a:p>
        </p:txBody>
      </p:sp>
      <p:pic>
        <p:nvPicPr>
          <p:cNvPr id="65" name="Imagem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8880" y="2571840"/>
            <a:ext cx="2572920" cy="30772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4071960" y="4429080"/>
            <a:ext cx="3357360" cy="97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Partes do microrganismo enfraquecido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68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71880" y="3714840"/>
            <a:ext cx="3285720" cy="18568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571320" y="357120"/>
            <a:ext cx="821484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Nosso sistema imunológico reage ao entrar em contato com um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antígeno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.Os antígenos da vacina são reconhecidos pelo organismo como invasores. Os glóbulos brancos então, produzem anticorpos que atacam os antígenos.São criadas as 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células de memória</a:t>
            </a:r>
            <a:r>
              <a:rPr lang="pt-BR" sz="2400">
                <a:solidFill>
                  <a:srgbClr val="ffffff"/>
                </a:solidFill>
                <a:latin typeface="Comic Sans MS"/>
              </a:rPr>
              <a:t>.</a:t>
            </a:r>
            <a:r>
              <a:rPr lang="pt-BR" sz="2400">
                <a:solidFill>
                  <a:srgbClr val="558ed5"/>
                </a:solidFill>
                <a:latin typeface="Comic Sans MS"/>
              </a:rPr>
              <a:t> 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643040" y="4786200"/>
            <a:ext cx="16426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anticorpos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6357960" y="5000760"/>
            <a:ext cx="171432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antígenos da vacina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3" name="Imagem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3214800"/>
            <a:ext cx="3214440" cy="23569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42960" y="428760"/>
            <a:ext cx="800064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ffffff"/>
                </a:solidFill>
                <a:latin typeface="Comic Sans MS"/>
              </a:rPr>
              <a:t>Depois da vacinação, se o antígeno real  atacar o corpo, o sistema imunológico, nas células de memória, estará preparado para reconhecer o inimigo e combatê-lo. 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00720" y="4929120"/>
            <a:ext cx="3428640" cy="66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omic Sans MS"/>
              </a:rPr>
              <a:t>antígeno do microrganismo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512160" y="98640"/>
            <a:ext cx="2119320" cy="259560"/>
          </a:xfrm>
          <a:prstGeom prst="rect">
            <a:avLst/>
          </a:prstGeom>
          <a:noFill/>
          <a:ln w="9360">
            <a:noFill/>
          </a:ln>
        </p:spPr>
        <p:txBody>
          <a:bodyPr wrap="none" anchor="ctr"/>
          <a:p>
            <a:pPr algn="just">
              <a:lnSpc>
                <a:spcPct val="100000"/>
              </a:lnSpc>
            </a:pPr>
            <a:r>
              <a:rPr lang="pt-BR" sz="1100">
                <a:solidFill>
                  <a:srgbClr val="000000"/>
                </a:solidFill>
                <a:latin typeface="Calibri"/>
                <a:ea typeface="Calibri"/>
              </a:rPr>
              <a:t>Mas é claro Carol! Vamos lá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62680"/>
          </a:xfrm>
          <a:prstGeom prst="rect">
            <a:avLst/>
          </a:prstGeom>
          <a:ln>
            <a:noFill/>
          </a:ln>
        </p:spPr>
      </p:pic>
      <p:pic>
        <p:nvPicPr>
          <p:cNvPr id="78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20" y="1071720"/>
            <a:ext cx="5000400" cy="57859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500800" y="1143000"/>
            <a:ext cx="2999880" cy="1785600"/>
          </a:xfrm>
          <a:prstGeom prst="wedgeEllipseCallout">
            <a:avLst>
              <a:gd name="adj1" fmla="val -45917"/>
              <a:gd name="adj2" fmla="val 43503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2"/>
          <p:cNvSpPr/>
          <p:nvPr/>
        </p:nvSpPr>
        <p:spPr>
          <a:xfrm>
            <a:off x="5715000" y="1500120"/>
            <a:ext cx="249984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mic Sans MS"/>
              </a:rPr>
              <a:t>Cientista, você pode me explicar como as vacinas atuam em nosso corpo?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