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9" r:id="rId31"/>
    <p:sldId id="290" r:id="rId32"/>
    <p:sldId id="285" r:id="rId33"/>
    <p:sldId id="286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C2E-DFE1-4B8F-91EF-44F7D3A1BDDE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06B4-FD98-4E08-8516-8D7B21F224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FC2E-DFE1-4B8F-91EF-44F7D3A1BDDE}" type="datetimeFigureOut">
              <a:rPr lang="pt-BR" smtClean="0"/>
              <a:pPr/>
              <a:t>25/07/2014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706B4-FD98-4E08-8516-8D7B21F224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jpe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abpischools.org.uk/page/modules/infectiousdiseases_immunity/immunity4.cf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hyperlink" Target="http://www.ludoeducajogos.com.br/site/jogos/contra-a-dengu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3113"/>
          </a:xfrm>
          <a:prstGeom prst="rect">
            <a:avLst/>
          </a:prstGeom>
        </p:spPr>
      </p:pic>
      <p:pic>
        <p:nvPicPr>
          <p:cNvPr id="5" name="Imagem 4" descr="quad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357166"/>
            <a:ext cx="5600907" cy="3714776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2143108" y="1000108"/>
            <a:ext cx="4214842" cy="3071834"/>
            <a:chOff x="2500298" y="690037"/>
            <a:chExt cx="3929090" cy="2810401"/>
          </a:xfrm>
        </p:grpSpPr>
        <p:sp>
          <p:nvSpPr>
            <p:cNvPr id="8" name="Texto explicativo em elipse 7"/>
            <p:cNvSpPr/>
            <p:nvPr/>
          </p:nvSpPr>
          <p:spPr>
            <a:xfrm>
              <a:off x="2500298" y="690037"/>
              <a:ext cx="3929090" cy="2810401"/>
            </a:xfrm>
            <a:prstGeom prst="wedgeEllipseCallout">
              <a:avLst>
                <a:gd name="adj1" fmla="val -47344"/>
                <a:gd name="adj2" fmla="val 4060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786050" y="1142984"/>
              <a:ext cx="3310364" cy="2111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Comic Sans MS" pitchFamily="66" charset="0"/>
                </a:rPr>
                <a:t>Olá turminha! Quem nunca ouviu falar ou nunca tomou uma vacina? Sabemos que esta é uma prática comum de saúde </a:t>
              </a:r>
              <a:r>
                <a:rPr lang="pt-BR" dirty="0" smtClean="0">
                  <a:latin typeface="Comic Sans MS" pitchFamily="66" charset="0"/>
                </a:rPr>
                <a:t>pública, </a:t>
              </a:r>
              <a:r>
                <a:rPr lang="pt-BR" dirty="0">
                  <a:latin typeface="Comic Sans MS" pitchFamily="66" charset="0"/>
                </a:rPr>
                <a:t>que evita a manifestação de dezenas de doenças e salva milhares de vidas </a:t>
              </a:r>
              <a:r>
                <a:rPr lang="pt-BR" dirty="0" smtClean="0">
                  <a:latin typeface="Comic Sans MS" pitchFamily="66" charset="0"/>
                </a:rPr>
                <a:t>humanas!</a:t>
              </a:r>
              <a:endParaRPr lang="pt-BR" dirty="0">
                <a:latin typeface="Comic Sans MS" pitchFamily="66" charset="0"/>
              </a:endParaRPr>
            </a:p>
          </p:txBody>
        </p:sp>
      </p:grpSp>
      <p:pic>
        <p:nvPicPr>
          <p:cNvPr id="11" name="Imagem 10" descr="cientistap.png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88000"/>
            <a:ext cx="2160000" cy="478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357422" y="1285860"/>
            <a:ext cx="4786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Mas é claro Carol! Vamos lá!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5" name="Imagem 4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3113"/>
          </a:xfrm>
          <a:prstGeom prst="rect">
            <a:avLst/>
          </a:prstGeom>
        </p:spPr>
      </p:pic>
      <p:pic>
        <p:nvPicPr>
          <p:cNvPr id="6" name="Imagem 5" descr="cientista30n.png"/>
          <p:cNvPicPr preferRelativeResize="0">
            <a:picLocks/>
          </p:cNvPicPr>
          <p:nvPr/>
        </p:nvPicPr>
        <p:blipFill>
          <a:blip r:embed="rId3"/>
          <a:srcRect b="32184"/>
          <a:stretch>
            <a:fillRect/>
          </a:stretch>
        </p:blipFill>
        <p:spPr>
          <a:xfrm>
            <a:off x="428596" y="2071678"/>
            <a:ext cx="4429156" cy="4786322"/>
          </a:xfrm>
          <a:prstGeom prst="rect">
            <a:avLst/>
          </a:prstGeom>
        </p:spPr>
      </p:pic>
      <p:pic>
        <p:nvPicPr>
          <p:cNvPr id="7" name="Imagem 6" descr="quadro.png"/>
          <p:cNvPicPr>
            <a:picLocks noChangeAspect="1"/>
          </p:cNvPicPr>
          <p:nvPr/>
        </p:nvPicPr>
        <p:blipFill>
          <a:blip r:embed="rId4"/>
          <a:srcRect t="6061" r="35686"/>
          <a:stretch>
            <a:fillRect/>
          </a:stretch>
        </p:blipFill>
        <p:spPr>
          <a:xfrm>
            <a:off x="4572000" y="0"/>
            <a:ext cx="4572000" cy="4429132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4000496" y="2285992"/>
            <a:ext cx="2928958" cy="1643074"/>
            <a:chOff x="4786314" y="1071546"/>
            <a:chExt cx="2928958" cy="1643074"/>
          </a:xfrm>
        </p:grpSpPr>
        <p:sp>
          <p:nvSpPr>
            <p:cNvPr id="8" name="Texto explicativo em elipse 7"/>
            <p:cNvSpPr/>
            <p:nvPr/>
          </p:nvSpPr>
          <p:spPr>
            <a:xfrm>
              <a:off x="4786314" y="1071546"/>
              <a:ext cx="2928958" cy="1643074"/>
            </a:xfrm>
            <a:prstGeom prst="wedgeEllipseCallout">
              <a:avLst>
                <a:gd name="adj1" fmla="val -44123"/>
                <a:gd name="adj2" fmla="val 430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143504" y="1571612"/>
              <a:ext cx="22145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latin typeface="Comic Sans MS" pitchFamily="66" charset="0"/>
                </a:rPr>
                <a:t>Mas é claro Carol! Vamos lá!</a:t>
              </a:r>
              <a:endParaRPr lang="pt-BR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85786" y="714356"/>
            <a:ext cx="7500990" cy="224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As vacinas podem conter os microorganismos causadores da doença mortos ou atenuados. Podem conter ainda os antígenos ou o DNA responsável por codificar tais antígenos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Imagem 3" descr="sering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3143248"/>
            <a:ext cx="2573388" cy="307761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29058" y="4714884"/>
            <a:ext cx="4071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Vacina contendo os microrganismos enfraquecidos ou antígenos</a:t>
            </a:r>
            <a:endParaRPr lang="pt-BR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42910" y="642918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Quando a pessoa é vacinada, as células do sistema imunológico detectam os antígenos.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1643042" y="2071678"/>
            <a:ext cx="6786610" cy="4500594"/>
            <a:chOff x="1643042" y="2071678"/>
            <a:chExt cx="6786610" cy="4500594"/>
          </a:xfrm>
        </p:grpSpPr>
        <p:pic>
          <p:nvPicPr>
            <p:cNvPr id="7" name="Imagem 6" descr="muleque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3042" y="2071678"/>
              <a:ext cx="5500726" cy="4500594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6643702" y="2571744"/>
              <a:ext cx="178595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solidFill>
                    <a:schemeClr val="bg1"/>
                  </a:solidFill>
                  <a:latin typeface="Comic Sans MS" pitchFamily="66" charset="0"/>
                </a:rPr>
                <a:t>Células do sistema imunológico</a:t>
              </a:r>
            </a:p>
            <a:p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000628" y="592933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  <a:latin typeface="Comic Sans MS" pitchFamily="66" charset="0"/>
                </a:rPr>
                <a:t>antígenos</a:t>
              </a:r>
              <a:endParaRPr lang="pt-BR" sz="2000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71472" y="35716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Os 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linfócitos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produzem anticorpos, e se diferenciam em células de memória. Os anticorpos se ligam aos antígenos para que eles sejam destruídos</a:t>
            </a:r>
            <a:endParaRPr lang="pt-BR" sz="2400" dirty="0"/>
          </a:p>
        </p:txBody>
      </p:sp>
      <p:pic>
        <p:nvPicPr>
          <p:cNvPr id="6" name="Imagem 5" descr="anticorpo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2500306"/>
            <a:ext cx="3500462" cy="364333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072198" y="235743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linfócitos</a:t>
            </a:r>
            <a:endParaRPr lang="pt-BR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00562" y="600076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anticorpos se ligando aos antígenos</a:t>
            </a:r>
            <a:endParaRPr lang="pt-BR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571604" y="3500438"/>
            <a:ext cx="15001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anticorpos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0034" y="214290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As 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células de memória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permanecem por muitos anos  e caso a pessoa seja infectada pelo microorganismo para o qual a vacina foi produzida, as células de memória imediatamente produzirão os anticorpos, que levarão à destruição do </a:t>
            </a:r>
            <a:r>
              <a:rPr lang="pt-B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patógeno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.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Imagem 3" descr="células de memór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8" y="3143248"/>
            <a:ext cx="4143404" cy="335758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786578" y="4143380"/>
            <a:ext cx="185738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Células de memória resultante da diferenciação dos linfócitos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3" name="Imagem 2" descr="mulequ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428736"/>
            <a:ext cx="2214578" cy="5072098"/>
          </a:xfrm>
          <a:prstGeom prst="rect">
            <a:avLst/>
          </a:prstGeom>
        </p:spPr>
      </p:pic>
      <p:pic>
        <p:nvPicPr>
          <p:cNvPr id="4" name="Imagem 3" descr="se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78" y="3357562"/>
            <a:ext cx="1143008" cy="86533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85786" y="428604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Indivíduo é contaminado pelo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patógeno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ao qual foi vacinado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" name="Imagem 5" descr="patógeno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191" y="2643182"/>
            <a:ext cx="2643206" cy="161659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572132" y="4429132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patógenos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42910" y="428604"/>
            <a:ext cx="8072494" cy="113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Ao detectarem a presença do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patógeno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, as células de memórias produzem os anticorpos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" name="Imagem 5" descr="anticorp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1857364"/>
            <a:ext cx="6429420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14348" y="357166"/>
            <a:ext cx="7786742" cy="113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Os anticorpos destroem o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patógeno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e o indivíduo se livra da doença antes mesmo de sentir os sintomas. 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Imagem 3" descr="fi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857364"/>
            <a:ext cx="3620405" cy="1928826"/>
          </a:xfrm>
          <a:prstGeom prst="rect">
            <a:avLst/>
          </a:prstGeom>
        </p:spPr>
      </p:pic>
      <p:pic>
        <p:nvPicPr>
          <p:cNvPr id="5" name="Imagem 4" descr="muleque feliz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74" y="2357430"/>
            <a:ext cx="2000264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28596" y="357166"/>
            <a:ext cx="8358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Você sabia que o Ministério da Saúde divulgou que os casos de suspeita de dengue no Brasil aumentaram  279%  entre 1º de janeiro e 23 de março de 2013 em comparação com o mesmo período do ano passado? 			Pesquisas têm sido desenvolvidas no Brasil 		  na tentativa de desenvolver uma vacina 		     para a dengue. Vamos aprender um pouco      		sobre esta vacina?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Imagem 3" descr="cientistao.png"/>
          <p:cNvPicPr>
            <a:picLocks noChangeAspect="1"/>
          </p:cNvPicPr>
          <p:nvPr/>
        </p:nvPicPr>
        <p:blipFill>
          <a:blip r:embed="rId3"/>
          <a:srcRect b="31085"/>
          <a:stretch>
            <a:fillRect/>
          </a:stretch>
        </p:blipFill>
        <p:spPr>
          <a:xfrm>
            <a:off x="571472" y="2928934"/>
            <a:ext cx="2722530" cy="3653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0034" y="428604"/>
            <a:ext cx="82153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Para a fabricação da vacina de DNA contra o vírus da Dengue são utilizados </a:t>
            </a:r>
            <a:r>
              <a:rPr lang="pt-B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plasmídeos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 contendo o DNA  responsável por codificar um antígeno presente nos quatro tipos de vírus da Dengue. Vamos ver então as 		etapas da fabricação da vacina. Acompanhe    	no livro!</a:t>
            </a:r>
          </a:p>
          <a:p>
            <a:pPr algn="ctr">
              <a:lnSpc>
                <a:spcPct val="150000"/>
              </a:lnSpc>
            </a:pP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" name="Imagem 5" descr="cientista.png"/>
          <p:cNvPicPr>
            <a:picLocks noChangeAspect="1"/>
          </p:cNvPicPr>
          <p:nvPr/>
        </p:nvPicPr>
        <p:blipFill>
          <a:blip r:embed="rId3"/>
          <a:srcRect b="28721"/>
          <a:stretch>
            <a:fillRect/>
          </a:stretch>
        </p:blipFill>
        <p:spPr>
          <a:xfrm>
            <a:off x="428596" y="2857496"/>
            <a:ext cx="2000264" cy="3725301"/>
          </a:xfrm>
          <a:prstGeom prst="rect">
            <a:avLst/>
          </a:prstGeom>
        </p:spPr>
      </p:pic>
      <p:pic>
        <p:nvPicPr>
          <p:cNvPr id="7" name="Imagem 6" descr="Livr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4143380"/>
            <a:ext cx="2231141" cy="224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13"/>
            <a:ext cx="9144000" cy="6863113"/>
          </a:xfrm>
          <a:prstGeom prst="rect">
            <a:avLst/>
          </a:prstGeom>
        </p:spPr>
      </p:pic>
      <p:pic>
        <p:nvPicPr>
          <p:cNvPr id="4" name="Imagem 3" descr="fc.png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9" y="2088000"/>
            <a:ext cx="1800000" cy="4788000"/>
          </a:xfrm>
          <a:prstGeom prst="rect">
            <a:avLst/>
          </a:prstGeom>
        </p:spPr>
      </p:pic>
      <p:pic>
        <p:nvPicPr>
          <p:cNvPr id="5" name="Imagem 4" descr="quadr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0" y="357166"/>
            <a:ext cx="5600907" cy="3714776"/>
          </a:xfrm>
          <a:prstGeom prst="rect">
            <a:avLst/>
          </a:prstGeom>
        </p:spPr>
      </p:pic>
      <p:sp>
        <p:nvSpPr>
          <p:cNvPr id="6" name="Texto explicativo em elipse 5"/>
          <p:cNvSpPr/>
          <p:nvPr/>
        </p:nvSpPr>
        <p:spPr>
          <a:xfrm>
            <a:off x="2214546" y="1214422"/>
            <a:ext cx="4000528" cy="3357586"/>
          </a:xfrm>
          <a:prstGeom prst="wedgeEllipseCallout">
            <a:avLst>
              <a:gd name="adj1" fmla="val -54460"/>
              <a:gd name="adj2" fmla="val 256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500298" y="1785926"/>
            <a:ext cx="342902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omic Sans MS" pitchFamily="66" charset="0"/>
              </a:rPr>
              <a:t>A primeira vacina foi criada em 1796 por Edward </a:t>
            </a:r>
            <a:r>
              <a:rPr lang="pt-BR" dirty="0" err="1">
                <a:latin typeface="Comic Sans MS" pitchFamily="66" charset="0"/>
              </a:rPr>
              <a:t>Jenner</a:t>
            </a:r>
            <a:r>
              <a:rPr lang="pt-BR" dirty="0">
                <a:latin typeface="Comic Sans MS" pitchFamily="66" charset="0"/>
              </a:rPr>
              <a:t>, esse cara simpático que aparece aí ao fundo, com o intuito de imunizar as pessoas contra a varíola, uma doença fatal para populações humanas durante muitos </a:t>
            </a:r>
            <a:r>
              <a:rPr lang="pt-BR" dirty="0" smtClean="0">
                <a:latin typeface="Comic Sans MS" pitchFamily="66" charset="0"/>
              </a:rPr>
              <a:t>séculos!</a:t>
            </a:r>
            <a:endParaRPr lang="pt-BR" dirty="0">
              <a:latin typeface="Comic Sans MS" pitchFamily="66" charset="0"/>
            </a:endParaRPr>
          </a:p>
        </p:txBody>
      </p:sp>
      <p:pic>
        <p:nvPicPr>
          <p:cNvPr id="9" name="Imagem 8" descr="Imagem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826" y="571480"/>
            <a:ext cx="2042018" cy="2771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ivro em branco fun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42976" y="857232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2">
                    <a:lumMod val="50000"/>
                  </a:schemeClr>
                </a:solidFill>
              </a:rPr>
              <a:t>Etapas para a fabricação da vacina de DNA contra o vírus da Dengue</a:t>
            </a:r>
            <a:endParaRPr lang="pt-BR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2" descr="http://upload.wikimedia.org/wikipedia/commons/b/b6/CDC-Gathany-Aedes-albopictus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2857496"/>
            <a:ext cx="2143140" cy="18573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aixaDeTexto 4"/>
          <p:cNvSpPr txBox="1"/>
          <p:nvPr/>
        </p:nvSpPr>
        <p:spPr>
          <a:xfrm>
            <a:off x="5000628" y="1000108"/>
            <a:ext cx="3357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cs typeface="Arial" pitchFamily="34" charset="0"/>
              </a:rPr>
              <a:t>1 º </a:t>
            </a:r>
            <a:r>
              <a:rPr lang="pt-BR" sz="2000" dirty="0" smtClean="0">
                <a:cs typeface="Arial" pitchFamily="34" charset="0"/>
              </a:rPr>
              <a:t>O DNA do vírus da Dengue contendo o </a:t>
            </a:r>
            <a:r>
              <a:rPr lang="pt-B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gene</a:t>
            </a:r>
            <a:r>
              <a:rPr lang="pt-BR" sz="2000" dirty="0" smtClean="0">
                <a:cs typeface="Arial" pitchFamily="34" charset="0"/>
              </a:rPr>
              <a:t> de interesse precisa ser preparado</a:t>
            </a:r>
            <a:endParaRPr lang="pt-BR" sz="2000" dirty="0">
              <a:cs typeface="Arial" pitchFamily="34" charset="0"/>
            </a:endParaRPr>
          </a:p>
        </p:txBody>
      </p:sp>
      <p:pic>
        <p:nvPicPr>
          <p:cNvPr id="9" name="Imagem 8" descr="dna dengu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9190" y="2357430"/>
            <a:ext cx="3440133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ivro em branco fun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42976" y="857232"/>
            <a:ext cx="328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cs typeface="Arial" pitchFamily="34" charset="0"/>
              </a:rPr>
              <a:t> 2º </a:t>
            </a:r>
            <a:r>
              <a:rPr lang="pt-BR" sz="2000" dirty="0" smtClean="0">
                <a:cs typeface="Arial" pitchFamily="34" charset="0"/>
              </a:rPr>
              <a:t>Enzimas cortam o DNA em pedaços menores</a:t>
            </a:r>
            <a:endParaRPr lang="pt-BR" sz="2000" dirty="0"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214942" y="928670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3º</a:t>
            </a:r>
            <a:r>
              <a:rPr lang="pt-BR" sz="2000" dirty="0" smtClean="0"/>
              <a:t> O gene de interesse é </a:t>
            </a:r>
          </a:p>
          <a:p>
            <a:pPr algn="ctr"/>
            <a:r>
              <a:rPr lang="pt-BR" sz="2000" dirty="0" smtClean="0"/>
              <a:t>amplificado por</a:t>
            </a:r>
            <a:r>
              <a:rPr lang="pt-B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PCR</a:t>
            </a:r>
            <a:endParaRPr lang="pt-BR" sz="2000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7" descr="File:G-Storm thermal cycl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428868"/>
            <a:ext cx="2219325" cy="16637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10" name="Grupo 9"/>
          <p:cNvGrpSpPr/>
          <p:nvPr/>
        </p:nvGrpSpPr>
        <p:grpSpPr>
          <a:xfrm>
            <a:off x="1214414" y="1857364"/>
            <a:ext cx="3286148" cy="3003785"/>
            <a:chOff x="1214414" y="1857364"/>
            <a:chExt cx="3286148" cy="3003785"/>
          </a:xfrm>
        </p:grpSpPr>
        <p:pic>
          <p:nvPicPr>
            <p:cNvPr id="7" name="Imagem 6" descr="enzimas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4414" y="1857364"/>
              <a:ext cx="3071834" cy="2812604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2143108" y="4214818"/>
              <a:ext cx="2357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Enzimas de restrição</a:t>
              </a:r>
            </a:p>
            <a:p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ivro em branco fun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071538" y="857232"/>
            <a:ext cx="371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4º</a:t>
            </a:r>
            <a:r>
              <a:rPr lang="pt-BR" sz="2000" dirty="0" smtClean="0"/>
              <a:t> As </a:t>
            </a:r>
            <a:r>
              <a:rPr lang="pt-BR" sz="2000" dirty="0" err="1" smtClean="0"/>
              <a:t>sequências</a:t>
            </a:r>
            <a:r>
              <a:rPr lang="pt-BR" sz="2000" dirty="0" smtClean="0"/>
              <a:t> de interesse são inseridas em</a:t>
            </a:r>
            <a:r>
              <a:rPr lang="pt-B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plasmídeos</a:t>
            </a:r>
            <a:endParaRPr lang="pt-B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857752" y="928670"/>
            <a:ext cx="35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5º</a:t>
            </a:r>
            <a:r>
              <a:rPr lang="pt-BR" sz="2000" dirty="0" smtClean="0"/>
              <a:t> Os </a:t>
            </a:r>
            <a:r>
              <a:rPr lang="pt-BR" sz="2000" dirty="0" err="1" smtClean="0"/>
              <a:t>plasmídeos</a:t>
            </a:r>
            <a:r>
              <a:rPr lang="pt-BR" sz="2000" dirty="0" smtClean="0"/>
              <a:t> são injetados em plantas </a:t>
            </a:r>
            <a:r>
              <a:rPr lang="pt-BR" sz="2000" i="1" dirty="0" err="1" smtClean="0"/>
              <a:t>Vigna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unguiculata</a:t>
            </a:r>
            <a:r>
              <a:rPr lang="pt-BR" sz="2000" i="1" dirty="0" smtClean="0"/>
              <a:t> </a:t>
            </a:r>
            <a:r>
              <a:rPr lang="pt-BR" sz="2000" dirty="0" smtClean="0"/>
              <a:t>(</a:t>
            </a:r>
            <a:r>
              <a:rPr lang="pt-BR" sz="2000" dirty="0" err="1" smtClean="0"/>
              <a:t>feijão-de-corda</a:t>
            </a:r>
            <a:r>
              <a:rPr lang="pt-BR" sz="2000" dirty="0" smtClean="0"/>
              <a:t>).</a:t>
            </a:r>
            <a:endParaRPr lang="pt-BR" sz="2000" dirty="0"/>
          </a:p>
        </p:txBody>
      </p:sp>
      <p:pic>
        <p:nvPicPr>
          <p:cNvPr id="6" name="Imagem 9" descr="417px-Vigna_unguiculata_Blanco2.28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2143116"/>
            <a:ext cx="221457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 descr="plasmíde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28" y="2500306"/>
            <a:ext cx="3214710" cy="2116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ivro em branco fun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000100" y="714356"/>
            <a:ext cx="3786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6º</a:t>
            </a:r>
            <a:r>
              <a:rPr lang="pt-BR" sz="2000" dirty="0" smtClean="0"/>
              <a:t> Plantas serão mantidas em casa de vegetação por duas semanas, com a finalidade de multiplicação das proteínas de interesse.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857752" y="85723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7º</a:t>
            </a:r>
            <a:r>
              <a:rPr lang="pt-BR" sz="2000" dirty="0" smtClean="0"/>
              <a:t> O tecido foliar será utilizado para a purificação destas proteínas de interesse.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7" name="Imagem 6" descr="tecido foli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2428868"/>
            <a:ext cx="4000528" cy="2357454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1000100" y="2071678"/>
            <a:ext cx="3643338" cy="3714775"/>
            <a:chOff x="1000100" y="2071678"/>
            <a:chExt cx="3643338" cy="3714775"/>
          </a:xfrm>
        </p:grpSpPr>
        <p:pic>
          <p:nvPicPr>
            <p:cNvPr id="5" name="Imagem 4" descr="planta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0100" y="2071678"/>
              <a:ext cx="3429024" cy="3714775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3214678" y="3786190"/>
              <a:ext cx="1428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Proteínas</a:t>
              </a:r>
            </a:p>
            <a:p>
              <a:pPr algn="ctr"/>
              <a:r>
                <a:rPr lang="pt-BR" dirty="0" smtClean="0"/>
                <a:t>de interesse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ivro em branco fun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42976" y="928670"/>
            <a:ext cx="328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8º</a:t>
            </a:r>
            <a:r>
              <a:rPr lang="pt-BR" sz="2000" dirty="0" smtClean="0"/>
              <a:t> As proteínas são injetadas em camundongos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857752" y="857232"/>
            <a:ext cx="3643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9º</a:t>
            </a:r>
            <a:r>
              <a:rPr lang="pt-BR" sz="2000" dirty="0" smtClean="0"/>
              <a:t> Os camundongos produzem muitos anticorpos , o que mostra a eficácia das proteínas como vacina.</a:t>
            </a:r>
            <a:endParaRPr lang="pt-BR" sz="2000" dirty="0"/>
          </a:p>
        </p:txBody>
      </p:sp>
      <p:pic>
        <p:nvPicPr>
          <p:cNvPr id="5" name="Imagem 4" descr="ratinho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2357430"/>
            <a:ext cx="3469342" cy="2298908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5214942" y="2214554"/>
            <a:ext cx="2894735" cy="3226852"/>
            <a:chOff x="5214942" y="2214554"/>
            <a:chExt cx="2894735" cy="3226852"/>
          </a:xfrm>
        </p:grpSpPr>
        <p:sp>
          <p:nvSpPr>
            <p:cNvPr id="7" name="CaixaDeTexto 6"/>
            <p:cNvSpPr txBox="1"/>
            <p:nvPr/>
          </p:nvSpPr>
          <p:spPr>
            <a:xfrm>
              <a:off x="6000760" y="5072074"/>
              <a:ext cx="207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anticorpos</a:t>
              </a:r>
              <a:endParaRPr lang="pt-BR" dirty="0"/>
            </a:p>
          </p:txBody>
        </p:sp>
        <p:pic>
          <p:nvPicPr>
            <p:cNvPr id="9" name="Imagem 8" descr="anti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4942" y="2214554"/>
              <a:ext cx="2894735" cy="29104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28596" y="428604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 vacina ainda não foi testada em humanos. Muitos testes ainda são necessários antes da sua aplicação, mas vamos entender como funcionaria a vacina caso aplicada em humanos. Ao ser vacinado, a proteína do vírus geneticamente manipulada é injetada no indivíduo. </a:t>
            </a:r>
          </a:p>
          <a:p>
            <a:pPr algn="ctr"/>
            <a:endParaRPr lang="pt-BR" i="1" dirty="0"/>
          </a:p>
        </p:txBody>
      </p:sp>
      <p:pic>
        <p:nvPicPr>
          <p:cNvPr id="6" name="Imagem 5" descr="cientista29.png"/>
          <p:cNvPicPr>
            <a:picLocks noChangeAspect="1"/>
          </p:cNvPicPr>
          <p:nvPr/>
        </p:nvPicPr>
        <p:blipFill>
          <a:blip r:embed="rId3"/>
          <a:srcRect b="29069"/>
          <a:stretch>
            <a:fillRect/>
          </a:stretch>
        </p:blipFill>
        <p:spPr>
          <a:xfrm>
            <a:off x="3357554" y="3214686"/>
            <a:ext cx="2428892" cy="3366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0034" y="42860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71472" y="428604"/>
            <a:ext cx="8072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Como esta é uma proteína estranha ao organismo, seu sistema imunológico tratará de produzir anticorpos contra essa proteína invasora, além de produzir também células de memória</a:t>
            </a:r>
            <a:endParaRPr lang="pt-BR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9" name="Imagem 8" descr="células de memór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3000372"/>
            <a:ext cx="3857652" cy="321471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857752" y="3643314"/>
            <a:ext cx="3143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Células de memória que reconhecerão prontamente o antígeno, caso ele venha a infectar novamente o indivíduo vacinado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42910" y="428604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71472" y="285728"/>
            <a:ext cx="800105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Quando picado pelo mosquito </a:t>
            </a:r>
            <a:r>
              <a:rPr kumimoji="0" lang="pt-BR" sz="240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Aedes</a:t>
            </a:r>
            <a:r>
              <a:rPr kumimoji="0" lang="pt-BR" sz="24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pt-BR" sz="240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aegypti</a:t>
            </a:r>
            <a:r>
              <a:rPr kumimoji="0" lang="pt-BR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 infectado com  o vírus da dengue, a pessoa entra em contato com o </a:t>
            </a:r>
            <a:r>
              <a:rPr kumimoji="0" lang="pt-BR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patógeno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pt-BR" sz="2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6" name="Imagem 5" descr="muleq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1500174"/>
            <a:ext cx="4429156" cy="507209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500694" y="464344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Comic Sans MS" pitchFamily="66" charset="0"/>
              </a:rPr>
              <a:t>patógeno</a:t>
            </a:r>
            <a:endParaRPr lang="pt-BR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71472" y="428604"/>
            <a:ext cx="814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Mas como o vírus apresenta a mesma proteína presente na vacina, o sistema imunológico reconhece o invasor muito mais rapidamente, já que células de memória foram produzidas após a vacinação, e anticorpos começam a ser produzidos. Assim, o vírus é eliminado antes de a pessoa ficar realmente doente.</a:t>
            </a:r>
            <a:endParaRPr lang="pt-BR" sz="2400" dirty="0"/>
          </a:p>
        </p:txBody>
      </p:sp>
      <p:pic>
        <p:nvPicPr>
          <p:cNvPr id="5" name="Imagem 4" descr="fi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4000504"/>
            <a:ext cx="3714776" cy="2137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13"/>
            <a:ext cx="9144000" cy="6863113"/>
          </a:xfrm>
          <a:prstGeom prst="rect">
            <a:avLst/>
          </a:prstGeom>
        </p:spPr>
      </p:pic>
      <p:pic>
        <p:nvPicPr>
          <p:cNvPr id="4" name="Imagem 3" descr="quad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357166"/>
            <a:ext cx="5600907" cy="3714776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2428860" y="857232"/>
            <a:ext cx="3714776" cy="2214578"/>
            <a:chOff x="3351060" y="1635167"/>
            <a:chExt cx="3857652" cy="2680157"/>
          </a:xfrm>
        </p:grpSpPr>
        <p:sp>
          <p:nvSpPr>
            <p:cNvPr id="6" name="Texto explicativo em elipse 5"/>
            <p:cNvSpPr/>
            <p:nvPr/>
          </p:nvSpPr>
          <p:spPr>
            <a:xfrm>
              <a:off x="3351060" y="1635167"/>
              <a:ext cx="3857652" cy="2680157"/>
            </a:xfrm>
            <a:prstGeom prst="wedgeEllipseCallout">
              <a:avLst>
                <a:gd name="adj1" fmla="val -43581"/>
                <a:gd name="adj2" fmla="val 4896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647802" y="2029308"/>
              <a:ext cx="3230508" cy="1935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Comic Sans MS" pitchFamily="66" charset="0"/>
                </a:rPr>
                <a:t>Vamos agora fazer um exercício prático! Coloque na ordem correta as etapas de construção de uma vacina de DNA</a:t>
              </a:r>
            </a:p>
            <a:p>
              <a:pPr algn="ctr"/>
              <a:endParaRPr lang="pt-BR" dirty="0">
                <a:latin typeface="Comic Sans MS" pitchFamily="66" charset="0"/>
              </a:endParaRPr>
            </a:p>
          </p:txBody>
        </p:sp>
      </p:grpSp>
      <p:pic>
        <p:nvPicPr>
          <p:cNvPr id="8" name="Imagem 7" descr="cientistap.png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070000"/>
            <a:ext cx="2160000" cy="478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13"/>
            <a:ext cx="9144000" cy="6863113"/>
          </a:xfrm>
          <a:prstGeom prst="rect">
            <a:avLst/>
          </a:prstGeom>
        </p:spPr>
      </p:pic>
      <p:pic>
        <p:nvPicPr>
          <p:cNvPr id="4" name="Imagem 3" descr="quad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357166"/>
            <a:ext cx="5600907" cy="3714776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1928794" y="500042"/>
            <a:ext cx="4857784" cy="3071834"/>
            <a:chOff x="1928794" y="500042"/>
            <a:chExt cx="4857784" cy="3071834"/>
          </a:xfrm>
        </p:grpSpPr>
        <p:sp>
          <p:nvSpPr>
            <p:cNvPr id="6" name="Texto explicativo em elipse 5"/>
            <p:cNvSpPr/>
            <p:nvPr/>
          </p:nvSpPr>
          <p:spPr>
            <a:xfrm>
              <a:off x="1928794" y="500042"/>
              <a:ext cx="4857784" cy="3071834"/>
            </a:xfrm>
            <a:prstGeom prst="wedgeEllipseCallout">
              <a:avLst>
                <a:gd name="adj1" fmla="val -42201"/>
                <a:gd name="adj2" fmla="val 4809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214546" y="1000108"/>
              <a:ext cx="428628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Comic Sans MS" pitchFamily="66" charset="0"/>
                </a:rPr>
                <a:t>A partir daí, diferentes tipos de vacinas foram desenvolvidas, porém todas com o mesmo objetivo: preparar o sistema imunológico do indivíduo para que caso ele entre em contato com o agente causador da doença, o seu organismo já esteja preparado para combatê-lo. </a:t>
              </a:r>
            </a:p>
          </p:txBody>
        </p:sp>
      </p:grpSp>
      <p:pic>
        <p:nvPicPr>
          <p:cNvPr id="8" name="Imagem 7" descr="cientistaa.png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2088000"/>
            <a:ext cx="1800000" cy="478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ivro em branco fun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m 2" descr="dna deng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714356"/>
            <a:ext cx="1673578" cy="1285884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6500826" y="4000504"/>
            <a:ext cx="1535917" cy="1953110"/>
            <a:chOff x="11215734" y="5680362"/>
            <a:chExt cx="3071834" cy="3732877"/>
          </a:xfrm>
        </p:grpSpPr>
        <p:pic>
          <p:nvPicPr>
            <p:cNvPr id="6" name="Imagem 5" descr="enzima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15734" y="5680362"/>
              <a:ext cx="3071834" cy="2812605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11644362" y="8001469"/>
              <a:ext cx="2357454" cy="141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Enzimas de restrição</a:t>
              </a:r>
            </a:p>
            <a:p>
              <a:endParaRPr lang="pt-BR" dirty="0"/>
            </a:p>
          </p:txBody>
        </p:sp>
      </p:grpSp>
      <p:pic>
        <p:nvPicPr>
          <p:cNvPr id="8" name="Picture 7" descr="File:G-Storm thermal cycl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5140" y="857232"/>
            <a:ext cx="1238849" cy="928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 descr="plasmíde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71802" y="4000504"/>
            <a:ext cx="1357322" cy="1031565"/>
          </a:xfrm>
          <a:prstGeom prst="rect">
            <a:avLst/>
          </a:prstGeom>
        </p:spPr>
      </p:pic>
      <p:pic>
        <p:nvPicPr>
          <p:cNvPr id="10" name="Imagem 9" descr="417px-Vigna_unguiculata_Blanco2.285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00166" y="2357430"/>
            <a:ext cx="89525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upo 10"/>
          <p:cNvGrpSpPr/>
          <p:nvPr/>
        </p:nvGrpSpPr>
        <p:grpSpPr>
          <a:xfrm>
            <a:off x="4643438" y="2786058"/>
            <a:ext cx="2357454" cy="1785949"/>
            <a:chOff x="1000100" y="2071678"/>
            <a:chExt cx="3643338" cy="3714775"/>
          </a:xfrm>
        </p:grpSpPr>
        <p:pic>
          <p:nvPicPr>
            <p:cNvPr id="12" name="Imagem 11" descr="planta1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0100" y="2071678"/>
              <a:ext cx="3429024" cy="3714775"/>
            </a:xfrm>
            <a:prstGeom prst="rect">
              <a:avLst/>
            </a:prstGeom>
          </p:spPr>
        </p:pic>
        <p:sp>
          <p:nvSpPr>
            <p:cNvPr id="13" name="CaixaDeTexto 12"/>
            <p:cNvSpPr txBox="1"/>
            <p:nvPr/>
          </p:nvSpPr>
          <p:spPr>
            <a:xfrm>
              <a:off x="3214679" y="3786189"/>
              <a:ext cx="1428759" cy="96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Proteínas</a:t>
              </a:r>
            </a:p>
            <a:p>
              <a:pPr algn="ctr"/>
              <a:r>
                <a:rPr lang="pt-BR" sz="1200" dirty="0" smtClean="0"/>
                <a:t>de interesse</a:t>
              </a:r>
              <a:endParaRPr lang="pt-BR" sz="1200" dirty="0"/>
            </a:p>
          </p:txBody>
        </p:sp>
      </p:grpSp>
      <p:pic>
        <p:nvPicPr>
          <p:cNvPr id="14" name="Imagem 13" descr="tecido folia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6050" y="2000240"/>
            <a:ext cx="1643074" cy="1143008"/>
          </a:xfrm>
          <a:prstGeom prst="rect">
            <a:avLst/>
          </a:prstGeom>
        </p:spPr>
      </p:pic>
      <p:pic>
        <p:nvPicPr>
          <p:cNvPr id="15" name="Imagem 14" descr="ratinhoc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00628" y="1071546"/>
            <a:ext cx="1928826" cy="1370214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1428728" y="4180387"/>
            <a:ext cx="1273027" cy="1525876"/>
            <a:chOff x="1286370" y="5294731"/>
            <a:chExt cx="3684590" cy="3132899"/>
          </a:xfrm>
        </p:grpSpPr>
        <p:sp>
          <p:nvSpPr>
            <p:cNvPr id="17" name="CaixaDeTexto 16"/>
            <p:cNvSpPr txBox="1"/>
            <p:nvPr/>
          </p:nvSpPr>
          <p:spPr>
            <a:xfrm>
              <a:off x="2526971" y="7858901"/>
              <a:ext cx="2443989" cy="56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anticorpos</a:t>
              </a:r>
              <a:endParaRPr lang="pt-BR" sz="1200" dirty="0"/>
            </a:p>
          </p:txBody>
        </p:sp>
        <p:pic>
          <p:nvPicPr>
            <p:cNvPr id="18" name="Imagem 17" descr="anti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6370" y="5294731"/>
              <a:ext cx="2894735" cy="2910410"/>
            </a:xfrm>
            <a:prstGeom prst="rect">
              <a:avLst/>
            </a:prstGeom>
          </p:spPr>
        </p:pic>
      </p:grpSp>
      <p:sp>
        <p:nvSpPr>
          <p:cNvPr id="19" name="CaixaDeTexto 18"/>
          <p:cNvSpPr txBox="1"/>
          <p:nvPr/>
        </p:nvSpPr>
        <p:spPr>
          <a:xfrm>
            <a:off x="1428728" y="157161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357290" y="328612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928926" y="292893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214414" y="535782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786182" y="492919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643834" y="207167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143504" y="192880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429256" y="421481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858148" y="48577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ivro em branco fun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071538" y="714356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Qual é a ordem correta das etapas de fabricação da vacina de DNA contra a Dengue?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71670" y="1857364"/>
            <a:ext cx="228601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A</a:t>
            </a:r>
            <a:r>
              <a:rPr lang="pt-BR" dirty="0" smtClean="0"/>
              <a:t>) 1º etapa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dirty="0" smtClean="0"/>
              <a:t>) 2º etapa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G</a:t>
            </a:r>
            <a:r>
              <a:rPr lang="pt-BR" dirty="0" smtClean="0"/>
              <a:t>) 3º etapa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E</a:t>
            </a:r>
            <a:r>
              <a:rPr lang="pt-BR" dirty="0" smtClean="0"/>
              <a:t>) 4º etapa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B</a:t>
            </a:r>
            <a:r>
              <a:rPr lang="pt-BR" dirty="0" smtClean="0"/>
              <a:t>) 5º etapa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H</a:t>
            </a:r>
            <a:r>
              <a:rPr lang="pt-BR" dirty="0" smtClean="0"/>
              <a:t>) 6º etapa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C</a:t>
            </a:r>
            <a:r>
              <a:rPr lang="pt-BR" dirty="0" smtClean="0"/>
              <a:t>) 7º etapa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F</a:t>
            </a:r>
            <a:r>
              <a:rPr lang="pt-BR" dirty="0" smtClean="0"/>
              <a:t>) 8º etapa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D</a:t>
            </a:r>
            <a:r>
              <a:rPr lang="pt-BR" dirty="0" smtClean="0"/>
              <a:t>) 9º etapa</a:t>
            </a:r>
            <a:endParaRPr lang="pt-BR" dirty="0"/>
          </a:p>
        </p:txBody>
      </p:sp>
      <p:pic>
        <p:nvPicPr>
          <p:cNvPr id="5" name="Imagem 4" descr="Denito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0694" y="1142984"/>
            <a:ext cx="2244203" cy="396850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3113"/>
          </a:xfrm>
          <a:prstGeom prst="rect">
            <a:avLst/>
          </a:prstGeom>
        </p:spPr>
      </p:pic>
      <p:pic>
        <p:nvPicPr>
          <p:cNvPr id="3" name="Imagem 2" descr="quad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357166"/>
            <a:ext cx="5600907" cy="3714776"/>
          </a:xfrm>
          <a:prstGeom prst="rect">
            <a:avLst/>
          </a:prstGeom>
        </p:spPr>
      </p:pic>
      <p:pic>
        <p:nvPicPr>
          <p:cNvPr id="4" name="Imagem 3" descr="cientista30n.png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2070000"/>
            <a:ext cx="2808000" cy="4788000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3428992" y="1785926"/>
            <a:ext cx="2928958" cy="1643074"/>
            <a:chOff x="5429256" y="1285860"/>
            <a:chExt cx="2928958" cy="1643074"/>
          </a:xfrm>
        </p:grpSpPr>
        <p:sp>
          <p:nvSpPr>
            <p:cNvPr id="5" name="Texto explicativo em elipse 4"/>
            <p:cNvSpPr/>
            <p:nvPr/>
          </p:nvSpPr>
          <p:spPr>
            <a:xfrm>
              <a:off x="5429256" y="1285860"/>
              <a:ext cx="2928958" cy="1643074"/>
            </a:xfrm>
            <a:prstGeom prst="wedgeEllipseCallout">
              <a:avLst>
                <a:gd name="adj1" fmla="val -44848"/>
                <a:gd name="adj2" fmla="val 373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643570" y="1571612"/>
              <a:ext cx="25003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Comic Sans MS" pitchFamily="66" charset="0"/>
                </a:rPr>
                <a:t>Gostou do assunto? Quer saber mais? Então aí vão algumas dicas!</a:t>
              </a:r>
              <a:endParaRPr lang="pt-BR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71472" y="500042"/>
            <a:ext cx="82153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  <a:hlinkClick r:id="rId3"/>
              </a:rPr>
              <a:t>http://abpischools.org.uk/page/modules/infectiousdiseases_immunity/immunity4.</a:t>
            </a:r>
            <a:r>
              <a:rPr lang="pt-B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  <a:hlinkClick r:id="rId3"/>
              </a:rPr>
              <a:t>cfm</a:t>
            </a:r>
            <a:endParaRPr lang="pt-BR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endParaRPr lang="pt-BR" sz="2400" dirty="0" smtClean="0">
              <a:latin typeface="Comic Sans MS" pitchFamily="66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Link em inglês com animação didática sobre a atuação das vacinas</a:t>
            </a:r>
          </a:p>
          <a:p>
            <a:endParaRPr lang="pt-BR" sz="2400" dirty="0" smtClean="0">
              <a:latin typeface="Comic Sans MS" pitchFamily="66" charset="0"/>
            </a:endParaRPr>
          </a:p>
          <a:p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hlinkClick r:id="rId4"/>
              </a:rPr>
              <a:t>http://www.ludoeducajogos.com.br/site/jogos/contra-a-dengue</a:t>
            </a:r>
            <a:endParaRPr lang="pt-BR" sz="24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  <a:p>
            <a:endParaRPr lang="pt-BR" sz="2400" dirty="0" smtClean="0">
              <a:latin typeface="Comic Sans MS" pitchFamily="66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              Jogo educativo e interessante sobre a dengue.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" name="Imagem 5" descr="vacin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472" y="3643314"/>
            <a:ext cx="1714512" cy="29289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13"/>
            <a:ext cx="9144000" cy="6863113"/>
          </a:xfrm>
          <a:prstGeom prst="rect">
            <a:avLst/>
          </a:prstGeom>
        </p:spPr>
      </p:pic>
      <p:pic>
        <p:nvPicPr>
          <p:cNvPr id="3" name="Imagem 2" descr="cientista30n.png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8000"/>
            <a:ext cx="2808000" cy="4788000"/>
          </a:xfrm>
          <a:prstGeom prst="rect">
            <a:avLst/>
          </a:prstGeom>
        </p:spPr>
      </p:pic>
      <p:pic>
        <p:nvPicPr>
          <p:cNvPr id="4" name="Imagem 3" descr="quadr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0" y="357166"/>
            <a:ext cx="5600907" cy="3714776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2214546" y="1214422"/>
            <a:ext cx="3857652" cy="2071702"/>
            <a:chOff x="3000364" y="1071546"/>
            <a:chExt cx="3857652" cy="2286016"/>
          </a:xfrm>
        </p:grpSpPr>
        <p:sp>
          <p:nvSpPr>
            <p:cNvPr id="5" name="Texto explicativo em elipse 4"/>
            <p:cNvSpPr/>
            <p:nvPr/>
          </p:nvSpPr>
          <p:spPr>
            <a:xfrm>
              <a:off x="3000364" y="1071546"/>
              <a:ext cx="3857652" cy="2286016"/>
            </a:xfrm>
            <a:prstGeom prst="wedgeEllipseCallout">
              <a:avLst>
                <a:gd name="adj1" fmla="val -43581"/>
                <a:gd name="adj2" fmla="val 4896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286116" y="1500174"/>
              <a:ext cx="32861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Comic Sans MS" pitchFamily="66" charset="0"/>
                </a:rPr>
                <a:t>Mas... Você sabe como as vacinas atuam no seu corpo? Quer aprender? Então preste atenção no quadro!</a:t>
              </a:r>
              <a:endParaRPr lang="pt-BR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3" name="Imagem 2" descr="cientista28br.png"/>
          <p:cNvPicPr preferRelativeResize="0">
            <a:picLocks/>
          </p:cNvPicPr>
          <p:nvPr/>
        </p:nvPicPr>
        <p:blipFill>
          <a:blip r:embed="rId3"/>
          <a:srcRect b="29069"/>
          <a:stretch>
            <a:fillRect/>
          </a:stretch>
        </p:blipFill>
        <p:spPr>
          <a:xfrm>
            <a:off x="357158" y="3000372"/>
            <a:ext cx="252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2214546" y="1285860"/>
            <a:ext cx="6357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As vacinas podem ser feitas utilizando o 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patógeno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causador da doença morto ou enfraquecido ou ainda partes desse microorganismo. Vamos acompanhar no desenho: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707233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0034" y="357166"/>
            <a:ext cx="8286808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 vacina, que é fabricada com partes do agente infeccioso  ou com versões mais fracas do microrganismo, é injetada na corrente sanguínea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928794" y="2571744"/>
            <a:ext cx="5500726" cy="3077615"/>
            <a:chOff x="1928794" y="2571744"/>
            <a:chExt cx="5500726" cy="3077615"/>
          </a:xfrm>
        </p:grpSpPr>
        <p:pic>
          <p:nvPicPr>
            <p:cNvPr id="4" name="Imagem 3" descr="seringa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8794" y="2571744"/>
              <a:ext cx="2573388" cy="3077615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071934" y="4429132"/>
              <a:ext cx="335758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solidFill>
                    <a:schemeClr val="bg1"/>
                  </a:solidFill>
                  <a:latin typeface="Comic Sans MS" pitchFamily="66" charset="0"/>
                </a:rPr>
                <a:t>Partes do microrganismo enfraquecido</a:t>
              </a:r>
            </a:p>
            <a:p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3" name="Imagem 2" descr="anticorp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3714752"/>
            <a:ext cx="3286148" cy="185738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71472" y="357166"/>
            <a:ext cx="8215370" cy="280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Nosso sistema imunológico reage ao entrar em contato com um 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antígeno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.Os antígenos da vacina são reconhecidos pelo organismo como invasores. Os glóbulos brancos então, produzem anticorpos que atacam os antígenos.São criadas as 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células de memória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endParaRPr lang="pt-BR" sz="2400" dirty="0">
              <a:solidFill>
                <a:schemeClr val="tx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43042" y="478632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anticorpos</a:t>
            </a:r>
            <a:endParaRPr lang="pt-BR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357950" y="5000636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antígenos da vacina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3" name="Imagem 2" descr="antígeno do corp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3214687"/>
            <a:ext cx="3214710" cy="235745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42910" y="428604"/>
            <a:ext cx="8001056" cy="169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Depois da vacinação, se o antígeno real  atacar o corpo, o sistema imunológico, nas células de memória, estará preparado para reconhecer o inimigo e combatê-lo.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00562" y="4929198"/>
            <a:ext cx="34290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omic Sans MS" pitchFamily="66" charset="0"/>
              </a:rPr>
              <a:t>antígeno do microrganismo</a:t>
            </a:r>
          </a:p>
          <a:p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Mas é claro Carol! Vamos lá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3113"/>
          </a:xfrm>
          <a:prstGeom prst="rect">
            <a:avLst/>
          </a:prstGeom>
        </p:spPr>
      </p:pic>
      <p:pic>
        <p:nvPicPr>
          <p:cNvPr id="5" name="Imagem 4" descr="caro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1071546"/>
            <a:ext cx="5000660" cy="5786454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5500694" y="1142984"/>
            <a:ext cx="3000396" cy="1785950"/>
            <a:chOff x="5643570" y="785794"/>
            <a:chExt cx="3000396" cy="1785950"/>
          </a:xfrm>
        </p:grpSpPr>
        <p:sp>
          <p:nvSpPr>
            <p:cNvPr id="6" name="Texto explicativo em elipse 5"/>
            <p:cNvSpPr/>
            <p:nvPr/>
          </p:nvSpPr>
          <p:spPr>
            <a:xfrm>
              <a:off x="5643570" y="785794"/>
              <a:ext cx="3000396" cy="1785950"/>
            </a:xfrm>
            <a:prstGeom prst="wedgeEllipseCallout">
              <a:avLst>
                <a:gd name="adj1" fmla="val -45917"/>
                <a:gd name="adj2" fmla="val 435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857884" y="1142984"/>
              <a:ext cx="25003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Comic Sans MS" pitchFamily="66" charset="0"/>
                </a:rPr>
                <a:t>Cientista, você pode me explicar como as vacinas atuam em nosso corpo?</a:t>
              </a:r>
              <a:endParaRPr lang="pt-BR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1006</Words>
  <Application>Microsoft Office PowerPoint</Application>
  <PresentationFormat>Apresentação na tela (4:3)</PresentationFormat>
  <Paragraphs>86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Priscilayne</dc:creator>
  <cp:lastModifiedBy>Priscilayne</cp:lastModifiedBy>
  <cp:revision>131</cp:revision>
  <dcterms:created xsi:type="dcterms:W3CDTF">2014-04-02T18:11:26Z</dcterms:created>
  <dcterms:modified xsi:type="dcterms:W3CDTF">2014-07-25T16:44:15Z</dcterms:modified>
</cp:coreProperties>
</file>