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5" r:id="rId2"/>
    <p:sldId id="289" r:id="rId3"/>
    <p:sldId id="259" r:id="rId4"/>
    <p:sldId id="278" r:id="rId5"/>
    <p:sldId id="272" r:id="rId6"/>
    <p:sldId id="273" r:id="rId7"/>
    <p:sldId id="274" r:id="rId8"/>
    <p:sldId id="275" r:id="rId9"/>
    <p:sldId id="279" r:id="rId10"/>
    <p:sldId id="280" r:id="rId11"/>
    <p:sldId id="281" r:id="rId12"/>
    <p:sldId id="283" r:id="rId13"/>
    <p:sldId id="271" r:id="rId14"/>
    <p:sldId id="286" r:id="rId15"/>
    <p:sldId id="287" r:id="rId16"/>
    <p:sldId id="288" r:id="rId17"/>
    <p:sldId id="277" r:id="rId18"/>
    <p:sldId id="28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ra Lopes" initials=""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C66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593" autoAdjust="0"/>
    <p:restoredTop sz="99806" autoAdjust="0"/>
  </p:normalViewPr>
  <p:slideViewPr>
    <p:cSldViewPr snapToGrid="0" snapToObjects="1">
      <p:cViewPr>
        <p:scale>
          <a:sx n="100" d="100"/>
          <a:sy n="100" d="100"/>
        </p:scale>
        <p:origin x="-2136" y="12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D438D8D2-AE70-354F-AD21-B0EE8C5B494B}" type="datetimeFigureOut">
              <a:rPr lang="en-US" smtClean="0"/>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352511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438D8D2-AE70-354F-AD21-B0EE8C5B494B}" type="datetimeFigureOut">
              <a:rPr lang="en-US" smtClean="0"/>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135064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438D8D2-AE70-354F-AD21-B0EE8C5B494B}" type="datetimeFigureOut">
              <a:rPr lang="en-US" smtClean="0"/>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34004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438D8D2-AE70-354F-AD21-B0EE8C5B494B}" type="datetimeFigureOut">
              <a:rPr lang="en-US" smtClean="0"/>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323468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D438D8D2-AE70-354F-AD21-B0EE8C5B494B}" type="datetimeFigureOut">
              <a:rPr lang="en-US" smtClean="0"/>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79288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D438D8D2-AE70-354F-AD21-B0EE8C5B494B}" type="datetimeFigureOut">
              <a:rPr lang="en-US" smtClean="0"/>
              <a:t>6/12/13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428988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D438D8D2-AE70-354F-AD21-B0EE8C5B494B}" type="datetimeFigureOut">
              <a:rPr lang="en-US" smtClean="0"/>
              <a:t>6/12/13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85503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D438D8D2-AE70-354F-AD21-B0EE8C5B494B}" type="datetimeFigureOut">
              <a:rPr lang="en-US" smtClean="0"/>
              <a:t>6/12/13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321575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8D8D2-AE70-354F-AD21-B0EE8C5B494B}" type="datetimeFigureOut">
              <a:rPr lang="en-US" smtClean="0"/>
              <a:t>6/12/13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66871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D438D8D2-AE70-354F-AD21-B0EE8C5B494B}" type="datetimeFigureOut">
              <a:rPr lang="en-US" smtClean="0"/>
              <a:t>6/12/13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51038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D438D8D2-AE70-354F-AD21-B0EE8C5B494B}" type="datetimeFigureOut">
              <a:rPr lang="en-US" smtClean="0"/>
              <a:t>6/12/13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A9FD5-E6DA-FE4C-8DF2-D6467A776A34}" type="slidenum">
              <a:rPr lang="en-US" smtClean="0"/>
              <a:t>‹#›</a:t>
            </a:fld>
            <a:endParaRPr lang="en-US"/>
          </a:p>
        </p:txBody>
      </p:sp>
    </p:spTree>
    <p:extLst>
      <p:ext uri="{BB962C8B-B14F-4D97-AF65-F5344CB8AC3E}">
        <p14:creationId xmlns:p14="http://schemas.microsoft.com/office/powerpoint/2010/main" val="3475550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8D8D2-AE70-354F-AD21-B0EE8C5B494B}" type="datetimeFigureOut">
              <a:rPr lang="en-US" smtClean="0"/>
              <a:t>6/12/13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A9FD5-E6DA-FE4C-8DF2-D6467A776A34}" type="slidenum">
              <a:rPr lang="en-US" smtClean="0"/>
              <a:t>‹#›</a:t>
            </a:fld>
            <a:endParaRPr lang="en-US"/>
          </a:p>
        </p:txBody>
      </p:sp>
    </p:spTree>
    <p:extLst>
      <p:ext uri="{BB962C8B-B14F-4D97-AF65-F5344CB8AC3E}">
        <p14:creationId xmlns:p14="http://schemas.microsoft.com/office/powerpoint/2010/main" val="1634266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1" Type="http://schemas.microsoft.com/office/2007/relationships/hdphoto" Target="../media/hdphoto8.wdp"/><Relationship Id="rId12" Type="http://schemas.openxmlformats.org/officeDocument/2006/relationships/image" Target="../media/image18.png"/><Relationship Id="rId13" Type="http://schemas.microsoft.com/office/2007/relationships/hdphoto" Target="../media/hdphoto9.wdp"/><Relationship Id="rId1" Type="http://schemas.openxmlformats.org/officeDocument/2006/relationships/slideLayout" Target="../slideLayouts/slideLayout1.xml"/><Relationship Id="rId2" Type="http://schemas.openxmlformats.org/officeDocument/2006/relationships/image" Target="../media/image14.jpeg"/><Relationship Id="rId3" Type="http://schemas.microsoft.com/office/2007/relationships/hdphoto" Target="../media/hdphoto4.wdp"/><Relationship Id="rId4" Type="http://schemas.openxmlformats.org/officeDocument/2006/relationships/image" Target="../media/image15.jpeg"/><Relationship Id="rId5" Type="http://schemas.microsoft.com/office/2007/relationships/hdphoto" Target="../media/hdphoto5.wdp"/><Relationship Id="rId6" Type="http://schemas.openxmlformats.org/officeDocument/2006/relationships/image" Target="../media/image16.jpeg"/><Relationship Id="rId7" Type="http://schemas.microsoft.com/office/2007/relationships/hdphoto" Target="../media/hdphoto6.wdp"/><Relationship Id="rId8" Type="http://schemas.microsoft.com/office/2007/relationships/hdphoto" Target="../media/hdphoto7.wdp"/><Relationship Id="rId9" Type="http://schemas.openxmlformats.org/officeDocument/2006/relationships/image" Target="../media/image13.png"/><Relationship Id="rId10"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hyperlink" Target="http://agenciabrasil.ebc.com.br/noticia/2003-02-14/ciencia-e-tecnologia-garantem-seguranca-na-identificacao-humana" TargetMode="External"/><Relationship Id="rId5" Type="http://schemas.openxmlformats.org/officeDocument/2006/relationships/hyperlink" Target="http://learn.genetics.utah.edu/content/labs/extraction/" TargetMode="External"/><Relationship Id="rId6" Type="http://schemas.openxmlformats.org/officeDocument/2006/relationships/hyperlink" Target="http://learn.genetics.utah.edu/content/labs/pcr/" TargetMode="External"/><Relationship Id="rId7" Type="http://schemas.openxmlformats.org/officeDocument/2006/relationships/hyperlink" Target="http://learn.genetics.utah.edu/content/labs/gel/" TargetMode="External"/><Relationship Id="rId8" Type="http://schemas.openxmlformats.org/officeDocument/2006/relationships/hyperlink" Target="http://www.odnavaiaescola.com.br/dna/index.menu1.htm" TargetMode="External"/><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 Id="rId3"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3.wdp"/><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hyperlink" Target="http://policiacientificasp.files.wordpress.com/2012/06/handjes.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921" y="2385740"/>
            <a:ext cx="2919317" cy="2540127"/>
            <a:chOff x="1895151" y="502445"/>
            <a:chExt cx="5310097" cy="5205867"/>
          </a:xfrm>
        </p:grpSpPr>
        <p:grpSp>
          <p:nvGrpSpPr>
            <p:cNvPr id="33" name="Group 32"/>
            <p:cNvGrpSpPr/>
            <p:nvPr/>
          </p:nvGrpSpPr>
          <p:grpSpPr>
            <a:xfrm>
              <a:off x="1978881" y="600144"/>
              <a:ext cx="5226367" cy="4999743"/>
              <a:chOff x="1978881" y="600144"/>
              <a:chExt cx="5226367" cy="4999743"/>
            </a:xfrm>
          </p:grpSpPr>
          <p:pic>
            <p:nvPicPr>
              <p:cNvPr id="15" name="Picture 4" descr="eletroferogram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881" y="600144"/>
                <a:ext cx="5059233" cy="28165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3"/>
              <a:stretch>
                <a:fillRect/>
              </a:stretch>
            </p:blipFill>
            <p:spPr>
              <a:xfrm>
                <a:off x="2000252" y="3531266"/>
                <a:ext cx="2994608" cy="1758348"/>
              </a:xfrm>
              <a:prstGeom prst="rect">
                <a:avLst/>
              </a:prstGeom>
            </p:spPr>
          </p:pic>
          <p:pic>
            <p:nvPicPr>
              <p:cNvPr id="21" name="Picture 20"/>
              <p:cNvPicPr>
                <a:picLocks noChangeAspect="1"/>
              </p:cNvPicPr>
              <p:nvPr/>
            </p:nvPicPr>
            <p:blipFill>
              <a:blip r:embed="rId4"/>
              <a:stretch>
                <a:fillRect/>
              </a:stretch>
            </p:blipFill>
            <p:spPr>
              <a:xfrm>
                <a:off x="5064635" y="3461819"/>
                <a:ext cx="1197997" cy="2138068"/>
              </a:xfrm>
              <a:prstGeom prst="rect">
                <a:avLst/>
              </a:prstGeom>
            </p:spPr>
          </p:pic>
          <p:pic>
            <p:nvPicPr>
              <p:cNvPr id="23" name="Picture 22"/>
              <p:cNvPicPr>
                <a:picLocks noChangeAspect="1"/>
              </p:cNvPicPr>
              <p:nvPr/>
            </p:nvPicPr>
            <p:blipFill>
              <a:blip r:embed="rId5"/>
              <a:stretch>
                <a:fillRect/>
              </a:stretch>
            </p:blipFill>
            <p:spPr>
              <a:xfrm flipH="1">
                <a:off x="6291393" y="3853365"/>
                <a:ext cx="304255" cy="510530"/>
              </a:xfrm>
              <a:prstGeom prst="rect">
                <a:avLst/>
              </a:prstGeom>
            </p:spPr>
          </p:pic>
          <p:pic>
            <p:nvPicPr>
              <p:cNvPr id="24" name="Picture 23"/>
              <p:cNvPicPr>
                <a:picLocks noChangeAspect="1"/>
              </p:cNvPicPr>
              <p:nvPr/>
            </p:nvPicPr>
            <p:blipFill>
              <a:blip r:embed="rId5"/>
              <a:stretch>
                <a:fillRect/>
              </a:stretch>
            </p:blipFill>
            <p:spPr>
              <a:xfrm flipH="1">
                <a:off x="6443793" y="4005765"/>
                <a:ext cx="304255" cy="510530"/>
              </a:xfrm>
              <a:prstGeom prst="rect">
                <a:avLst/>
              </a:prstGeom>
            </p:spPr>
          </p:pic>
          <p:pic>
            <p:nvPicPr>
              <p:cNvPr id="25" name="Picture 24"/>
              <p:cNvPicPr>
                <a:picLocks noChangeAspect="1"/>
              </p:cNvPicPr>
              <p:nvPr/>
            </p:nvPicPr>
            <p:blipFill>
              <a:blip r:embed="rId5"/>
              <a:stretch>
                <a:fillRect/>
              </a:stretch>
            </p:blipFill>
            <p:spPr>
              <a:xfrm flipH="1">
                <a:off x="6596193" y="4158165"/>
                <a:ext cx="304255" cy="510530"/>
              </a:xfrm>
              <a:prstGeom prst="rect">
                <a:avLst/>
              </a:prstGeom>
            </p:spPr>
          </p:pic>
          <p:pic>
            <p:nvPicPr>
              <p:cNvPr id="26" name="Picture 25"/>
              <p:cNvPicPr>
                <a:picLocks noChangeAspect="1"/>
              </p:cNvPicPr>
              <p:nvPr/>
            </p:nvPicPr>
            <p:blipFill>
              <a:blip r:embed="rId5"/>
              <a:stretch>
                <a:fillRect/>
              </a:stretch>
            </p:blipFill>
            <p:spPr>
              <a:xfrm flipH="1">
                <a:off x="6748593" y="4310565"/>
                <a:ext cx="304255" cy="510530"/>
              </a:xfrm>
              <a:prstGeom prst="rect">
                <a:avLst/>
              </a:prstGeom>
            </p:spPr>
          </p:pic>
          <p:pic>
            <p:nvPicPr>
              <p:cNvPr id="27" name="Picture 26"/>
              <p:cNvPicPr>
                <a:picLocks noChangeAspect="1"/>
              </p:cNvPicPr>
              <p:nvPr/>
            </p:nvPicPr>
            <p:blipFill>
              <a:blip r:embed="rId5"/>
              <a:stretch>
                <a:fillRect/>
              </a:stretch>
            </p:blipFill>
            <p:spPr>
              <a:xfrm flipH="1">
                <a:off x="6900993" y="4462965"/>
                <a:ext cx="304255" cy="510530"/>
              </a:xfrm>
              <a:prstGeom prst="rect">
                <a:avLst/>
              </a:prstGeom>
            </p:spPr>
          </p:pic>
          <p:pic>
            <p:nvPicPr>
              <p:cNvPr id="28" name="Picture 27"/>
              <p:cNvPicPr>
                <a:picLocks noChangeAspect="1"/>
              </p:cNvPicPr>
              <p:nvPr/>
            </p:nvPicPr>
            <p:blipFill>
              <a:blip r:embed="rId5"/>
              <a:stretch>
                <a:fillRect/>
              </a:stretch>
            </p:blipFill>
            <p:spPr>
              <a:xfrm flipH="1">
                <a:off x="6160273" y="4392053"/>
                <a:ext cx="304255" cy="510530"/>
              </a:xfrm>
              <a:prstGeom prst="rect">
                <a:avLst/>
              </a:prstGeom>
            </p:spPr>
          </p:pic>
          <p:pic>
            <p:nvPicPr>
              <p:cNvPr id="29" name="Picture 28"/>
              <p:cNvPicPr>
                <a:picLocks noChangeAspect="1"/>
              </p:cNvPicPr>
              <p:nvPr/>
            </p:nvPicPr>
            <p:blipFill>
              <a:blip r:embed="rId5"/>
              <a:stretch>
                <a:fillRect/>
              </a:stretch>
            </p:blipFill>
            <p:spPr>
              <a:xfrm flipH="1">
                <a:off x="6312673" y="4544453"/>
                <a:ext cx="304255" cy="510530"/>
              </a:xfrm>
              <a:prstGeom prst="rect">
                <a:avLst/>
              </a:prstGeom>
            </p:spPr>
          </p:pic>
          <p:pic>
            <p:nvPicPr>
              <p:cNvPr id="30" name="Picture 29"/>
              <p:cNvPicPr>
                <a:picLocks noChangeAspect="1"/>
              </p:cNvPicPr>
              <p:nvPr/>
            </p:nvPicPr>
            <p:blipFill>
              <a:blip r:embed="rId5"/>
              <a:stretch>
                <a:fillRect/>
              </a:stretch>
            </p:blipFill>
            <p:spPr>
              <a:xfrm flipH="1">
                <a:off x="6465073" y="4696853"/>
                <a:ext cx="304255" cy="510530"/>
              </a:xfrm>
              <a:prstGeom prst="rect">
                <a:avLst/>
              </a:prstGeom>
            </p:spPr>
          </p:pic>
          <p:pic>
            <p:nvPicPr>
              <p:cNvPr id="31" name="Picture 30"/>
              <p:cNvPicPr>
                <a:picLocks noChangeAspect="1"/>
              </p:cNvPicPr>
              <p:nvPr/>
            </p:nvPicPr>
            <p:blipFill>
              <a:blip r:embed="rId5"/>
              <a:stretch>
                <a:fillRect/>
              </a:stretch>
            </p:blipFill>
            <p:spPr>
              <a:xfrm flipH="1">
                <a:off x="6617473" y="4849253"/>
                <a:ext cx="304255" cy="510530"/>
              </a:xfrm>
              <a:prstGeom prst="rect">
                <a:avLst/>
              </a:prstGeom>
            </p:spPr>
          </p:pic>
          <p:pic>
            <p:nvPicPr>
              <p:cNvPr id="32" name="Picture 31"/>
              <p:cNvPicPr>
                <a:picLocks noChangeAspect="1"/>
              </p:cNvPicPr>
              <p:nvPr/>
            </p:nvPicPr>
            <p:blipFill>
              <a:blip r:embed="rId5"/>
              <a:stretch>
                <a:fillRect/>
              </a:stretch>
            </p:blipFill>
            <p:spPr>
              <a:xfrm flipH="1">
                <a:off x="6769873" y="5001653"/>
                <a:ext cx="304255" cy="510530"/>
              </a:xfrm>
              <a:prstGeom prst="rect">
                <a:avLst/>
              </a:prstGeom>
            </p:spPr>
          </p:pic>
        </p:grpSp>
        <p:sp>
          <p:nvSpPr>
            <p:cNvPr id="34" name="Rectangle 33"/>
            <p:cNvSpPr/>
            <p:nvPr/>
          </p:nvSpPr>
          <p:spPr>
            <a:xfrm>
              <a:off x="1895151" y="502445"/>
              <a:ext cx="5310097" cy="5205867"/>
            </a:xfrm>
            <a:prstGeom prst="rect">
              <a:avLst/>
            </a:prstGeom>
            <a:noFill/>
            <a:ln w="381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3833590" y="65584"/>
            <a:ext cx="1507444" cy="1753720"/>
            <a:chOff x="115669" y="401201"/>
            <a:chExt cx="1507444" cy="1753720"/>
          </a:xfrm>
        </p:grpSpPr>
        <p:pic>
          <p:nvPicPr>
            <p:cNvPr id="3" name="Picture 2"/>
            <p:cNvPicPr>
              <a:picLocks noChangeAspect="1"/>
            </p:cNvPicPr>
            <p:nvPr/>
          </p:nvPicPr>
          <p:blipFill>
            <a:blip r:embed="rId4"/>
            <a:stretch>
              <a:fillRect/>
            </a:stretch>
          </p:blipFill>
          <p:spPr>
            <a:xfrm>
              <a:off x="352904" y="401201"/>
              <a:ext cx="857150" cy="1529758"/>
            </a:xfrm>
            <a:prstGeom prst="rect">
              <a:avLst/>
            </a:prstGeom>
          </p:spPr>
        </p:pic>
        <p:sp>
          <p:nvSpPr>
            <p:cNvPr id="4" name="TextBox 3"/>
            <p:cNvSpPr txBox="1"/>
            <p:nvPr/>
          </p:nvSpPr>
          <p:spPr>
            <a:xfrm>
              <a:off x="115669" y="1785589"/>
              <a:ext cx="1507444" cy="369332"/>
            </a:xfrm>
            <a:prstGeom prst="rect">
              <a:avLst/>
            </a:prstGeom>
            <a:noFill/>
          </p:spPr>
          <p:txBody>
            <a:bodyPr wrap="none" rtlCol="0">
              <a:spAutoFit/>
            </a:bodyPr>
            <a:lstStyle/>
            <a:p>
              <a:r>
                <a:rPr lang="en-US" b="1" dirty="0" err="1"/>
                <a:t>A</a:t>
              </a:r>
              <a:r>
                <a:rPr lang="en-US" b="1" dirty="0" err="1" smtClean="0"/>
                <a:t>presentação</a:t>
              </a:r>
              <a:endParaRPr lang="en-US" b="1" dirty="0"/>
            </a:p>
          </p:txBody>
        </p:sp>
      </p:grpSp>
      <p:sp>
        <p:nvSpPr>
          <p:cNvPr id="9" name="TextBox 8"/>
          <p:cNvSpPr txBox="1"/>
          <p:nvPr/>
        </p:nvSpPr>
        <p:spPr>
          <a:xfrm>
            <a:off x="7216604" y="4114101"/>
            <a:ext cx="146754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TransGênicos</a:t>
            </a:r>
            <a:endParaRPr lang="en-US" b="1" dirty="0">
              <a:effectLst>
                <a:outerShdw blurRad="60007" dist="200025" dir="15000000" sy="30000" kx="-1800000" algn="bl" rotWithShape="0">
                  <a:prstClr val="black">
                    <a:alpha val="32000"/>
                  </a:prstClr>
                </a:outerShdw>
              </a:effectLst>
            </a:endParaRPr>
          </a:p>
        </p:txBody>
      </p:sp>
      <p:sp>
        <p:nvSpPr>
          <p:cNvPr id="12" name="TextBox 11"/>
          <p:cNvSpPr txBox="1"/>
          <p:nvPr/>
        </p:nvSpPr>
        <p:spPr>
          <a:xfrm>
            <a:off x="1334028" y="3532664"/>
            <a:ext cx="918303" cy="646331"/>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Vacinas</a:t>
            </a:r>
            <a:r>
              <a:rPr lang="en-US" b="1" dirty="0" smtClean="0">
                <a:effectLst>
                  <a:outerShdw blurRad="60007" dist="200025" dir="15000000" sy="30000" kx="-1800000" algn="bl" rotWithShape="0">
                    <a:prstClr val="black">
                      <a:alpha val="32000"/>
                    </a:prstClr>
                  </a:outerShdw>
                </a:effectLst>
              </a:rPr>
              <a:t> </a:t>
            </a:r>
          </a:p>
          <a:p>
            <a:r>
              <a:rPr lang="en-US" b="1" dirty="0" smtClean="0">
                <a:effectLst>
                  <a:outerShdw blurRad="60007" dist="200025" dir="15000000" sy="30000" kx="-1800000" algn="bl" rotWithShape="0">
                    <a:prstClr val="black">
                      <a:alpha val="32000"/>
                    </a:prstClr>
                  </a:outerShdw>
                </a:effectLst>
              </a:rPr>
              <a:t>de DNA</a:t>
            </a:r>
            <a:endParaRPr lang="en-US" b="1" dirty="0">
              <a:effectLst>
                <a:outerShdw blurRad="60007" dist="200025" dir="15000000" sy="30000" kx="-1800000" algn="bl" rotWithShape="0">
                  <a:prstClr val="black">
                    <a:alpha val="32000"/>
                  </a:prstClr>
                </a:outerShdw>
              </a:effectLst>
            </a:endParaRPr>
          </a:p>
        </p:txBody>
      </p:sp>
      <p:sp>
        <p:nvSpPr>
          <p:cNvPr id="14" name="TextBox 13"/>
          <p:cNvSpPr txBox="1"/>
          <p:nvPr/>
        </p:nvSpPr>
        <p:spPr>
          <a:xfrm>
            <a:off x="761129" y="5160746"/>
            <a:ext cx="1744359" cy="923330"/>
          </a:xfrm>
          <a:prstGeom prst="rect">
            <a:avLst/>
          </a:prstGeom>
          <a:noFill/>
        </p:spPr>
        <p:txBody>
          <a:bodyPr wrap="square" rtlCol="0">
            <a:spAutoFit/>
          </a:bodyPr>
          <a:lstStyle/>
          <a:p>
            <a:pPr algn="ctr"/>
            <a:r>
              <a:rPr lang="en-US" b="1" dirty="0" err="1" smtClean="0">
                <a:effectLst>
                  <a:outerShdw blurRad="60007" dist="200025" dir="15000000" sy="30000" kx="-1800000" algn="bl" rotWithShape="0">
                    <a:prstClr val="black">
                      <a:alpha val="32000"/>
                    </a:prstClr>
                  </a:outerShdw>
                </a:effectLst>
              </a:rPr>
              <a:t>Genética</a:t>
            </a:r>
            <a:r>
              <a:rPr lang="en-US" b="1" dirty="0" smtClean="0">
                <a:effectLst>
                  <a:outerShdw blurRad="60007" dist="200025" dir="15000000" sy="30000" kx="-1800000" algn="bl" rotWithShape="0">
                    <a:prstClr val="black">
                      <a:alpha val="32000"/>
                    </a:prstClr>
                  </a:outerShdw>
                </a:effectLst>
              </a:rPr>
              <a:t> e a </a:t>
            </a:r>
            <a:r>
              <a:rPr lang="en-US" b="1" dirty="0" err="1">
                <a:effectLst>
                  <a:outerShdw blurRad="60007" dist="200025" dir="15000000" sy="30000" kx="-1800000" algn="bl" rotWithShape="0">
                    <a:prstClr val="black">
                      <a:alpha val="32000"/>
                    </a:prstClr>
                  </a:outerShdw>
                </a:effectLst>
              </a:rPr>
              <a:t>C</a:t>
            </a:r>
            <a:r>
              <a:rPr lang="en-US" b="1" dirty="0" err="1" smtClean="0">
                <a:effectLst>
                  <a:outerShdw blurRad="60007" dist="200025" dir="15000000" sy="30000" kx="-1800000" algn="bl" rotWithShape="0">
                    <a:prstClr val="black">
                      <a:alpha val="32000"/>
                    </a:prstClr>
                  </a:outerShdw>
                </a:effectLst>
              </a:rPr>
              <a:t>onservação</a:t>
            </a:r>
            <a:r>
              <a:rPr lang="en-US" b="1" dirty="0" smtClean="0">
                <a:effectLst>
                  <a:outerShdw blurRad="60007" dist="200025" dir="15000000" sy="30000" kx="-1800000" algn="bl" rotWithShape="0">
                    <a:prstClr val="black">
                      <a:alpha val="32000"/>
                    </a:prstClr>
                  </a:outerShdw>
                </a:effectLst>
              </a:rPr>
              <a:t> da </a:t>
            </a:r>
            <a:r>
              <a:rPr lang="en-US" b="1" dirty="0" err="1">
                <a:effectLst>
                  <a:outerShdw blurRad="60007" dist="200025" dir="15000000" sy="30000" kx="-1800000" algn="bl" rotWithShape="0">
                    <a:prstClr val="black">
                      <a:alpha val="32000"/>
                    </a:prstClr>
                  </a:outerShdw>
                </a:effectLst>
              </a:rPr>
              <a:t>B</a:t>
            </a:r>
            <a:r>
              <a:rPr lang="en-US" b="1" dirty="0" err="1" smtClean="0">
                <a:effectLst>
                  <a:outerShdw blurRad="60007" dist="200025" dir="15000000" sy="30000" kx="-1800000" algn="bl" rotWithShape="0">
                    <a:prstClr val="black">
                      <a:alpha val="32000"/>
                    </a:prstClr>
                  </a:outerShdw>
                </a:effectLst>
              </a:rPr>
              <a:t>iodiversidade</a:t>
            </a:r>
            <a:endParaRPr lang="en-US" b="1" dirty="0">
              <a:effectLst>
                <a:outerShdw blurRad="60007" dist="200025" dir="15000000" sy="30000" kx="-1800000" algn="bl" rotWithShape="0">
                  <a:prstClr val="black">
                    <a:alpha val="32000"/>
                  </a:prstClr>
                </a:outerShdw>
              </a:effectLst>
            </a:endParaRPr>
          </a:p>
        </p:txBody>
      </p:sp>
      <p:sp>
        <p:nvSpPr>
          <p:cNvPr id="35" name="TextBox 34"/>
          <p:cNvSpPr txBox="1"/>
          <p:nvPr/>
        </p:nvSpPr>
        <p:spPr>
          <a:xfrm>
            <a:off x="3747386" y="5841825"/>
            <a:ext cx="1744359" cy="646331"/>
          </a:xfrm>
          <a:prstGeom prst="rect">
            <a:avLst/>
          </a:prstGeom>
          <a:noFill/>
        </p:spPr>
        <p:txBody>
          <a:bodyPr wrap="square" rtlCol="0">
            <a:spAutoFit/>
          </a:bodyPr>
          <a:lstStyle/>
          <a:p>
            <a:pPr algn="ctr"/>
            <a:r>
              <a:rPr lang="en-US" b="1" dirty="0" err="1" smtClean="0">
                <a:effectLst>
                  <a:outerShdw blurRad="60007" dist="200025" dir="15000000" sy="30000" kx="-1800000" algn="bl" rotWithShape="0">
                    <a:prstClr val="black">
                      <a:alpha val="32000"/>
                    </a:prstClr>
                  </a:outerShdw>
                </a:effectLst>
              </a:rPr>
              <a:t>Diagnósticos</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moleculares</a:t>
            </a:r>
            <a:endParaRPr lang="en-US" b="1" dirty="0">
              <a:effectLst>
                <a:outerShdw blurRad="60007" dist="200025" dir="15000000" sy="30000" kx="-1800000" algn="bl" rotWithShape="0">
                  <a:prstClr val="black">
                    <a:alpha val="32000"/>
                  </a:prstClr>
                </a:outerShdw>
              </a:effectLst>
            </a:endParaRPr>
          </a:p>
        </p:txBody>
      </p:sp>
      <p:sp>
        <p:nvSpPr>
          <p:cNvPr id="36" name="TextBox 35"/>
          <p:cNvSpPr txBox="1"/>
          <p:nvPr/>
        </p:nvSpPr>
        <p:spPr>
          <a:xfrm>
            <a:off x="7005338" y="5312132"/>
            <a:ext cx="1744359" cy="646331"/>
          </a:xfrm>
          <a:prstGeom prst="rect">
            <a:avLst/>
          </a:prstGeom>
          <a:noFill/>
        </p:spPr>
        <p:txBody>
          <a:bodyPr wrap="square" rtlCol="0">
            <a:spAutoFit/>
          </a:bodyPr>
          <a:lstStyle/>
          <a:p>
            <a:pPr algn="ctr"/>
            <a:r>
              <a:rPr lang="en-US" b="1" dirty="0" err="1" smtClean="0">
                <a:effectLst>
                  <a:outerShdw blurRad="60007" dist="200025" dir="15000000" sy="30000" kx="-1800000" algn="bl" rotWithShape="0">
                    <a:prstClr val="black">
                      <a:alpha val="32000"/>
                    </a:prstClr>
                  </a:outerShdw>
                </a:effectLst>
              </a:rPr>
              <a:t>Uso</a:t>
            </a:r>
            <a:r>
              <a:rPr lang="en-US" b="1" dirty="0" smtClean="0">
                <a:effectLst>
                  <a:outerShdw blurRad="60007" dist="200025" dir="15000000" sy="30000" kx="-1800000" algn="bl" rotWithShape="0">
                    <a:prstClr val="black">
                      <a:alpha val="32000"/>
                    </a:prstClr>
                  </a:outerShdw>
                </a:effectLst>
              </a:rPr>
              <a:t> de </a:t>
            </a:r>
            <a:r>
              <a:rPr lang="en-US" b="1" dirty="0" err="1" smtClean="0">
                <a:effectLst>
                  <a:outerShdw blurRad="60007" dist="200025" dir="15000000" sy="30000" kx="-1800000" algn="bl" rotWithShape="0">
                    <a:prstClr val="black">
                      <a:alpha val="32000"/>
                    </a:prstClr>
                  </a:outerShdw>
                </a:effectLst>
              </a:rPr>
              <a:t>Células</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Tronco</a:t>
            </a:r>
            <a:endParaRPr lang="en-US" b="1" dirty="0">
              <a:effectLst>
                <a:outerShdw blurRad="60007" dist="200025" dir="15000000" sy="30000" kx="-1800000" algn="bl" rotWithShape="0">
                  <a:prstClr val="black">
                    <a:alpha val="32000"/>
                  </a:prstClr>
                </a:outerShdw>
              </a:effectLst>
            </a:endParaRPr>
          </a:p>
        </p:txBody>
      </p:sp>
      <p:sp>
        <p:nvSpPr>
          <p:cNvPr id="37" name="TextBox 36"/>
          <p:cNvSpPr txBox="1"/>
          <p:nvPr/>
        </p:nvSpPr>
        <p:spPr>
          <a:xfrm>
            <a:off x="7005338" y="1356989"/>
            <a:ext cx="1744359" cy="369332"/>
          </a:xfrm>
          <a:prstGeom prst="rect">
            <a:avLst/>
          </a:prstGeom>
          <a:noFill/>
        </p:spPr>
        <p:txBody>
          <a:bodyPr wrap="square" rtlCol="0">
            <a:spAutoFit/>
          </a:bodyPr>
          <a:lstStyle/>
          <a:p>
            <a:pPr algn="ctr"/>
            <a:r>
              <a:rPr lang="en-US" b="1" dirty="0" err="1" smtClean="0">
                <a:effectLst>
                  <a:outerShdw blurRad="60007" dist="200025" dir="15000000" sy="30000" kx="-1800000" algn="bl" rotWithShape="0">
                    <a:prstClr val="black">
                      <a:alpha val="32000"/>
                    </a:prstClr>
                  </a:outerShdw>
                </a:effectLst>
              </a:rPr>
              <a:t>Genética</a:t>
            </a:r>
            <a:r>
              <a:rPr lang="en-US" b="1" dirty="0" smtClean="0">
                <a:effectLst>
                  <a:outerShdw blurRad="60007" dist="200025" dir="15000000" sy="30000" kx="-1800000" algn="bl" rotWithShape="0">
                    <a:prstClr val="black">
                      <a:alpha val="32000"/>
                    </a:prstClr>
                  </a:outerShdw>
                </a:effectLst>
              </a:rPr>
              <a:t> e </a:t>
            </a:r>
            <a:r>
              <a:rPr lang="en-US" b="1" dirty="0" err="1" smtClean="0">
                <a:effectLst>
                  <a:outerShdw blurRad="60007" dist="200025" dir="15000000" sy="30000" kx="-1800000" algn="bl" rotWithShape="0">
                    <a:prstClr val="black">
                      <a:alpha val="32000"/>
                    </a:prstClr>
                  </a:outerShdw>
                </a:effectLst>
              </a:rPr>
              <a:t>Ética</a:t>
            </a:r>
            <a:r>
              <a:rPr lang="en-US" b="1" dirty="0" smtClean="0">
                <a:effectLst>
                  <a:outerShdw blurRad="60007" dist="200025" dir="15000000" sy="30000" kx="-1800000" algn="bl" rotWithShape="0">
                    <a:prstClr val="black">
                      <a:alpha val="32000"/>
                    </a:prstClr>
                  </a:outerShdw>
                </a:effectLst>
              </a:rPr>
              <a:t> </a:t>
            </a:r>
            <a:endParaRPr lang="en-US" b="1" dirty="0">
              <a:effectLst>
                <a:outerShdw blurRad="60007" dist="200025" dir="15000000" sy="30000" kx="-1800000" algn="bl" rotWithShape="0">
                  <a:prstClr val="black">
                    <a:alpha val="32000"/>
                  </a:prstClr>
                </a:outerShdw>
              </a:effectLst>
            </a:endParaRPr>
          </a:p>
        </p:txBody>
      </p:sp>
      <p:grpSp>
        <p:nvGrpSpPr>
          <p:cNvPr id="38" name="Group 37"/>
          <p:cNvGrpSpPr/>
          <p:nvPr/>
        </p:nvGrpSpPr>
        <p:grpSpPr>
          <a:xfrm>
            <a:off x="378002" y="736242"/>
            <a:ext cx="2313454" cy="1892235"/>
            <a:chOff x="135712" y="145927"/>
            <a:chExt cx="2313454" cy="1892235"/>
          </a:xfrm>
        </p:grpSpPr>
        <p:pic>
          <p:nvPicPr>
            <p:cNvPr id="39" name="Picture 3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colorTemperature colorTemp="4700"/>
                      </a14:imgEffect>
                      <a14:imgEffect>
                        <a14:saturation sat="0"/>
                      </a14:imgEffect>
                    </a14:imgLayer>
                  </a14:imgProps>
                </a:ext>
              </a:extLst>
            </a:blip>
            <a:stretch>
              <a:fillRect/>
            </a:stretch>
          </p:blipFill>
          <p:spPr>
            <a:xfrm>
              <a:off x="678861" y="145927"/>
              <a:ext cx="1455565" cy="1892235"/>
            </a:xfrm>
            <a:prstGeom prst="rect">
              <a:avLst/>
            </a:prstGeom>
          </p:spPr>
        </p:pic>
        <p:sp>
          <p:nvSpPr>
            <p:cNvPr id="40" name="TextBox 39"/>
            <p:cNvSpPr txBox="1"/>
            <p:nvPr/>
          </p:nvSpPr>
          <p:spPr>
            <a:xfrm rot="18918628">
              <a:off x="135712" y="910432"/>
              <a:ext cx="231345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Biotecnologia</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Forense</a:t>
              </a:r>
              <a:endParaRPr lang="en-US" b="1" dirty="0">
                <a:effectLst>
                  <a:outerShdw blurRad="60007" dist="200025" dir="15000000" sy="30000" kx="-1800000" algn="bl" rotWithShape="0">
                    <a:prstClr val="black">
                      <a:alpha val="32000"/>
                    </a:prstClr>
                  </a:outerShdw>
                </a:effectLst>
              </a:endParaRPr>
            </a:p>
          </p:txBody>
        </p:sp>
      </p:grpSp>
    </p:spTree>
    <p:extLst>
      <p:ext uri="{BB962C8B-B14F-4D97-AF65-F5344CB8AC3E}">
        <p14:creationId xmlns:p14="http://schemas.microsoft.com/office/powerpoint/2010/main" val="474357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100" y="169917"/>
            <a:ext cx="8247781" cy="1938992"/>
          </a:xfrm>
          <a:prstGeom prst="rect">
            <a:avLst/>
          </a:prstGeom>
        </p:spPr>
        <p:txBody>
          <a:bodyPr wrap="square">
            <a:spAutoFit/>
          </a:bodyPr>
          <a:lstStyle/>
          <a:p>
            <a:pPr algn="ctr"/>
            <a:r>
              <a:rPr lang="pt-BR" sz="2800" b="1" dirty="0" smtClean="0"/>
              <a:t>Técnicas</a:t>
            </a:r>
          </a:p>
          <a:p>
            <a:pPr marL="342900" indent="-342900">
              <a:buFontTx/>
              <a:buChar char="-"/>
            </a:pPr>
            <a:endParaRPr lang="pt-BR" sz="2000" b="1" dirty="0"/>
          </a:p>
          <a:p>
            <a:pPr marL="342900" indent="-342900">
              <a:buFontTx/>
              <a:buChar char="-"/>
            </a:pPr>
            <a:r>
              <a:rPr lang="pt-BR" b="1" dirty="0" smtClean="0"/>
              <a:t>Eletroforese: </a:t>
            </a:r>
            <a:r>
              <a:rPr lang="pt-BR" dirty="0" smtClean="0"/>
              <a:t>é uma metodologia que permite separar moléculas de diferentes tamanhos imersas em um meio poroso (</a:t>
            </a:r>
            <a:r>
              <a:rPr lang="pt-BR" dirty="0" err="1" smtClean="0"/>
              <a:t>ex</a:t>
            </a:r>
            <a:r>
              <a:rPr lang="pt-BR" dirty="0" smtClean="0"/>
              <a:t>: gel ou papel) quando submetidas a uma corrente elétrica. Na sequencia de figuras a seguir é possível visualizar o que acontece durante a eletroforese para separação de moléculas de </a:t>
            </a:r>
            <a:r>
              <a:rPr lang="pt-BR" dirty="0" smtClean="0">
                <a:solidFill>
                  <a:srgbClr val="0000FF"/>
                </a:solidFill>
              </a:rPr>
              <a:t>DNA</a:t>
            </a:r>
            <a:r>
              <a:rPr lang="pt-BR" dirty="0" smtClean="0"/>
              <a:t> em um gel.</a:t>
            </a:r>
          </a:p>
        </p:txBody>
      </p:sp>
      <p:grpSp>
        <p:nvGrpSpPr>
          <p:cNvPr id="34" name="Group 33"/>
          <p:cNvGrpSpPr/>
          <p:nvPr/>
        </p:nvGrpSpPr>
        <p:grpSpPr>
          <a:xfrm>
            <a:off x="620525" y="2929797"/>
            <a:ext cx="2626120" cy="3403737"/>
            <a:chOff x="1837277" y="2690882"/>
            <a:chExt cx="2626120" cy="3403737"/>
          </a:xfrm>
        </p:grpSpPr>
        <p:grpSp>
          <p:nvGrpSpPr>
            <p:cNvPr id="24" name="Group 23"/>
            <p:cNvGrpSpPr/>
            <p:nvPr/>
          </p:nvGrpSpPr>
          <p:grpSpPr>
            <a:xfrm>
              <a:off x="2266466" y="3058056"/>
              <a:ext cx="2196931" cy="2774953"/>
              <a:chOff x="310074" y="3702362"/>
              <a:chExt cx="2196931" cy="2774953"/>
            </a:xfrm>
          </p:grpSpPr>
          <p:sp>
            <p:nvSpPr>
              <p:cNvPr id="4" name="Rectangle 3"/>
              <p:cNvSpPr/>
              <p:nvPr/>
            </p:nvSpPr>
            <p:spPr>
              <a:xfrm>
                <a:off x="310074" y="3702362"/>
                <a:ext cx="2196931" cy="2774953"/>
              </a:xfrm>
              <a:prstGeom prst="rect">
                <a:avLst/>
              </a:prstGeom>
              <a:blipFill rotWithShape="1">
                <a:blip r:embed="rId2"/>
                <a:tile tx="0" ty="0" sx="100000" sy="10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387641" y="3804829"/>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835256" y="3804829"/>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1282872" y="3804829"/>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1715302" y="3804829"/>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2139368" y="3804829"/>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881669" y="5571399"/>
              <a:ext cx="366584" cy="523220"/>
              <a:chOff x="1868213" y="2911246"/>
              <a:chExt cx="366584" cy="523220"/>
            </a:xfrm>
          </p:grpSpPr>
          <p:sp>
            <p:nvSpPr>
              <p:cNvPr id="25" name="Oval 24"/>
              <p:cNvSpPr/>
              <p:nvPr/>
            </p:nvSpPr>
            <p:spPr>
              <a:xfrm>
                <a:off x="1868213" y="3040094"/>
                <a:ext cx="361272" cy="35035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Box 25"/>
              <p:cNvSpPr txBox="1"/>
              <p:nvPr/>
            </p:nvSpPr>
            <p:spPr>
              <a:xfrm>
                <a:off x="1871296" y="2911246"/>
                <a:ext cx="363501" cy="523220"/>
              </a:xfrm>
              <a:prstGeom prst="rect">
                <a:avLst/>
              </a:prstGeom>
              <a:noFill/>
            </p:spPr>
            <p:txBody>
              <a:bodyPr wrap="none" rtlCol="0">
                <a:spAutoFit/>
              </a:bodyPr>
              <a:lstStyle/>
              <a:p>
                <a:r>
                  <a:rPr lang="en-US" sz="2800" b="1" dirty="0" smtClean="0"/>
                  <a:t>+</a:t>
                </a:r>
                <a:endParaRPr lang="en-US" sz="2800" b="1" dirty="0"/>
              </a:p>
            </p:txBody>
          </p:sp>
        </p:grpSp>
        <p:grpSp>
          <p:nvGrpSpPr>
            <p:cNvPr id="33" name="Group 32"/>
            <p:cNvGrpSpPr/>
            <p:nvPr/>
          </p:nvGrpSpPr>
          <p:grpSpPr>
            <a:xfrm>
              <a:off x="1837277" y="2690882"/>
              <a:ext cx="401981" cy="523220"/>
              <a:chOff x="1837277" y="2690882"/>
              <a:chExt cx="401981" cy="523220"/>
            </a:xfrm>
          </p:grpSpPr>
          <p:sp>
            <p:nvSpPr>
              <p:cNvPr id="31" name="Oval 30"/>
              <p:cNvSpPr/>
              <p:nvPr/>
            </p:nvSpPr>
            <p:spPr>
              <a:xfrm>
                <a:off x="1877986" y="2841628"/>
                <a:ext cx="361272" cy="35035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p:cNvSpPr txBox="1"/>
              <p:nvPr/>
            </p:nvSpPr>
            <p:spPr>
              <a:xfrm>
                <a:off x="1837277" y="2690882"/>
                <a:ext cx="375774" cy="523220"/>
              </a:xfrm>
              <a:prstGeom prst="rect">
                <a:avLst/>
              </a:prstGeom>
              <a:noFill/>
            </p:spPr>
            <p:txBody>
              <a:bodyPr wrap="none" rtlCol="0">
                <a:spAutoFit/>
              </a:bodyPr>
              <a:lstStyle/>
              <a:p>
                <a:r>
                  <a:rPr lang="en-US" sz="2800" b="1" dirty="0" smtClean="0"/>
                  <a:t> -</a:t>
                </a:r>
                <a:endParaRPr lang="en-US" sz="2800" b="1" dirty="0"/>
              </a:p>
            </p:txBody>
          </p:sp>
        </p:grpSp>
      </p:grpSp>
      <p:grpSp>
        <p:nvGrpSpPr>
          <p:cNvPr id="3" name="Group 2"/>
          <p:cNvGrpSpPr/>
          <p:nvPr/>
        </p:nvGrpSpPr>
        <p:grpSpPr>
          <a:xfrm>
            <a:off x="3228041" y="3286022"/>
            <a:ext cx="2233297" cy="1169551"/>
            <a:chOff x="3228041" y="3286022"/>
            <a:chExt cx="2233297" cy="1169551"/>
          </a:xfrm>
        </p:grpSpPr>
        <p:sp>
          <p:nvSpPr>
            <p:cNvPr id="36" name="TextBox 35"/>
            <p:cNvSpPr txBox="1"/>
            <p:nvPr/>
          </p:nvSpPr>
          <p:spPr>
            <a:xfrm>
              <a:off x="3626702" y="3286022"/>
              <a:ext cx="1834636" cy="1169551"/>
            </a:xfrm>
            <a:prstGeom prst="rect">
              <a:avLst/>
            </a:prstGeom>
            <a:noFill/>
          </p:spPr>
          <p:txBody>
            <a:bodyPr wrap="square" rtlCol="0">
              <a:spAutoFit/>
            </a:bodyPr>
            <a:lstStyle/>
            <a:p>
              <a:r>
                <a:rPr lang="en-US" sz="1400" dirty="0" err="1" smtClean="0"/>
                <a:t>Poços</a:t>
              </a:r>
              <a:r>
                <a:rPr lang="en-US" sz="1400" dirty="0" smtClean="0"/>
                <a:t> = </a:t>
              </a:r>
              <a:r>
                <a:rPr lang="en-US" sz="1400" dirty="0" err="1" smtClean="0"/>
                <a:t>Cavidades</a:t>
              </a:r>
              <a:r>
                <a:rPr lang="en-US" sz="1400" dirty="0" smtClean="0"/>
                <a:t> </a:t>
              </a:r>
              <a:r>
                <a:rPr lang="en-US" sz="1400" dirty="0" err="1" smtClean="0"/>
                <a:t>onde</a:t>
              </a:r>
              <a:r>
                <a:rPr lang="en-US" sz="1400" dirty="0" smtClean="0"/>
                <a:t> </a:t>
              </a:r>
              <a:r>
                <a:rPr lang="en-US" sz="1400" dirty="0" err="1" smtClean="0"/>
                <a:t>são</a:t>
              </a:r>
              <a:r>
                <a:rPr lang="en-US" sz="1400" dirty="0" smtClean="0"/>
                <a:t> </a:t>
              </a:r>
              <a:r>
                <a:rPr lang="en-US" sz="1400" dirty="0" err="1" smtClean="0"/>
                <a:t>inseridas</a:t>
              </a:r>
              <a:r>
                <a:rPr lang="en-US" sz="1400" dirty="0" smtClean="0"/>
                <a:t> as </a:t>
              </a:r>
              <a:r>
                <a:rPr lang="en-US" sz="1400" dirty="0" err="1" smtClean="0"/>
                <a:t>amostras</a:t>
              </a:r>
              <a:r>
                <a:rPr lang="en-US" sz="1400" dirty="0" smtClean="0"/>
                <a:t> das </a:t>
              </a:r>
              <a:r>
                <a:rPr lang="en-US" sz="1400" dirty="0" err="1" smtClean="0"/>
                <a:t>moléculas</a:t>
              </a:r>
              <a:r>
                <a:rPr lang="en-US" sz="1400" dirty="0" smtClean="0"/>
                <a:t> </a:t>
              </a:r>
              <a:r>
                <a:rPr lang="en-US" sz="1400" dirty="0" err="1" smtClean="0"/>
                <a:t>que</a:t>
              </a:r>
              <a:r>
                <a:rPr lang="en-US" sz="1400" dirty="0" smtClean="0"/>
                <a:t> se </a:t>
              </a:r>
              <a:r>
                <a:rPr lang="en-US" sz="1400" dirty="0" err="1" smtClean="0"/>
                <a:t>deseja</a:t>
              </a:r>
              <a:r>
                <a:rPr lang="en-US" sz="1400" dirty="0" smtClean="0"/>
                <a:t> </a:t>
              </a:r>
              <a:r>
                <a:rPr lang="en-US" sz="1400" dirty="0" err="1" smtClean="0"/>
                <a:t>separar</a:t>
              </a:r>
              <a:r>
                <a:rPr lang="en-US" sz="1400" dirty="0" smtClean="0"/>
                <a:t> </a:t>
              </a:r>
              <a:endParaRPr lang="en-US" sz="1400" dirty="0"/>
            </a:p>
          </p:txBody>
        </p:sp>
        <p:cxnSp>
          <p:nvCxnSpPr>
            <p:cNvPr id="38" name="Straight Arrow Connector 37"/>
            <p:cNvCxnSpPr/>
            <p:nvPr/>
          </p:nvCxnSpPr>
          <p:spPr>
            <a:xfrm>
              <a:off x="3228041" y="3453017"/>
              <a:ext cx="46219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292322" y="3069594"/>
            <a:ext cx="557429" cy="3343734"/>
            <a:chOff x="292322" y="3069594"/>
            <a:chExt cx="557429" cy="3343734"/>
          </a:xfrm>
        </p:grpSpPr>
        <p:cxnSp>
          <p:nvCxnSpPr>
            <p:cNvPr id="43" name="Straight Arrow Connector 42"/>
            <p:cNvCxnSpPr/>
            <p:nvPr/>
          </p:nvCxnSpPr>
          <p:spPr>
            <a:xfrm>
              <a:off x="849751" y="3761956"/>
              <a:ext cx="0" cy="175273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rot="16200000">
              <a:off x="-1225656" y="4587572"/>
              <a:ext cx="3343734" cy="307777"/>
            </a:xfrm>
            <a:prstGeom prst="rect">
              <a:avLst/>
            </a:prstGeom>
            <a:noFill/>
          </p:spPr>
          <p:txBody>
            <a:bodyPr wrap="none" rtlCol="0">
              <a:spAutoFit/>
            </a:bodyPr>
            <a:lstStyle/>
            <a:p>
              <a:r>
                <a:rPr lang="en-US" sz="1400" dirty="0" err="1" smtClean="0"/>
                <a:t>Direção</a:t>
              </a:r>
              <a:r>
                <a:rPr lang="en-US" sz="1400" dirty="0" smtClean="0"/>
                <a:t> da </a:t>
              </a:r>
              <a:r>
                <a:rPr lang="en-US" sz="1400" dirty="0" err="1" smtClean="0"/>
                <a:t>migração</a:t>
              </a:r>
              <a:r>
                <a:rPr lang="en-US" sz="1400" dirty="0" smtClean="0"/>
                <a:t> das </a:t>
              </a:r>
              <a:r>
                <a:rPr lang="en-US" sz="1400" dirty="0" err="1" smtClean="0"/>
                <a:t>moléculas</a:t>
              </a:r>
              <a:r>
                <a:rPr lang="en-US" sz="1400" dirty="0" smtClean="0"/>
                <a:t> de DNA</a:t>
              </a:r>
              <a:endParaRPr lang="en-US" sz="1400" dirty="0"/>
            </a:p>
          </p:txBody>
        </p:sp>
      </p:grpSp>
      <p:sp>
        <p:nvSpPr>
          <p:cNvPr id="5" name="Rectangle 4"/>
          <p:cNvSpPr/>
          <p:nvPr/>
        </p:nvSpPr>
        <p:spPr>
          <a:xfrm>
            <a:off x="5461338" y="4237418"/>
            <a:ext cx="3517367" cy="2554545"/>
          </a:xfrm>
          <a:prstGeom prst="rect">
            <a:avLst/>
          </a:prstGeom>
          <a:solidFill>
            <a:srgbClr val="CCFFCC"/>
          </a:solidFill>
          <a:ln>
            <a:solidFill>
              <a:srgbClr val="4F81BD"/>
            </a:solidFill>
          </a:ln>
        </p:spPr>
        <p:txBody>
          <a:bodyPr wrap="square">
            <a:spAutoFit/>
          </a:bodyPr>
          <a:lstStyle/>
          <a:p>
            <a:r>
              <a:rPr lang="pt-BR" sz="1600" dirty="0" smtClean="0"/>
              <a:t>A eletroforese permite separar moléculas de DNA, RNA e proteínas de acordo com seu tamanho e carga elétrica. No esquema ao lado é possível identificar os pocinhos onde a mistura de moléculas é adicionada. O gel é então submetido a uma corrente elétrica que permite que as moléculas </a:t>
            </a:r>
            <a:r>
              <a:rPr lang="pt-BR" sz="1600" dirty="0"/>
              <a:t>carregadas negativamente </a:t>
            </a:r>
            <a:r>
              <a:rPr lang="pt-BR" sz="1600" dirty="0" smtClean="0"/>
              <a:t>migrem </a:t>
            </a:r>
            <a:r>
              <a:rPr lang="pt-BR" sz="1600" dirty="0"/>
              <a:t>para o polo positivo do gel. </a:t>
            </a:r>
          </a:p>
        </p:txBody>
      </p:sp>
    </p:spTree>
    <p:extLst>
      <p:ext uri="{BB962C8B-B14F-4D97-AF65-F5344CB8AC3E}">
        <p14:creationId xmlns:p14="http://schemas.microsoft.com/office/powerpoint/2010/main" val="23892784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9598" y="5171390"/>
            <a:ext cx="3612597" cy="1569660"/>
          </a:xfrm>
          <a:prstGeom prst="rect">
            <a:avLst/>
          </a:prstGeom>
          <a:solidFill>
            <a:srgbClr val="CCFFCC"/>
          </a:solidFill>
          <a:ln>
            <a:solidFill>
              <a:srgbClr val="4F81BD"/>
            </a:solidFill>
          </a:ln>
        </p:spPr>
        <p:txBody>
          <a:bodyPr wrap="square">
            <a:spAutoFit/>
          </a:bodyPr>
          <a:lstStyle/>
          <a:p>
            <a:r>
              <a:rPr lang="pt-BR" sz="1600" dirty="0" smtClean="0"/>
              <a:t>O </a:t>
            </a:r>
            <a:r>
              <a:rPr lang="pt-BR" sz="1600" dirty="0"/>
              <a:t>gel é feito de um material que proporciona poros pelos quais as as moléculas vão passar com maior ou menor facilidade. Se forem menores, passam mais rápido pelos poros do que moléculas grandes. </a:t>
            </a:r>
          </a:p>
        </p:txBody>
      </p:sp>
      <p:grpSp>
        <p:nvGrpSpPr>
          <p:cNvPr id="70" name="Group 69"/>
          <p:cNvGrpSpPr/>
          <p:nvPr/>
        </p:nvGrpSpPr>
        <p:grpSpPr>
          <a:xfrm>
            <a:off x="2825144" y="4728167"/>
            <a:ext cx="1851128" cy="1590461"/>
            <a:chOff x="2857112" y="4597912"/>
            <a:chExt cx="1851128" cy="1590461"/>
          </a:xfrm>
        </p:grpSpPr>
        <p:cxnSp>
          <p:nvCxnSpPr>
            <p:cNvPr id="71" name="Straight Arrow Connector 70"/>
            <p:cNvCxnSpPr/>
            <p:nvPr/>
          </p:nvCxnSpPr>
          <p:spPr>
            <a:xfrm flipV="1">
              <a:off x="3271833" y="5462717"/>
              <a:ext cx="411132" cy="26547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72" name="Picture 7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734029" y="4597912"/>
              <a:ext cx="892247" cy="872197"/>
            </a:xfrm>
            <a:prstGeom prst="rect">
              <a:avLst/>
            </a:prstGeom>
          </p:spPr>
        </p:pic>
        <p:sp>
          <p:nvSpPr>
            <p:cNvPr id="73" name="TextBox 72"/>
            <p:cNvSpPr txBox="1"/>
            <p:nvPr/>
          </p:nvSpPr>
          <p:spPr>
            <a:xfrm>
              <a:off x="3637126" y="5449709"/>
              <a:ext cx="1071114" cy="738664"/>
            </a:xfrm>
            <a:prstGeom prst="rect">
              <a:avLst/>
            </a:prstGeom>
            <a:noFill/>
          </p:spPr>
          <p:txBody>
            <a:bodyPr wrap="square" rtlCol="0">
              <a:spAutoFit/>
            </a:bodyPr>
            <a:lstStyle/>
            <a:p>
              <a:pPr algn="ctr"/>
              <a:r>
                <a:rPr lang="en-US" sz="1400" dirty="0" err="1" smtClean="0"/>
                <a:t>Detalhe</a:t>
              </a:r>
              <a:r>
                <a:rPr lang="en-US" sz="1400" dirty="0" smtClean="0"/>
                <a:t> da </a:t>
              </a:r>
              <a:r>
                <a:rPr lang="en-US" sz="1400" dirty="0" err="1" smtClean="0"/>
                <a:t>porosidade</a:t>
              </a:r>
              <a:r>
                <a:rPr lang="en-US" sz="1400" dirty="0" smtClean="0"/>
                <a:t> do gel</a:t>
              </a:r>
              <a:endParaRPr lang="en-US" sz="1400" dirty="0"/>
            </a:p>
          </p:txBody>
        </p:sp>
        <p:sp>
          <p:nvSpPr>
            <p:cNvPr id="74" name="Rectangle 73"/>
            <p:cNvSpPr/>
            <p:nvPr/>
          </p:nvSpPr>
          <p:spPr>
            <a:xfrm>
              <a:off x="2857112" y="5695341"/>
              <a:ext cx="349033" cy="343736"/>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Oval Callout 3"/>
          <p:cNvSpPr/>
          <p:nvPr/>
        </p:nvSpPr>
        <p:spPr>
          <a:xfrm>
            <a:off x="6338513" y="151864"/>
            <a:ext cx="2603682" cy="1289129"/>
          </a:xfrm>
          <a:prstGeom prst="wedgeEllipseCallout">
            <a:avLst>
              <a:gd name="adj1" fmla="val -35697"/>
              <a:gd name="adj2" fmla="val 573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err="1"/>
              <a:t>Vamos</a:t>
            </a:r>
            <a:r>
              <a:rPr lang="en-US" b="1" i="1" dirty="0"/>
              <a:t> </a:t>
            </a:r>
            <a:r>
              <a:rPr lang="en-US" b="1" i="1" dirty="0" err="1"/>
              <a:t>colocar</a:t>
            </a:r>
            <a:r>
              <a:rPr lang="en-US" b="1" i="1" dirty="0"/>
              <a:t> as </a:t>
            </a:r>
            <a:r>
              <a:rPr lang="en-US" b="1" i="1" dirty="0" err="1"/>
              <a:t>amostras</a:t>
            </a:r>
            <a:r>
              <a:rPr lang="en-US" b="1" i="1" dirty="0"/>
              <a:t> </a:t>
            </a:r>
            <a:r>
              <a:rPr lang="en-US" b="1" i="1" dirty="0" err="1"/>
              <a:t>nos</a:t>
            </a:r>
            <a:r>
              <a:rPr lang="en-US" b="1" i="1" dirty="0"/>
              <a:t> </a:t>
            </a:r>
            <a:r>
              <a:rPr lang="en-US" b="1" i="1" dirty="0" err="1"/>
              <a:t>pocinhos</a:t>
            </a:r>
            <a:r>
              <a:rPr lang="en-US" b="1" i="1" dirty="0"/>
              <a:t> do gel</a:t>
            </a:r>
            <a:r>
              <a:rPr lang="en-US" b="1" i="1" dirty="0" smtClean="0"/>
              <a:t>?</a:t>
            </a:r>
            <a:r>
              <a:rPr lang="en-US" dirty="0" smtClean="0"/>
              <a:t> </a:t>
            </a:r>
            <a:endParaRPr lang="en-US" dirty="0"/>
          </a:p>
        </p:txBody>
      </p:sp>
      <p:sp>
        <p:nvSpPr>
          <p:cNvPr id="6" name="TextBox 5"/>
          <p:cNvSpPr txBox="1"/>
          <p:nvPr/>
        </p:nvSpPr>
        <p:spPr>
          <a:xfrm>
            <a:off x="5899210" y="1731354"/>
            <a:ext cx="1156491" cy="646331"/>
          </a:xfrm>
          <a:prstGeom prst="rect">
            <a:avLst/>
          </a:prstGeom>
          <a:solidFill>
            <a:srgbClr val="FFE19F"/>
          </a:solidFill>
          <a:ln>
            <a:solidFill>
              <a:srgbClr val="FF0000"/>
            </a:solidFill>
          </a:ln>
        </p:spPr>
        <p:txBody>
          <a:bodyPr wrap="square" rtlCol="0">
            <a:spAutoFit/>
          </a:bodyPr>
          <a:lstStyle/>
          <a:p>
            <a:r>
              <a:rPr lang="en-US" dirty="0" smtClean="0"/>
              <a:t>A </a:t>
            </a:r>
            <a:r>
              <a:rPr lang="en-US" dirty="0" err="1" smtClean="0"/>
              <a:t>cientista</a:t>
            </a:r>
            <a:r>
              <a:rPr lang="en-US" dirty="0" smtClean="0"/>
              <a:t> </a:t>
            </a:r>
            <a:r>
              <a:rPr lang="en-US" dirty="0" err="1" smtClean="0"/>
              <a:t>fala</a:t>
            </a:r>
            <a:endParaRPr lang="en-US" dirty="0"/>
          </a:p>
        </p:txBody>
      </p:sp>
      <p:grpSp>
        <p:nvGrpSpPr>
          <p:cNvPr id="57" name="Group 56"/>
          <p:cNvGrpSpPr/>
          <p:nvPr/>
        </p:nvGrpSpPr>
        <p:grpSpPr>
          <a:xfrm>
            <a:off x="5426234" y="2786133"/>
            <a:ext cx="2560655" cy="2105025"/>
            <a:chOff x="6062295" y="3761956"/>
            <a:chExt cx="2560655" cy="2105025"/>
          </a:xfrm>
        </p:grpSpPr>
        <p:grpSp>
          <p:nvGrpSpPr>
            <p:cNvPr id="58" name="Group 57"/>
            <p:cNvGrpSpPr/>
            <p:nvPr/>
          </p:nvGrpSpPr>
          <p:grpSpPr>
            <a:xfrm>
              <a:off x="6062295" y="3761956"/>
              <a:ext cx="2533588" cy="2105025"/>
              <a:chOff x="6062295" y="3761956"/>
              <a:chExt cx="2533588" cy="2105025"/>
            </a:xfrm>
          </p:grpSpPr>
          <p:pic>
            <p:nvPicPr>
              <p:cNvPr id="60" name="Picture 59" descr="Screen shot 2013-04-10 at 4.32.15 PM.png"/>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rot="392265">
                <a:off x="7079717" y="5168937"/>
                <a:ext cx="709767" cy="338509"/>
              </a:xfrm>
              <a:prstGeom prst="rect">
                <a:avLst/>
              </a:prstGeom>
            </p:spPr>
          </p:pic>
          <p:pic>
            <p:nvPicPr>
              <p:cNvPr id="61" name="Picture 51"/>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062295" y="3761956"/>
                <a:ext cx="7604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Straight Arrow Connector 61"/>
              <p:cNvCxnSpPr/>
              <p:nvPr/>
            </p:nvCxnSpPr>
            <p:spPr>
              <a:xfrm flipV="1">
                <a:off x="6634256" y="5526352"/>
                <a:ext cx="438673" cy="20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63" name="Picture 62" descr="Screen shot 2013-04-10 at 4.32.15 PM.png"/>
              <p:cNvPicPr>
                <a:picLocks noChangeAspect="1"/>
              </p:cNvPicPr>
              <p:nvPr/>
            </p:nvPicPr>
            <p:blipFill>
              <a:blip r:embed="rId4">
                <a:extLst>
                  <a:ext uri="{BEBA8EAE-BF5A-486C-A8C5-ECC9F3942E4B}">
                    <a14:imgProps xmlns:a14="http://schemas.microsoft.com/office/drawing/2010/main">
                      <a14:imgLayer r:embed="rId8">
                        <a14:imgEffect>
                          <a14:artisticPencilGrayscale/>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rot="392265">
                <a:off x="7231249" y="5489015"/>
                <a:ext cx="709767" cy="338509"/>
              </a:xfrm>
              <a:prstGeom prst="rect">
                <a:avLst/>
              </a:prstGeom>
            </p:spPr>
          </p:pic>
          <p:pic>
            <p:nvPicPr>
              <p:cNvPr id="64" name="Picture 63" descr="Screen shot 2013-04-10 at 4.32.15 PM.png"/>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rot="392265">
                <a:off x="7437546" y="5171611"/>
                <a:ext cx="709767" cy="338509"/>
              </a:xfrm>
              <a:prstGeom prst="rect">
                <a:avLst/>
              </a:prstGeom>
            </p:spPr>
          </p:pic>
          <p:grpSp>
            <p:nvGrpSpPr>
              <p:cNvPr id="65" name="Group 64"/>
              <p:cNvGrpSpPr/>
              <p:nvPr/>
            </p:nvGrpSpPr>
            <p:grpSpPr>
              <a:xfrm rot="18706144">
                <a:off x="7961972" y="5210388"/>
                <a:ext cx="868386" cy="399436"/>
                <a:chOff x="7689416" y="5821784"/>
                <a:chExt cx="868386" cy="399436"/>
              </a:xfrm>
            </p:grpSpPr>
            <p:pic>
              <p:nvPicPr>
                <p:cNvPr id="66" name="Picture 65" descr="Screen shot 2013-04-10 at 4.32.15 PM.png"/>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rot="392265">
                  <a:off x="7689416" y="5866694"/>
                  <a:ext cx="709767" cy="338509"/>
                </a:xfrm>
                <a:prstGeom prst="rect">
                  <a:avLst/>
                </a:prstGeom>
              </p:spPr>
            </p:pic>
            <p:sp>
              <p:nvSpPr>
                <p:cNvPr id="67" name="Rectangle 66"/>
                <p:cNvSpPr/>
                <p:nvPr/>
              </p:nvSpPr>
              <p:spPr>
                <a:xfrm>
                  <a:off x="8078706" y="5821784"/>
                  <a:ext cx="479096" cy="39943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9" name="TextBox 58"/>
            <p:cNvSpPr txBox="1"/>
            <p:nvPr/>
          </p:nvSpPr>
          <p:spPr>
            <a:xfrm>
              <a:off x="6857391" y="3917479"/>
              <a:ext cx="1765559" cy="1169551"/>
            </a:xfrm>
            <a:prstGeom prst="rect">
              <a:avLst/>
            </a:prstGeom>
            <a:noFill/>
          </p:spPr>
          <p:txBody>
            <a:bodyPr wrap="square" rtlCol="0">
              <a:spAutoFit/>
            </a:bodyPr>
            <a:lstStyle/>
            <a:p>
              <a:r>
                <a:rPr lang="en-US" sz="1400" dirty="0" err="1" smtClean="0"/>
                <a:t>Amostras</a:t>
              </a:r>
              <a:r>
                <a:rPr lang="en-US" sz="1400" dirty="0" smtClean="0"/>
                <a:t> </a:t>
              </a:r>
              <a:r>
                <a:rPr lang="en-US" sz="1400" dirty="0" err="1" smtClean="0"/>
                <a:t>contendo</a:t>
              </a:r>
              <a:r>
                <a:rPr lang="en-US" sz="1400" dirty="0" smtClean="0"/>
                <a:t> DNA de </a:t>
              </a:r>
              <a:r>
                <a:rPr lang="en-US" sz="1400" dirty="0" err="1" smtClean="0"/>
                <a:t>diferentes</a:t>
              </a:r>
              <a:r>
                <a:rPr lang="en-US" sz="1400" dirty="0" smtClean="0"/>
                <a:t> </a:t>
              </a:r>
              <a:r>
                <a:rPr lang="en-US" sz="1400" dirty="0" err="1" smtClean="0"/>
                <a:t>tamanhos</a:t>
              </a:r>
              <a:r>
                <a:rPr lang="en-US" sz="1400" dirty="0" smtClean="0"/>
                <a:t> </a:t>
              </a:r>
              <a:r>
                <a:rPr lang="en-US" sz="1400" dirty="0" err="1" smtClean="0"/>
                <a:t>s</a:t>
              </a:r>
              <a:r>
                <a:rPr lang="en-US" sz="1400" dirty="0" err="1" smtClean="0"/>
                <a:t>ão</a:t>
              </a:r>
              <a:r>
                <a:rPr lang="en-US" sz="1400" dirty="0" smtClean="0"/>
                <a:t> </a:t>
              </a:r>
              <a:r>
                <a:rPr lang="en-US" sz="1400" dirty="0" err="1" smtClean="0"/>
                <a:t>colocadas</a:t>
              </a:r>
              <a:r>
                <a:rPr lang="en-US" sz="1400" dirty="0" smtClean="0"/>
                <a:t> </a:t>
              </a:r>
              <a:r>
                <a:rPr lang="en-US" sz="1400" dirty="0" err="1" smtClean="0"/>
                <a:t>nas</a:t>
              </a:r>
              <a:r>
                <a:rPr lang="en-US" sz="1400" dirty="0" smtClean="0"/>
                <a:t> </a:t>
              </a:r>
              <a:r>
                <a:rPr lang="en-US" sz="1400" dirty="0" err="1" smtClean="0"/>
                <a:t>cavidades</a:t>
              </a:r>
              <a:r>
                <a:rPr lang="en-US" sz="1400" dirty="0" smtClean="0"/>
                <a:t> do gel.</a:t>
              </a:r>
              <a:endParaRPr lang="en-US" sz="1400" dirty="0"/>
            </a:p>
          </p:txBody>
        </p:sp>
      </p:grpSp>
      <p:grpSp>
        <p:nvGrpSpPr>
          <p:cNvPr id="10" name="Group 9"/>
          <p:cNvGrpSpPr/>
          <p:nvPr/>
        </p:nvGrpSpPr>
        <p:grpSpPr>
          <a:xfrm>
            <a:off x="290641" y="3083426"/>
            <a:ext cx="2933897" cy="3494481"/>
            <a:chOff x="290641" y="3083426"/>
            <a:chExt cx="2933897" cy="3494481"/>
          </a:xfrm>
        </p:grpSpPr>
        <p:grpSp>
          <p:nvGrpSpPr>
            <p:cNvPr id="110" name="Group 109"/>
            <p:cNvGrpSpPr/>
            <p:nvPr/>
          </p:nvGrpSpPr>
          <p:grpSpPr>
            <a:xfrm>
              <a:off x="598418" y="3083426"/>
              <a:ext cx="2626120" cy="3403737"/>
              <a:chOff x="1837277" y="2690882"/>
              <a:chExt cx="2626120" cy="3403737"/>
            </a:xfrm>
          </p:grpSpPr>
          <p:grpSp>
            <p:nvGrpSpPr>
              <p:cNvPr id="121" name="Group 120"/>
              <p:cNvGrpSpPr/>
              <p:nvPr/>
            </p:nvGrpSpPr>
            <p:grpSpPr>
              <a:xfrm>
                <a:off x="2266466" y="3058056"/>
                <a:ext cx="2196931" cy="2774953"/>
                <a:chOff x="310074" y="3702362"/>
                <a:chExt cx="2196931" cy="2774953"/>
              </a:xfrm>
            </p:grpSpPr>
            <p:sp>
              <p:nvSpPr>
                <p:cNvPr id="141" name="Rectangle 140"/>
                <p:cNvSpPr/>
                <p:nvPr/>
              </p:nvSpPr>
              <p:spPr>
                <a:xfrm>
                  <a:off x="310074" y="3702362"/>
                  <a:ext cx="2196931" cy="2774953"/>
                </a:xfrm>
                <a:prstGeom prst="rect">
                  <a:avLst/>
                </a:prstGeom>
                <a:blipFill rotWithShape="1">
                  <a:blip r:embed="rId9"/>
                  <a:tile tx="0" ty="0" sx="100000" sy="10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ounded Rectangle 141"/>
                <p:cNvSpPr/>
                <p:nvPr/>
              </p:nvSpPr>
              <p:spPr>
                <a:xfrm>
                  <a:off x="387641" y="3804829"/>
                  <a:ext cx="285631" cy="76504"/>
                </a:xfrm>
                <a:prstGeom prst="roundRect">
                  <a:avLst/>
                </a:prstGeom>
                <a:solidFill>
                  <a:schemeClr val="accent1">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835256"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1282872"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1715302"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2139368"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1881669" y="5571399"/>
                <a:ext cx="366584" cy="523220"/>
                <a:chOff x="1868213" y="2911246"/>
                <a:chExt cx="366584" cy="523220"/>
              </a:xfrm>
            </p:grpSpPr>
            <p:sp>
              <p:nvSpPr>
                <p:cNvPr id="139" name="Oval 138"/>
                <p:cNvSpPr/>
                <p:nvPr/>
              </p:nvSpPr>
              <p:spPr>
                <a:xfrm>
                  <a:off x="1868213" y="3040094"/>
                  <a:ext cx="361272" cy="35035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TextBox 139"/>
                <p:cNvSpPr txBox="1"/>
                <p:nvPr/>
              </p:nvSpPr>
              <p:spPr>
                <a:xfrm>
                  <a:off x="1871296" y="2911246"/>
                  <a:ext cx="363501" cy="523220"/>
                </a:xfrm>
                <a:prstGeom prst="rect">
                  <a:avLst/>
                </a:prstGeom>
                <a:noFill/>
              </p:spPr>
              <p:txBody>
                <a:bodyPr wrap="none" rtlCol="0">
                  <a:spAutoFit/>
                </a:bodyPr>
                <a:lstStyle/>
                <a:p>
                  <a:r>
                    <a:rPr lang="en-US" sz="2800" b="1" dirty="0" smtClean="0"/>
                    <a:t>+</a:t>
                  </a:r>
                  <a:endParaRPr lang="en-US" sz="2800" b="1" dirty="0"/>
                </a:p>
              </p:txBody>
            </p:sp>
          </p:grpSp>
          <p:grpSp>
            <p:nvGrpSpPr>
              <p:cNvPr id="126" name="Group 125"/>
              <p:cNvGrpSpPr/>
              <p:nvPr/>
            </p:nvGrpSpPr>
            <p:grpSpPr>
              <a:xfrm>
                <a:off x="1837277" y="2690882"/>
                <a:ext cx="401981" cy="523220"/>
                <a:chOff x="1837277" y="2690882"/>
                <a:chExt cx="401981" cy="523220"/>
              </a:xfrm>
            </p:grpSpPr>
            <p:sp>
              <p:nvSpPr>
                <p:cNvPr id="137" name="Oval 136"/>
                <p:cNvSpPr/>
                <p:nvPr/>
              </p:nvSpPr>
              <p:spPr>
                <a:xfrm>
                  <a:off x="1877986" y="2841628"/>
                  <a:ext cx="361272" cy="35035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TextBox 137"/>
                <p:cNvSpPr txBox="1"/>
                <p:nvPr/>
              </p:nvSpPr>
              <p:spPr>
                <a:xfrm>
                  <a:off x="1837277" y="2690882"/>
                  <a:ext cx="375774" cy="523220"/>
                </a:xfrm>
                <a:prstGeom prst="rect">
                  <a:avLst/>
                </a:prstGeom>
                <a:noFill/>
              </p:spPr>
              <p:txBody>
                <a:bodyPr wrap="none" rtlCol="0">
                  <a:spAutoFit/>
                </a:bodyPr>
                <a:lstStyle/>
                <a:p>
                  <a:r>
                    <a:rPr lang="en-US" sz="2800" b="1" dirty="0" smtClean="0"/>
                    <a:t> -</a:t>
                  </a:r>
                  <a:endParaRPr lang="en-US" sz="2800" b="1" dirty="0"/>
                </a:p>
              </p:txBody>
            </p:sp>
          </p:grpSp>
        </p:grpSp>
        <p:sp>
          <p:nvSpPr>
            <p:cNvPr id="128" name="TextBox 127"/>
            <p:cNvSpPr txBox="1"/>
            <p:nvPr/>
          </p:nvSpPr>
          <p:spPr>
            <a:xfrm rot="16200000">
              <a:off x="-1227337" y="4752151"/>
              <a:ext cx="3343734" cy="307777"/>
            </a:xfrm>
            <a:prstGeom prst="rect">
              <a:avLst/>
            </a:prstGeom>
            <a:noFill/>
          </p:spPr>
          <p:txBody>
            <a:bodyPr wrap="none" rtlCol="0">
              <a:spAutoFit/>
            </a:bodyPr>
            <a:lstStyle/>
            <a:p>
              <a:r>
                <a:rPr lang="en-US" sz="1400" dirty="0" err="1" smtClean="0"/>
                <a:t>Direção</a:t>
              </a:r>
              <a:r>
                <a:rPr lang="en-US" sz="1400" dirty="0" smtClean="0"/>
                <a:t> da </a:t>
              </a:r>
              <a:r>
                <a:rPr lang="en-US" sz="1400" dirty="0" err="1" smtClean="0"/>
                <a:t>migração</a:t>
              </a:r>
              <a:r>
                <a:rPr lang="en-US" sz="1400" dirty="0" smtClean="0"/>
                <a:t> das </a:t>
              </a:r>
              <a:r>
                <a:rPr lang="en-US" sz="1400" dirty="0" err="1" smtClean="0"/>
                <a:t>moléculas</a:t>
              </a:r>
              <a:r>
                <a:rPr lang="en-US" sz="1400" dirty="0" smtClean="0"/>
                <a:t> de DNA</a:t>
              </a:r>
              <a:endParaRPr lang="en-US" sz="1400" dirty="0"/>
            </a:p>
          </p:txBody>
        </p:sp>
        <p:cxnSp>
          <p:nvCxnSpPr>
            <p:cNvPr id="129" name="Straight Arrow Connector 128"/>
            <p:cNvCxnSpPr/>
            <p:nvPr/>
          </p:nvCxnSpPr>
          <p:spPr>
            <a:xfrm>
              <a:off x="822141" y="3927628"/>
              <a:ext cx="0" cy="175273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30" name="Rounded Rectangle 129"/>
          <p:cNvSpPr/>
          <p:nvPr/>
        </p:nvSpPr>
        <p:spPr>
          <a:xfrm>
            <a:off x="1099671" y="3551304"/>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1547286" y="3551304"/>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1994902" y="3551304"/>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2427332" y="3551304"/>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2851398" y="3551304"/>
            <a:ext cx="285631" cy="76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0">
            <a:grayscl/>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rot="19270931">
            <a:off x="3414274" y="833202"/>
            <a:ext cx="1628825" cy="1796305"/>
          </a:xfrm>
          <a:prstGeom prst="rect">
            <a:avLst/>
          </a:prstGeom>
        </p:spPr>
      </p:pic>
      <p:pic>
        <p:nvPicPr>
          <p:cNvPr id="136" name="Picture 135"/>
          <p:cNvPicPr>
            <a:picLocks noChangeAspect="1"/>
          </p:cNvPicPr>
          <p:nvPr/>
        </p:nvPicPr>
        <p:blipFill>
          <a:blip r:embed="rId12">
            <a:extLst>
              <a:ext uri="{BEBA8EAE-BF5A-486C-A8C5-ECC9F3942E4B}">
                <a14:imgProps xmlns:a14="http://schemas.microsoft.com/office/drawing/2010/main">
                  <a14:imgLayer r:embed="rId13">
                    <a14:imgEffect>
                      <a14:sharpenSoften amount="50000"/>
                    </a14:imgEffect>
                  </a14:imgLayer>
                </a14:imgProps>
              </a:ext>
            </a:extLst>
          </a:blip>
          <a:stretch>
            <a:fillRect/>
          </a:stretch>
        </p:blipFill>
        <p:spPr>
          <a:xfrm flipH="1">
            <a:off x="3941453" y="3686721"/>
            <a:ext cx="652855" cy="972267"/>
          </a:xfrm>
          <a:prstGeom prst="rect">
            <a:avLst/>
          </a:prstGeom>
        </p:spPr>
      </p:pic>
    </p:spTree>
    <p:extLst>
      <p:ext uri="{BB962C8B-B14F-4D97-AF65-F5344CB8AC3E}">
        <p14:creationId xmlns:p14="http://schemas.microsoft.com/office/powerpoint/2010/main" val="1387987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3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par>
                                <p:cTn id="37" presetID="42" presetClass="path" presetSubtype="0" accel="50000" decel="50000" fill="hold" nodeType="withEffect">
                                  <p:stCondLst>
                                    <p:cond delay="0"/>
                                  </p:stCondLst>
                                  <p:childTnLst>
                                    <p:animMotion origin="layout" path="M -0.00833 0.14259 L -0.00764 0.27014 " pathEditMode="relative" rAng="0" ptsTypes="AA">
                                      <p:cBhvr>
                                        <p:cTn id="38" dur="2000" fill="hold"/>
                                        <p:tgtEl>
                                          <p:spTgt spid="11"/>
                                        </p:tgtEl>
                                        <p:attrNameLst>
                                          <p:attrName>ppt_x</p:attrName>
                                          <p:attrName>ppt_y</p:attrName>
                                        </p:attrNameLst>
                                      </p:cBhvr>
                                      <p:rCtr x="35" y="6366"/>
                                    </p:animMotion>
                                  </p:childTnLst>
                                </p:cTn>
                              </p:par>
                              <p:par>
                                <p:cTn id="39" presetID="0" presetClass="path" presetSubtype="0" accel="50000" decel="50000" fill="hold" nodeType="withEffect">
                                  <p:stCondLst>
                                    <p:cond delay="0"/>
                                  </p:stCondLst>
                                  <p:childTnLst>
                                    <p:animMotion origin="layout" path="M -0.00764 0.27014 L -0.32361 0.1169 " pathEditMode="relative" rAng="0" ptsTypes="AA">
                                      <p:cBhvr>
                                        <p:cTn id="40" dur="2000" fill="hold"/>
                                        <p:tgtEl>
                                          <p:spTgt spid="11"/>
                                        </p:tgtEl>
                                        <p:attrNameLst>
                                          <p:attrName>ppt_x</p:attrName>
                                          <p:attrName>ppt_y</p:attrName>
                                        </p:attrNameLst>
                                      </p:cBhvr>
                                      <p:rCtr x="-15799" y="-7662"/>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3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00764 0.27014 L -0.27378 0.1169 " pathEditMode="relative" rAng="0" ptsTypes="AA">
                                      <p:cBhvr>
                                        <p:cTn id="48" dur="2000" fill="hold"/>
                                        <p:tgtEl>
                                          <p:spTgt spid="11"/>
                                        </p:tgtEl>
                                        <p:attrNameLst>
                                          <p:attrName>ppt_x</p:attrName>
                                          <p:attrName>ppt_y</p:attrName>
                                        </p:attrNameLst>
                                      </p:cBhvr>
                                      <p:rCtr x="-13316" y="-7662"/>
                                    </p:animMotion>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3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0.00764 0.27014 L -0.22361 0.1169 " pathEditMode="relative" rAng="0" ptsTypes="AA">
                                      <p:cBhvr>
                                        <p:cTn id="56" dur="2000" fill="hold"/>
                                        <p:tgtEl>
                                          <p:spTgt spid="11"/>
                                        </p:tgtEl>
                                        <p:attrNameLst>
                                          <p:attrName>ppt_x</p:attrName>
                                          <p:attrName>ppt_y</p:attrName>
                                        </p:attrNameLst>
                                      </p:cBhvr>
                                      <p:rCtr x="-10799" y="-7662"/>
                                    </p:animMotion>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00764 0.27015 L -0.17586 0.11667 " pathEditMode="relative" ptsTypes="AA">
                                      <p:cBhvr>
                                        <p:cTn id="64" dur="2000" fill="hold"/>
                                        <p:tgtEl>
                                          <p:spTgt spid="11"/>
                                        </p:tgtEl>
                                        <p:attrNameLst>
                                          <p:attrName>ppt_x</p:attrName>
                                          <p:attrName>ppt_y</p:attrName>
                                        </p:attrNameLst>
                                      </p:cBhvr>
                                    </p:animMotion>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13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nodeType="clickEffect">
                                  <p:stCondLst>
                                    <p:cond delay="0"/>
                                  </p:stCondLst>
                                  <p:childTnLst>
                                    <p:animMotion origin="layout" path="M -0.00764 0.27015 L -0.12656 0.11667 " pathEditMode="relative" ptsTypes="AA">
                                      <p:cBhvr>
                                        <p:cTn id="72" dur="2000" fill="hold"/>
                                        <p:tgtEl>
                                          <p:spTgt spid="11"/>
                                        </p:tgtEl>
                                        <p:attrNameLst>
                                          <p:attrName>ppt_x</p:attrName>
                                          <p:attrName>ppt_y</p:attrName>
                                        </p:attrNameLst>
                                      </p:cBhvr>
                                    </p:animMotion>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130" grpId="0" animBg="1"/>
      <p:bldP spid="130" grpId="2" animBg="1"/>
      <p:bldP spid="131" grpId="0" animBg="1"/>
      <p:bldP spid="131" grpId="1" animBg="1"/>
      <p:bldP spid="132" grpId="0" animBg="1"/>
      <p:bldP spid="132" grpId="1" animBg="1"/>
      <p:bldP spid="133" grpId="0" animBg="1"/>
      <p:bldP spid="133" grpId="1" animBg="1"/>
      <p:bldP spid="134" grpId="0" animBg="1"/>
      <p:bldP spid="13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29079" y="2520993"/>
            <a:ext cx="2933897" cy="3494481"/>
            <a:chOff x="290641" y="3083426"/>
            <a:chExt cx="2933897" cy="3494481"/>
          </a:xfrm>
        </p:grpSpPr>
        <p:grpSp>
          <p:nvGrpSpPr>
            <p:cNvPr id="55" name="Group 54"/>
            <p:cNvGrpSpPr/>
            <p:nvPr/>
          </p:nvGrpSpPr>
          <p:grpSpPr>
            <a:xfrm>
              <a:off x="598418" y="3083426"/>
              <a:ext cx="2626120" cy="3403737"/>
              <a:chOff x="1837277" y="2690882"/>
              <a:chExt cx="2626120" cy="3403737"/>
            </a:xfrm>
          </p:grpSpPr>
          <p:grpSp>
            <p:nvGrpSpPr>
              <p:cNvPr id="58" name="Group 57"/>
              <p:cNvGrpSpPr/>
              <p:nvPr/>
            </p:nvGrpSpPr>
            <p:grpSpPr>
              <a:xfrm>
                <a:off x="2266466" y="3058056"/>
                <a:ext cx="2196931" cy="2774953"/>
                <a:chOff x="310074" y="3702362"/>
                <a:chExt cx="2196931" cy="2774953"/>
              </a:xfrm>
            </p:grpSpPr>
            <p:sp>
              <p:nvSpPr>
                <p:cNvPr id="65" name="Rectangle 64"/>
                <p:cNvSpPr/>
                <p:nvPr/>
              </p:nvSpPr>
              <p:spPr>
                <a:xfrm>
                  <a:off x="310074" y="3702362"/>
                  <a:ext cx="2196931" cy="2774953"/>
                </a:xfrm>
                <a:prstGeom prst="rect">
                  <a:avLst/>
                </a:prstGeom>
                <a:blipFill rotWithShape="1">
                  <a:blip r:embed="rId2"/>
                  <a:tile tx="0" ty="0" sx="100000" sy="10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387641" y="3804829"/>
                  <a:ext cx="285631" cy="76504"/>
                </a:xfrm>
                <a:prstGeom prst="roundRect">
                  <a:avLst/>
                </a:prstGeom>
                <a:solidFill>
                  <a:schemeClr val="accent1">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ounded Rectangle 66"/>
                <p:cNvSpPr/>
                <p:nvPr/>
              </p:nvSpPr>
              <p:spPr>
                <a:xfrm>
                  <a:off x="835256"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ounded Rectangle 67"/>
                <p:cNvSpPr/>
                <p:nvPr/>
              </p:nvSpPr>
              <p:spPr>
                <a:xfrm>
                  <a:off x="1282872"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ed Rectangle 68"/>
                <p:cNvSpPr/>
                <p:nvPr/>
              </p:nvSpPr>
              <p:spPr>
                <a:xfrm>
                  <a:off x="1715302"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69"/>
                <p:cNvSpPr/>
                <p:nvPr/>
              </p:nvSpPr>
              <p:spPr>
                <a:xfrm>
                  <a:off x="2139368" y="3804829"/>
                  <a:ext cx="285631" cy="76504"/>
                </a:xfrm>
                <a:prstGeom prst="roundRect">
                  <a:avLst/>
                </a:prstGeom>
                <a:solidFill>
                  <a:srgbClr val="1737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1881669" y="5571399"/>
                <a:ext cx="366584" cy="523220"/>
                <a:chOff x="1868213" y="2911246"/>
                <a:chExt cx="366584" cy="523220"/>
              </a:xfrm>
            </p:grpSpPr>
            <p:sp>
              <p:nvSpPr>
                <p:cNvPr id="63" name="Oval 62"/>
                <p:cNvSpPr/>
                <p:nvPr/>
              </p:nvSpPr>
              <p:spPr>
                <a:xfrm>
                  <a:off x="1868213" y="3040094"/>
                  <a:ext cx="361272" cy="35035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TextBox 63"/>
                <p:cNvSpPr txBox="1"/>
                <p:nvPr/>
              </p:nvSpPr>
              <p:spPr>
                <a:xfrm>
                  <a:off x="1871296" y="2911246"/>
                  <a:ext cx="363501" cy="523220"/>
                </a:xfrm>
                <a:prstGeom prst="rect">
                  <a:avLst/>
                </a:prstGeom>
                <a:noFill/>
              </p:spPr>
              <p:txBody>
                <a:bodyPr wrap="none" rtlCol="0">
                  <a:spAutoFit/>
                </a:bodyPr>
                <a:lstStyle/>
                <a:p>
                  <a:r>
                    <a:rPr lang="en-US" sz="2800" b="1" dirty="0" smtClean="0"/>
                    <a:t>+</a:t>
                  </a:r>
                  <a:endParaRPr lang="en-US" sz="2800" b="1" dirty="0"/>
                </a:p>
              </p:txBody>
            </p:sp>
          </p:grpSp>
          <p:grpSp>
            <p:nvGrpSpPr>
              <p:cNvPr id="60" name="Group 59"/>
              <p:cNvGrpSpPr/>
              <p:nvPr/>
            </p:nvGrpSpPr>
            <p:grpSpPr>
              <a:xfrm>
                <a:off x="1837277" y="2690882"/>
                <a:ext cx="401981" cy="523220"/>
                <a:chOff x="1837277" y="2690882"/>
                <a:chExt cx="401981" cy="523220"/>
              </a:xfrm>
            </p:grpSpPr>
            <p:sp>
              <p:nvSpPr>
                <p:cNvPr id="61" name="Oval 60"/>
                <p:cNvSpPr/>
                <p:nvPr/>
              </p:nvSpPr>
              <p:spPr>
                <a:xfrm>
                  <a:off x="1877986" y="2841628"/>
                  <a:ext cx="361272" cy="35035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Box 61"/>
                <p:cNvSpPr txBox="1"/>
                <p:nvPr/>
              </p:nvSpPr>
              <p:spPr>
                <a:xfrm>
                  <a:off x="1837277" y="2690882"/>
                  <a:ext cx="375774" cy="523220"/>
                </a:xfrm>
                <a:prstGeom prst="rect">
                  <a:avLst/>
                </a:prstGeom>
                <a:noFill/>
              </p:spPr>
              <p:txBody>
                <a:bodyPr wrap="none" rtlCol="0">
                  <a:spAutoFit/>
                </a:bodyPr>
                <a:lstStyle/>
                <a:p>
                  <a:r>
                    <a:rPr lang="en-US" sz="2800" b="1" dirty="0" smtClean="0"/>
                    <a:t> -</a:t>
                  </a:r>
                  <a:endParaRPr lang="en-US" sz="2800" b="1" dirty="0"/>
                </a:p>
              </p:txBody>
            </p:sp>
          </p:grpSp>
        </p:grpSp>
        <p:sp>
          <p:nvSpPr>
            <p:cNvPr id="56" name="TextBox 55"/>
            <p:cNvSpPr txBox="1"/>
            <p:nvPr/>
          </p:nvSpPr>
          <p:spPr>
            <a:xfrm rot="16200000">
              <a:off x="-1227337" y="4752151"/>
              <a:ext cx="3343734" cy="307777"/>
            </a:xfrm>
            <a:prstGeom prst="rect">
              <a:avLst/>
            </a:prstGeom>
            <a:noFill/>
          </p:spPr>
          <p:txBody>
            <a:bodyPr wrap="none" rtlCol="0">
              <a:spAutoFit/>
            </a:bodyPr>
            <a:lstStyle/>
            <a:p>
              <a:r>
                <a:rPr lang="en-US" sz="1400" dirty="0" err="1" smtClean="0"/>
                <a:t>Direção</a:t>
              </a:r>
              <a:r>
                <a:rPr lang="en-US" sz="1400" dirty="0" smtClean="0"/>
                <a:t> da </a:t>
              </a:r>
              <a:r>
                <a:rPr lang="en-US" sz="1400" dirty="0" err="1" smtClean="0"/>
                <a:t>migração</a:t>
              </a:r>
              <a:r>
                <a:rPr lang="en-US" sz="1400" dirty="0" smtClean="0"/>
                <a:t> das </a:t>
              </a:r>
              <a:r>
                <a:rPr lang="en-US" sz="1400" dirty="0" err="1" smtClean="0"/>
                <a:t>moléculas</a:t>
              </a:r>
              <a:r>
                <a:rPr lang="en-US" sz="1400" dirty="0" smtClean="0"/>
                <a:t> de DNA</a:t>
              </a:r>
              <a:endParaRPr lang="en-US" sz="1400" dirty="0"/>
            </a:p>
          </p:txBody>
        </p:sp>
        <p:cxnSp>
          <p:nvCxnSpPr>
            <p:cNvPr id="57" name="Straight Arrow Connector 56"/>
            <p:cNvCxnSpPr/>
            <p:nvPr/>
          </p:nvCxnSpPr>
          <p:spPr>
            <a:xfrm>
              <a:off x="822141" y="3927628"/>
              <a:ext cx="0" cy="175273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11" name="Rounded Rectangle 110"/>
          <p:cNvSpPr/>
          <p:nvPr/>
        </p:nvSpPr>
        <p:spPr>
          <a:xfrm>
            <a:off x="929455" y="4030794"/>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940403" y="4293634"/>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p:cNvSpPr/>
          <p:nvPr/>
        </p:nvSpPr>
        <p:spPr>
          <a:xfrm>
            <a:off x="945066" y="4520879"/>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ounded Rectangle 113"/>
          <p:cNvSpPr/>
          <p:nvPr/>
        </p:nvSpPr>
        <p:spPr>
          <a:xfrm>
            <a:off x="945066" y="4767373"/>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946570" y="4997519"/>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ounded Rectangle 115"/>
          <p:cNvSpPr/>
          <p:nvPr/>
        </p:nvSpPr>
        <p:spPr>
          <a:xfrm>
            <a:off x="946570" y="5250966"/>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ounded Rectangle 116"/>
          <p:cNvSpPr/>
          <p:nvPr/>
        </p:nvSpPr>
        <p:spPr>
          <a:xfrm>
            <a:off x="945672" y="5461412"/>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935406" y="3790406"/>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ounded Rectangle 118"/>
          <p:cNvSpPr/>
          <p:nvPr/>
        </p:nvSpPr>
        <p:spPr>
          <a:xfrm>
            <a:off x="932632" y="3533421"/>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1361197" y="5263667"/>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ounded Rectangle 123"/>
          <p:cNvSpPr/>
          <p:nvPr/>
        </p:nvSpPr>
        <p:spPr>
          <a:xfrm>
            <a:off x="1827863" y="4784641"/>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ounded Rectangle 124"/>
          <p:cNvSpPr/>
          <p:nvPr/>
        </p:nvSpPr>
        <p:spPr>
          <a:xfrm>
            <a:off x="2265894" y="3812443"/>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Rounded Rectangle 126"/>
          <p:cNvSpPr/>
          <p:nvPr/>
        </p:nvSpPr>
        <p:spPr>
          <a:xfrm>
            <a:off x="2265894" y="5258800"/>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Rounded Rectangle 127"/>
          <p:cNvSpPr/>
          <p:nvPr/>
        </p:nvSpPr>
        <p:spPr>
          <a:xfrm>
            <a:off x="2678359" y="4794676"/>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Rounded Rectangle 128"/>
          <p:cNvSpPr/>
          <p:nvPr/>
        </p:nvSpPr>
        <p:spPr>
          <a:xfrm>
            <a:off x="2699383" y="5264597"/>
            <a:ext cx="285631"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ctangle 1"/>
          <p:cNvSpPr/>
          <p:nvPr/>
        </p:nvSpPr>
        <p:spPr>
          <a:xfrm>
            <a:off x="5048326" y="3215976"/>
            <a:ext cx="3890107" cy="2308324"/>
          </a:xfrm>
          <a:prstGeom prst="rect">
            <a:avLst/>
          </a:prstGeom>
          <a:solidFill>
            <a:srgbClr val="CCFFCC"/>
          </a:solidFill>
          <a:ln>
            <a:solidFill>
              <a:srgbClr val="4F81BD"/>
            </a:solidFill>
          </a:ln>
        </p:spPr>
        <p:txBody>
          <a:bodyPr wrap="square">
            <a:spAutoFit/>
          </a:bodyPr>
          <a:lstStyle/>
          <a:p>
            <a:r>
              <a:rPr lang="pt-BR" sz="1600" dirty="0"/>
              <a:t>O resultado é que, ao final da corrida </a:t>
            </a:r>
            <a:r>
              <a:rPr lang="pt-BR" sz="1600" dirty="0" err="1"/>
              <a:t>eletroforética</a:t>
            </a:r>
            <a:r>
              <a:rPr lang="pt-BR" sz="1600" dirty="0"/>
              <a:t>, as moléculas menores vão estar mais próximas do polo positivo do que as moléculas maiores, que migraram mais lentamente. Depois de finalizada a eletroforese, o pesquisador poderá </a:t>
            </a:r>
            <a:r>
              <a:rPr lang="pt-BR" sz="1600" dirty="0" smtClean="0"/>
              <a:t>analisar </a:t>
            </a:r>
            <a:r>
              <a:rPr lang="pt-BR" sz="1600" dirty="0"/>
              <a:t>o resultado observando as bandas (manchas que mostram aonde cada molécula parou) que aparecem no gel.</a:t>
            </a:r>
            <a:endParaRPr lang="en-US" sz="1600" dirty="0"/>
          </a:p>
        </p:txBody>
      </p:sp>
      <p:sp>
        <p:nvSpPr>
          <p:cNvPr id="52" name="Rounded Rectangle 51"/>
          <p:cNvSpPr/>
          <p:nvPr/>
        </p:nvSpPr>
        <p:spPr>
          <a:xfrm>
            <a:off x="931834" y="3292307"/>
            <a:ext cx="285632" cy="76504"/>
          </a:xfrm>
          <a:prstGeom prst="roundRect">
            <a:avLst/>
          </a:prstGeom>
          <a:solidFill>
            <a:schemeClr val="accent6">
              <a:lumMod val="5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84330" y="584200"/>
            <a:ext cx="8227869" cy="646331"/>
          </a:xfrm>
          <a:prstGeom prst="rect">
            <a:avLst/>
          </a:prstGeom>
          <a:solidFill>
            <a:schemeClr val="accent6"/>
          </a:solidFill>
          <a:ln>
            <a:solidFill>
              <a:srgbClr val="FF0000"/>
            </a:solidFill>
          </a:ln>
        </p:spPr>
        <p:txBody>
          <a:bodyPr wrap="square" rtlCol="0">
            <a:spAutoFit/>
          </a:bodyPr>
          <a:lstStyle/>
          <a:p>
            <a:r>
              <a:rPr lang="en-US" dirty="0" err="1" smtClean="0"/>
              <a:t>S</a:t>
            </a:r>
            <a:r>
              <a:rPr lang="en-US" dirty="0" err="1" smtClean="0"/>
              <a:t>ó</a:t>
            </a:r>
            <a:r>
              <a:rPr lang="en-US" dirty="0" smtClean="0"/>
              <a:t> </a:t>
            </a:r>
            <a:r>
              <a:rPr lang="en-US" dirty="0" err="1" smtClean="0"/>
              <a:t>não</a:t>
            </a:r>
            <a:r>
              <a:rPr lang="en-US" dirty="0" smtClean="0"/>
              <a:t> </a:t>
            </a:r>
            <a:r>
              <a:rPr lang="en-US" dirty="0" err="1" smtClean="0"/>
              <a:t>consegui</a:t>
            </a:r>
            <a:r>
              <a:rPr lang="en-US" dirty="0" smtClean="0"/>
              <a:t> um </a:t>
            </a:r>
            <a:r>
              <a:rPr lang="en-US" dirty="0" err="1" smtClean="0"/>
              <a:t>jeito</a:t>
            </a:r>
            <a:r>
              <a:rPr lang="en-US" dirty="0" smtClean="0"/>
              <a:t> de </a:t>
            </a:r>
            <a:r>
              <a:rPr lang="en-US" dirty="0" err="1" smtClean="0"/>
              <a:t>desaparecer</a:t>
            </a:r>
            <a:r>
              <a:rPr lang="en-US" dirty="0" smtClean="0"/>
              <a:t> com as </a:t>
            </a:r>
            <a:r>
              <a:rPr lang="en-US" dirty="0" err="1" smtClean="0"/>
              <a:t>bandas</a:t>
            </a:r>
            <a:r>
              <a:rPr lang="en-US" dirty="0" smtClean="0"/>
              <a:t> </a:t>
            </a:r>
            <a:r>
              <a:rPr lang="en-US" dirty="0" err="1" smtClean="0"/>
              <a:t>que</a:t>
            </a:r>
            <a:r>
              <a:rPr lang="en-US" dirty="0" smtClean="0"/>
              <a:t> </a:t>
            </a:r>
            <a:r>
              <a:rPr lang="en-US" dirty="0" err="1" smtClean="0"/>
              <a:t>aparecem</a:t>
            </a:r>
            <a:r>
              <a:rPr lang="en-US" dirty="0" smtClean="0"/>
              <a:t> antes de </a:t>
            </a:r>
            <a:r>
              <a:rPr lang="en-US" dirty="0" err="1" smtClean="0"/>
              <a:t>iniciar</a:t>
            </a:r>
            <a:r>
              <a:rPr lang="en-US" dirty="0" smtClean="0"/>
              <a:t> a </a:t>
            </a:r>
            <a:r>
              <a:rPr lang="en-US" dirty="0" err="1" smtClean="0"/>
              <a:t>animação</a:t>
            </a:r>
            <a:r>
              <a:rPr lang="en-US" dirty="0" smtClean="0"/>
              <a:t>… </a:t>
            </a:r>
            <a:r>
              <a:rPr lang="en-US" dirty="0" err="1" smtClean="0"/>
              <a:t>elas</a:t>
            </a:r>
            <a:r>
              <a:rPr lang="en-US" dirty="0" smtClean="0"/>
              <a:t> </a:t>
            </a:r>
            <a:r>
              <a:rPr lang="en-US" dirty="0" err="1" smtClean="0"/>
              <a:t>deveriam</a:t>
            </a:r>
            <a:r>
              <a:rPr lang="en-US" dirty="0" smtClean="0"/>
              <a:t> </a:t>
            </a:r>
            <a:r>
              <a:rPr lang="en-US" dirty="0" err="1" smtClean="0"/>
              <a:t>aparecer</a:t>
            </a:r>
            <a:r>
              <a:rPr lang="en-US" dirty="0" smtClean="0"/>
              <a:t> </a:t>
            </a:r>
            <a:r>
              <a:rPr lang="en-US" dirty="0" err="1" smtClean="0"/>
              <a:t>somente</a:t>
            </a:r>
            <a:r>
              <a:rPr lang="en-US" dirty="0" smtClean="0"/>
              <a:t> </a:t>
            </a:r>
            <a:r>
              <a:rPr lang="en-US" dirty="0" err="1" smtClean="0"/>
              <a:t>após</a:t>
            </a:r>
            <a:r>
              <a:rPr lang="en-US" dirty="0" smtClean="0"/>
              <a:t> a “</a:t>
            </a:r>
            <a:r>
              <a:rPr lang="en-US" dirty="0" err="1" smtClean="0"/>
              <a:t>corrida</a:t>
            </a:r>
            <a:r>
              <a:rPr lang="en-US" dirty="0" smtClean="0"/>
              <a:t>”…  </a:t>
            </a:r>
            <a:endParaRPr lang="en-US" dirty="0"/>
          </a:p>
        </p:txBody>
      </p:sp>
    </p:spTree>
    <p:extLst>
      <p:ext uri="{BB962C8B-B14F-4D97-AF65-F5344CB8AC3E}">
        <p14:creationId xmlns:p14="http://schemas.microsoft.com/office/powerpoint/2010/main" val="3986095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243 -0.32963 L -1.94444E-6 -4.07407E-6 " pathEditMode="relative" rAng="0" ptsTypes="AA">
                                      <p:cBhvr>
                                        <p:cTn id="10" dur="2000" fill="hold"/>
                                        <p:tgtEl>
                                          <p:spTgt spid="123"/>
                                        </p:tgtEl>
                                        <p:attrNameLst>
                                          <p:attrName>ppt_x</p:attrName>
                                          <p:attrName>ppt_y</p:attrName>
                                        </p:attrNameLst>
                                      </p:cBhvr>
                                      <p:rCtr x="-122" y="16481"/>
                                    </p:animMotion>
                                  </p:childTnLst>
                                </p:cTn>
                              </p:par>
                              <p:par>
                                <p:cTn id="11" presetID="42" presetClass="path" presetSubtype="0" accel="50000" decel="50000" fill="hold" grpId="0" nodeType="withEffect">
                                  <p:stCondLst>
                                    <p:cond delay="0"/>
                                  </p:stCondLst>
                                  <p:childTnLst>
                                    <p:animMotion origin="layout" path="M -0.00069 -0.25995 L -1.38889E-6 -2.22222E-6 " pathEditMode="relative" rAng="0" ptsTypes="AA">
                                      <p:cBhvr>
                                        <p:cTn id="12" dur="2000" fill="hold"/>
                                        <p:tgtEl>
                                          <p:spTgt spid="124"/>
                                        </p:tgtEl>
                                        <p:attrNameLst>
                                          <p:attrName>ppt_x</p:attrName>
                                          <p:attrName>ppt_y</p:attrName>
                                        </p:attrNameLst>
                                      </p:cBhvr>
                                      <p:rCtr x="35" y="12986"/>
                                    </p:animMotion>
                                  </p:childTnLst>
                                </p:cTn>
                              </p:par>
                              <p:par>
                                <p:cTn id="13" presetID="42" presetClass="path" presetSubtype="0" accel="50000" decel="50000" fill="hold" grpId="0" nodeType="withEffect">
                                  <p:stCondLst>
                                    <p:cond delay="0"/>
                                  </p:stCondLst>
                                  <p:childTnLst>
                                    <p:animMotion origin="layout" path="M -0.00156 -0.11805 L 1.94444E-6 -4.07407E-6 " pathEditMode="relative" rAng="0" ptsTypes="AA">
                                      <p:cBhvr>
                                        <p:cTn id="14" dur="2000" fill="hold"/>
                                        <p:tgtEl>
                                          <p:spTgt spid="125"/>
                                        </p:tgtEl>
                                        <p:attrNameLst>
                                          <p:attrName>ppt_x</p:attrName>
                                          <p:attrName>ppt_y</p:attrName>
                                        </p:attrNameLst>
                                      </p:cBhvr>
                                      <p:rCtr x="69" y="5903"/>
                                    </p:animMotion>
                                  </p:childTnLst>
                                </p:cTn>
                              </p:par>
                              <p:par>
                                <p:cTn id="15" presetID="42" presetClass="path" presetSubtype="0" accel="50000" decel="50000" fill="hold" grpId="0" nodeType="withEffect">
                                  <p:stCondLst>
                                    <p:cond delay="0"/>
                                  </p:stCondLst>
                                  <p:childTnLst>
                                    <p:animMotion origin="layout" path="M 1.71791E-6 -0.33341 L 1.71791E-6 -3.73901E-6 " pathEditMode="relative" rAng="0" ptsTypes="AA">
                                      <p:cBhvr>
                                        <p:cTn id="16" dur="2000" fill="hold"/>
                                        <p:tgtEl>
                                          <p:spTgt spid="127"/>
                                        </p:tgtEl>
                                        <p:attrNameLst>
                                          <p:attrName>ppt_x</p:attrName>
                                          <p:attrName>ppt_y</p:attrName>
                                        </p:attrNameLst>
                                      </p:cBhvr>
                                      <p:rCtr x="0" y="16659"/>
                                    </p:animMotion>
                                  </p:childTnLst>
                                </p:cTn>
                              </p:par>
                              <p:par>
                                <p:cTn id="17" presetID="42" presetClass="path" presetSubtype="0" accel="50000" decel="50000" fill="hold" grpId="0" nodeType="withEffect">
                                  <p:stCondLst>
                                    <p:cond delay="0"/>
                                  </p:stCondLst>
                                  <p:childTnLst>
                                    <p:animMotion origin="layout" path="M 0.00295 -0.25984 L 2.29112E-6 3.30865E-6 " pathEditMode="relative" rAng="0" ptsTypes="AA">
                                      <p:cBhvr>
                                        <p:cTn id="18" dur="2000" fill="hold"/>
                                        <p:tgtEl>
                                          <p:spTgt spid="128"/>
                                        </p:tgtEl>
                                        <p:attrNameLst>
                                          <p:attrName>ppt_x</p:attrName>
                                          <p:attrName>ppt_y</p:attrName>
                                        </p:attrNameLst>
                                      </p:cBhvr>
                                      <p:rCtr x="-156" y="12980"/>
                                    </p:animMotion>
                                  </p:childTnLst>
                                </p:cTn>
                              </p:par>
                              <p:par>
                                <p:cTn id="19" presetID="42" presetClass="path" presetSubtype="0" accel="50000" decel="50000" fill="hold" grpId="0" nodeType="withEffect">
                                  <p:stCondLst>
                                    <p:cond delay="0"/>
                                  </p:stCondLst>
                                  <p:childTnLst>
                                    <p:animMotion origin="layout" path="M -4.33733E-6 -0.33295 L -4.33733E-6 2.1379E-6 " pathEditMode="relative" rAng="0" ptsTypes="AA">
                                      <p:cBhvr>
                                        <p:cTn id="20" dur="2000" fill="hold"/>
                                        <p:tgtEl>
                                          <p:spTgt spid="129"/>
                                        </p:tgtEl>
                                        <p:attrNameLst>
                                          <p:attrName>ppt_x</p:attrName>
                                          <p:attrName>ppt_y</p:attrName>
                                        </p:attrNameLst>
                                      </p:cBhvr>
                                      <p:rCtr x="0" y="16636"/>
                                    </p:animMotion>
                                  </p:childTnLst>
                                </p:cTn>
                              </p:par>
                              <p:par>
                                <p:cTn id="21" presetID="42" presetClass="path" presetSubtype="0" accel="50000" decel="50000" fill="hold" grpId="0" nodeType="withEffect">
                                  <p:stCondLst>
                                    <p:cond delay="0"/>
                                  </p:stCondLst>
                                  <p:childTnLst>
                                    <p:animMotion origin="layout" path="M -4.72222E-6 -0.04329 L -4.72222E-6 2.59259E-6 " pathEditMode="relative" rAng="0" ptsTypes="AA">
                                      <p:cBhvr>
                                        <p:cTn id="22" dur="2000" fill="hold"/>
                                        <p:tgtEl>
                                          <p:spTgt spid="52"/>
                                        </p:tgtEl>
                                        <p:attrNameLst>
                                          <p:attrName>ppt_x</p:attrName>
                                          <p:attrName>ppt_y</p:attrName>
                                        </p:attrNameLst>
                                      </p:cBhvr>
                                      <p:rCtr x="0" y="2153"/>
                                    </p:animMotion>
                                  </p:childTnLst>
                                </p:cTn>
                              </p:par>
                              <p:par>
                                <p:cTn id="23" presetID="42" presetClass="path" presetSubtype="0" accel="50000" decel="50000" fill="hold" grpId="0" nodeType="withEffect">
                                  <p:stCondLst>
                                    <p:cond delay="0"/>
                                  </p:stCondLst>
                                  <p:childTnLst>
                                    <p:animMotion origin="layout" path="M -4.72222E-6 -0.07847 L -4.72222E-6 0.00209 " pathEditMode="relative" rAng="0" ptsTypes="AA">
                                      <p:cBhvr>
                                        <p:cTn id="24" dur="2000" fill="hold"/>
                                        <p:tgtEl>
                                          <p:spTgt spid="119"/>
                                        </p:tgtEl>
                                        <p:attrNameLst>
                                          <p:attrName>ppt_x</p:attrName>
                                          <p:attrName>ppt_y</p:attrName>
                                        </p:attrNameLst>
                                      </p:cBhvr>
                                      <p:rCtr x="0" y="4028"/>
                                    </p:animMotion>
                                  </p:childTnLst>
                                </p:cTn>
                              </p:par>
                              <p:par>
                                <p:cTn id="25" presetID="42" presetClass="path" presetSubtype="0" accel="50000" decel="50000" fill="hold" grpId="0" nodeType="withEffect">
                                  <p:stCondLst>
                                    <p:cond delay="0"/>
                                  </p:stCondLst>
                                  <p:childTnLst>
                                    <p:animMotion origin="layout" path="M -0.00017 -0.11365 L -1.94444E-6 -3.33333E-6 " pathEditMode="relative" rAng="0" ptsTypes="AA">
                                      <p:cBhvr>
                                        <p:cTn id="26" dur="2000" fill="hold"/>
                                        <p:tgtEl>
                                          <p:spTgt spid="118"/>
                                        </p:tgtEl>
                                        <p:attrNameLst>
                                          <p:attrName>ppt_x</p:attrName>
                                          <p:attrName>ppt_y</p:attrName>
                                        </p:attrNameLst>
                                      </p:cBhvr>
                                      <p:rCtr x="0" y="5671"/>
                                    </p:animMotion>
                                  </p:childTnLst>
                                </p:cTn>
                              </p:par>
                              <p:par>
                                <p:cTn id="27" presetID="42" presetClass="path" presetSubtype="0" accel="50000" decel="50000" fill="hold" grpId="0" nodeType="withEffect">
                                  <p:stCondLst>
                                    <p:cond delay="0"/>
                                  </p:stCondLst>
                                  <p:childTnLst>
                                    <p:animMotion origin="layout" path="M -0.00017 -0.15254 L -4.72222E-6 -3.33333E-6 " pathEditMode="relative" rAng="0" ptsTypes="AA">
                                      <p:cBhvr>
                                        <p:cTn id="28" dur="2000" fill="hold"/>
                                        <p:tgtEl>
                                          <p:spTgt spid="111"/>
                                        </p:tgtEl>
                                        <p:attrNameLst>
                                          <p:attrName>ppt_x</p:attrName>
                                          <p:attrName>ppt_y</p:attrName>
                                        </p:attrNameLst>
                                      </p:cBhvr>
                                      <p:rCtr x="0" y="7616"/>
                                    </p:animMotion>
                                  </p:childTnLst>
                                </p:cTn>
                              </p:par>
                              <p:par>
                                <p:cTn id="29" presetID="42" presetClass="path" presetSubtype="0" accel="50000" decel="50000" fill="hold" grpId="0" nodeType="withEffect">
                                  <p:stCondLst>
                                    <p:cond delay="0"/>
                                  </p:stCondLst>
                                  <p:childTnLst>
                                    <p:animMotion origin="layout" path="M -0.00052 -0.18889 L -4.72222E-6 4.07407E-6 " pathEditMode="relative" rAng="0" ptsTypes="AA">
                                      <p:cBhvr>
                                        <p:cTn id="30" dur="2000" fill="hold"/>
                                        <p:tgtEl>
                                          <p:spTgt spid="112"/>
                                        </p:tgtEl>
                                        <p:attrNameLst>
                                          <p:attrName>ppt_x</p:attrName>
                                          <p:attrName>ppt_y</p:attrName>
                                        </p:attrNameLst>
                                      </p:cBhvr>
                                      <p:rCtr x="17" y="9444"/>
                                    </p:animMotion>
                                  </p:childTnLst>
                                </p:cTn>
                              </p:par>
                              <p:par>
                                <p:cTn id="31" presetID="42" presetClass="path" presetSubtype="0" accel="50000" decel="50000" fill="hold" grpId="0" nodeType="withEffect">
                                  <p:stCondLst>
                                    <p:cond delay="0"/>
                                  </p:stCondLst>
                                  <p:childTnLst>
                                    <p:animMotion origin="layout" path="M 0.00157 -0.22384 L -3.88889E-6 1.48148E-6 " pathEditMode="relative" rAng="0" ptsTypes="AA">
                                      <p:cBhvr>
                                        <p:cTn id="32" dur="2000" fill="hold"/>
                                        <p:tgtEl>
                                          <p:spTgt spid="113"/>
                                        </p:tgtEl>
                                        <p:attrNameLst>
                                          <p:attrName>ppt_x</p:attrName>
                                          <p:attrName>ppt_y</p:attrName>
                                        </p:attrNameLst>
                                      </p:cBhvr>
                                      <p:rCtr x="-87" y="11181"/>
                                    </p:animMotion>
                                  </p:childTnLst>
                                </p:cTn>
                              </p:par>
                              <p:par>
                                <p:cTn id="33" presetID="42" presetClass="path" presetSubtype="0" accel="50000" decel="50000" fill="hold" grpId="0" nodeType="withEffect">
                                  <p:stCondLst>
                                    <p:cond delay="0"/>
                                  </p:stCondLst>
                                  <p:childTnLst>
                                    <p:animMotion origin="layout" path="M 1.94444E-6 -0.26018 L 1.94444E-6 -1.11111E-6 " pathEditMode="relative" rAng="0" ptsTypes="AA">
                                      <p:cBhvr>
                                        <p:cTn id="34" dur="2000" fill="hold"/>
                                        <p:tgtEl>
                                          <p:spTgt spid="114"/>
                                        </p:tgtEl>
                                        <p:attrNameLst>
                                          <p:attrName>ppt_x</p:attrName>
                                          <p:attrName>ppt_y</p:attrName>
                                        </p:attrNameLst>
                                      </p:cBhvr>
                                      <p:rCtr x="0" y="13009"/>
                                    </p:animMotion>
                                  </p:childTnLst>
                                </p:cTn>
                              </p:par>
                              <p:par>
                                <p:cTn id="35" presetID="42" presetClass="path" presetSubtype="0" accel="50000" decel="50000" fill="hold" grpId="0" nodeType="withEffect">
                                  <p:stCondLst>
                                    <p:cond delay="0"/>
                                  </p:stCondLst>
                                  <p:childTnLst>
                                    <p:animMotion origin="layout" path="M 0.00139 -0.29074 L -2.22222E-6 3.33333E-6 " pathEditMode="relative" rAng="0" ptsTypes="AA">
                                      <p:cBhvr>
                                        <p:cTn id="36" dur="2000" fill="hold"/>
                                        <p:tgtEl>
                                          <p:spTgt spid="115"/>
                                        </p:tgtEl>
                                        <p:attrNameLst>
                                          <p:attrName>ppt_x</p:attrName>
                                          <p:attrName>ppt_y</p:attrName>
                                        </p:attrNameLst>
                                      </p:cBhvr>
                                      <p:rCtr x="-69" y="14537"/>
                                    </p:animMotion>
                                  </p:childTnLst>
                                </p:cTn>
                              </p:par>
                              <p:par>
                                <p:cTn id="37" presetID="42" presetClass="path" presetSubtype="0" accel="50000" decel="50000" fill="hold" grpId="0" nodeType="withEffect">
                                  <p:stCondLst>
                                    <p:cond delay="0"/>
                                  </p:stCondLst>
                                  <p:childTnLst>
                                    <p:animMotion origin="layout" path="M 2.77778E-6 -0.32916 L 2.77778E-6 -4.44444E-6 " pathEditMode="relative" rAng="0" ptsTypes="AA">
                                      <p:cBhvr>
                                        <p:cTn id="38" dur="2000" fill="hold"/>
                                        <p:tgtEl>
                                          <p:spTgt spid="116"/>
                                        </p:tgtEl>
                                        <p:attrNameLst>
                                          <p:attrName>ppt_x</p:attrName>
                                          <p:attrName>ppt_y</p:attrName>
                                        </p:attrNameLst>
                                      </p:cBhvr>
                                      <p:rCtr x="0" y="16458"/>
                                    </p:animMotion>
                                  </p:childTnLst>
                                </p:cTn>
                              </p:par>
                              <p:par>
                                <p:cTn id="39" presetID="42" presetClass="path" presetSubtype="0" accel="50000" decel="50000" fill="hold" grpId="0" nodeType="withEffect">
                                  <p:stCondLst>
                                    <p:cond delay="0"/>
                                  </p:stCondLst>
                                  <p:childTnLst>
                                    <p:animMotion origin="layout" path="M -8.33333E-7 -0.35833 L -8.33333E-7 7.40741E-7 " pathEditMode="relative" rAng="0" ptsTypes="AA">
                                      <p:cBhvr>
                                        <p:cTn id="40" dur="2000" fill="hold"/>
                                        <p:tgtEl>
                                          <p:spTgt spid="117"/>
                                        </p:tgtEl>
                                        <p:attrNameLst>
                                          <p:attrName>ppt_x</p:attrName>
                                          <p:attrName>ppt_y</p:attrName>
                                        </p:attrNameLst>
                                      </p:cBhvr>
                                      <p:rCtr x="0" y="17917"/>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113"/>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11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17"/>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118"/>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123"/>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127"/>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129"/>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3" grpId="0" animBg="1"/>
      <p:bldP spid="123" grpId="1" animBg="1"/>
      <p:bldP spid="124" grpId="0" animBg="1"/>
      <p:bldP spid="124" grpId="1" animBg="1"/>
      <p:bldP spid="125" grpId="0" animBg="1"/>
      <p:bldP spid="125" grpId="1" animBg="1"/>
      <p:bldP spid="127" grpId="0" animBg="1"/>
      <p:bldP spid="127" grpId="1" animBg="1"/>
      <p:bldP spid="128" grpId="0" animBg="1"/>
      <p:bldP spid="128" grpId="1" animBg="1"/>
      <p:bldP spid="129" grpId="0" animBg="1"/>
      <p:bldP spid="129" grpId="1" animBg="1"/>
      <p:bldP spid="2" grpId="0" animBg="1"/>
      <p:bldP spid="52" grpId="0" animBg="1"/>
      <p:bldP spid="5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8343" y="666933"/>
            <a:ext cx="7067053" cy="3416320"/>
          </a:xfrm>
          <a:prstGeom prst="rect">
            <a:avLst/>
          </a:prstGeom>
        </p:spPr>
        <p:txBody>
          <a:bodyPr wrap="square">
            <a:spAutoFit/>
          </a:bodyPr>
          <a:lstStyle/>
          <a:p>
            <a:r>
              <a:rPr lang="pt-BR" dirty="0" smtClean="0"/>
              <a:t>A </a:t>
            </a:r>
            <a:r>
              <a:rPr lang="pt-BR" dirty="0"/>
              <a:t>figura abaixo mostra </a:t>
            </a:r>
            <a:r>
              <a:rPr lang="pt-BR" dirty="0" smtClean="0"/>
              <a:t>a </a:t>
            </a:r>
            <a:r>
              <a:rPr lang="pt-BR" dirty="0" smtClean="0">
                <a:solidFill>
                  <a:srgbClr val="0000FF"/>
                </a:solidFill>
              </a:rPr>
              <a:t>árvore genealógica</a:t>
            </a:r>
            <a:r>
              <a:rPr lang="pt-BR" dirty="0" smtClean="0">
                <a:solidFill>
                  <a:srgbClr val="000000"/>
                </a:solidFill>
              </a:rPr>
              <a:t> do casal Azulino e </a:t>
            </a:r>
            <a:r>
              <a:rPr lang="pt-BR" dirty="0" err="1" smtClean="0">
                <a:solidFill>
                  <a:srgbClr val="000000"/>
                </a:solidFill>
              </a:rPr>
              <a:t>Rosaleta</a:t>
            </a:r>
            <a:r>
              <a:rPr lang="pt-BR" dirty="0" smtClean="0">
                <a:solidFill>
                  <a:srgbClr val="000000"/>
                </a:solidFill>
              </a:rPr>
              <a:t> e seu único filho que acabou de nascer. Houve uma confusão na hora do parto e agora o pessoal do hospital está em dúvida entre três crianças e pediram ajuda aos colegas geneticistas para a solucionar esse mistério... Os geneticistas fizeram então uma </a:t>
            </a:r>
            <a:r>
              <a:rPr lang="pt-BR" dirty="0" smtClean="0">
                <a:solidFill>
                  <a:srgbClr val="0000FF"/>
                </a:solidFill>
              </a:rPr>
              <a:t>PCR</a:t>
            </a:r>
            <a:r>
              <a:rPr lang="pt-BR" dirty="0" smtClean="0">
                <a:solidFill>
                  <a:srgbClr val="3366FF"/>
                </a:solidFill>
              </a:rPr>
              <a:t> </a:t>
            </a:r>
            <a:r>
              <a:rPr lang="pt-BR" dirty="0" smtClean="0">
                <a:solidFill>
                  <a:srgbClr val="000000"/>
                </a:solidFill>
              </a:rPr>
              <a:t> do loco de microssatélite “</a:t>
            </a:r>
            <a:r>
              <a:rPr lang="pt-BR" dirty="0" err="1" smtClean="0">
                <a:solidFill>
                  <a:srgbClr val="000000"/>
                </a:solidFill>
              </a:rPr>
              <a:t>X</a:t>
            </a:r>
            <a:r>
              <a:rPr lang="pt-BR" dirty="0" smtClean="0">
                <a:solidFill>
                  <a:srgbClr val="000000"/>
                </a:solidFill>
              </a:rPr>
              <a:t>” e viram </a:t>
            </a:r>
            <a:r>
              <a:rPr lang="pt-BR" dirty="0" smtClean="0"/>
              <a:t>o resultado num gel de </a:t>
            </a:r>
            <a:r>
              <a:rPr lang="pt-BR" dirty="0" smtClean="0">
                <a:solidFill>
                  <a:srgbClr val="0000FF"/>
                </a:solidFill>
              </a:rPr>
              <a:t>eletroforese</a:t>
            </a:r>
            <a:r>
              <a:rPr lang="pt-BR" dirty="0" smtClean="0"/>
              <a:t>. No gel foi possível ver que cada individuo apresentava manchas (chamadas por eles de bandas) em quatro posições diferentes representando os diferentes </a:t>
            </a:r>
            <a:r>
              <a:rPr lang="pt-BR" dirty="0" smtClean="0">
                <a:solidFill>
                  <a:srgbClr val="0000FF"/>
                </a:solidFill>
              </a:rPr>
              <a:t>alelos </a:t>
            </a:r>
            <a:r>
              <a:rPr lang="pt-BR" dirty="0" smtClean="0"/>
              <a:t>que cada individuo possui para o loco “</a:t>
            </a:r>
            <a:r>
              <a:rPr lang="pt-BR" dirty="0" err="1" smtClean="0"/>
              <a:t>X</a:t>
            </a:r>
            <a:r>
              <a:rPr lang="pt-BR" dirty="0" smtClean="0"/>
              <a:t>”</a:t>
            </a:r>
            <a:r>
              <a:rPr lang="pt-BR" dirty="0"/>
              <a:t> (X</a:t>
            </a:r>
            <a:r>
              <a:rPr lang="pt-BR" baseline="-25000" dirty="0"/>
              <a:t>1</a:t>
            </a:r>
            <a:r>
              <a:rPr lang="pt-BR" dirty="0"/>
              <a:t>, X</a:t>
            </a:r>
            <a:r>
              <a:rPr lang="pt-BR" baseline="-25000" dirty="0"/>
              <a:t>2</a:t>
            </a:r>
            <a:r>
              <a:rPr lang="pt-BR" dirty="0"/>
              <a:t>, X</a:t>
            </a:r>
            <a:r>
              <a:rPr lang="pt-BR" baseline="-25000" dirty="0"/>
              <a:t>3</a:t>
            </a:r>
            <a:r>
              <a:rPr lang="pt-BR" dirty="0"/>
              <a:t> e X</a:t>
            </a:r>
            <a:r>
              <a:rPr lang="pt-BR" baseline="-25000" dirty="0"/>
              <a:t>4</a:t>
            </a:r>
            <a:r>
              <a:rPr lang="pt-BR" dirty="0"/>
              <a:t>)</a:t>
            </a:r>
            <a:r>
              <a:rPr lang="pt-BR" dirty="0" smtClean="0"/>
              <a:t>. Sabendo que o filho de Azulino e </a:t>
            </a:r>
            <a:r>
              <a:rPr lang="pt-BR" dirty="0" err="1" smtClean="0"/>
              <a:t>Rosaleta</a:t>
            </a:r>
            <a:r>
              <a:rPr lang="pt-BR" dirty="0" smtClean="0"/>
              <a:t> deve compartilhar uma das bandas da mãe e a outra do pai, qual das três crianças é filho do casal, </a:t>
            </a:r>
            <a:r>
              <a:rPr lang="pt-BR" dirty="0" err="1" smtClean="0"/>
              <a:t>Laranjito</a:t>
            </a:r>
            <a:r>
              <a:rPr lang="pt-BR" dirty="0" smtClean="0"/>
              <a:t>, </a:t>
            </a:r>
            <a:r>
              <a:rPr lang="pt-BR" dirty="0" err="1" smtClean="0"/>
              <a:t>Amarelino</a:t>
            </a:r>
            <a:r>
              <a:rPr lang="pt-BR" dirty="0" smtClean="0"/>
              <a:t> ou Verdolengo? Click na cor para ver se acertou!</a:t>
            </a:r>
            <a:endParaRPr lang="en-US" dirty="0"/>
          </a:p>
        </p:txBody>
      </p:sp>
      <p:grpSp>
        <p:nvGrpSpPr>
          <p:cNvPr id="33" name="Group 32"/>
          <p:cNvGrpSpPr/>
          <p:nvPr/>
        </p:nvGrpSpPr>
        <p:grpSpPr>
          <a:xfrm>
            <a:off x="2328470" y="4407894"/>
            <a:ext cx="4840429" cy="2200836"/>
            <a:chOff x="2328470" y="4228416"/>
            <a:chExt cx="4840429" cy="2200836"/>
          </a:xfrm>
        </p:grpSpPr>
        <p:sp>
          <p:nvSpPr>
            <p:cNvPr id="3" name="Rectangle 2"/>
            <p:cNvSpPr/>
            <p:nvPr/>
          </p:nvSpPr>
          <p:spPr>
            <a:xfrm>
              <a:off x="2714880" y="4662118"/>
              <a:ext cx="2466903" cy="1767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93808"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9475"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1924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270354"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69467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893808" y="565082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28470" y="5520791"/>
              <a:ext cx="316538" cy="830997"/>
            </a:xfrm>
            <a:prstGeom prst="rect">
              <a:avLst/>
            </a:prstGeom>
            <a:noFill/>
          </p:spPr>
          <p:txBody>
            <a:bodyPr wrap="none" rtlCol="0">
              <a:spAutoFit/>
            </a:bodyPr>
            <a:lstStyle/>
            <a:p>
              <a:r>
                <a:rPr lang="en-US" sz="1200" dirty="0" smtClean="0"/>
                <a:t>X</a:t>
              </a:r>
              <a:r>
                <a:rPr lang="en-US" sz="1200" baseline="-25000" dirty="0" smtClean="0"/>
                <a:t>1</a:t>
              </a:r>
            </a:p>
            <a:p>
              <a:r>
                <a:rPr lang="en-US" sz="1200" dirty="0"/>
                <a:t>X</a:t>
              </a:r>
              <a:r>
                <a:rPr lang="en-US" sz="1200" baseline="-25000" dirty="0" smtClean="0"/>
                <a:t>2</a:t>
              </a:r>
            </a:p>
            <a:p>
              <a:r>
                <a:rPr lang="en-US" sz="1200" dirty="0"/>
                <a:t>X</a:t>
              </a:r>
              <a:r>
                <a:rPr lang="en-US" sz="1200" baseline="-25000" dirty="0" smtClean="0"/>
                <a:t>3</a:t>
              </a:r>
            </a:p>
            <a:p>
              <a:r>
                <a:rPr lang="en-US" sz="1200" dirty="0"/>
                <a:t>X</a:t>
              </a:r>
              <a:r>
                <a:rPr lang="en-US" sz="1200" baseline="-25000" dirty="0" smtClean="0"/>
                <a:t>4</a:t>
              </a:r>
              <a:endParaRPr lang="en-US" sz="1200" baseline="-25000" dirty="0"/>
            </a:p>
          </p:txBody>
        </p:sp>
        <p:sp>
          <p:nvSpPr>
            <p:cNvPr id="8" name="Smiley Face 7"/>
            <p:cNvSpPr/>
            <p:nvPr/>
          </p:nvSpPr>
          <p:spPr>
            <a:xfrm>
              <a:off x="2858132" y="422841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Smiley Face 19"/>
            <p:cNvSpPr/>
            <p:nvPr/>
          </p:nvSpPr>
          <p:spPr>
            <a:xfrm>
              <a:off x="3310896" y="4228416"/>
              <a:ext cx="365058" cy="364067"/>
            </a:xfrm>
            <a:prstGeom prst="smileyFac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miley Face 20"/>
            <p:cNvSpPr/>
            <p:nvPr/>
          </p:nvSpPr>
          <p:spPr>
            <a:xfrm>
              <a:off x="3776911" y="4228416"/>
              <a:ext cx="365058" cy="364067"/>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Smiley Face 21"/>
            <p:cNvSpPr/>
            <p:nvPr/>
          </p:nvSpPr>
          <p:spPr>
            <a:xfrm>
              <a:off x="4654565" y="4228417"/>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miley Face 22"/>
            <p:cNvSpPr/>
            <p:nvPr/>
          </p:nvSpPr>
          <p:spPr>
            <a:xfrm>
              <a:off x="4222712" y="4228417"/>
              <a:ext cx="365058" cy="364067"/>
            </a:xfrm>
            <a:prstGeom prst="smileyFace">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Smiley Face 26"/>
            <p:cNvSpPr/>
            <p:nvPr/>
          </p:nvSpPr>
          <p:spPr>
            <a:xfrm>
              <a:off x="5977379" y="467109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miley Face 27"/>
            <p:cNvSpPr/>
            <p:nvPr/>
          </p:nvSpPr>
          <p:spPr>
            <a:xfrm>
              <a:off x="6803841" y="4671098"/>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a:stCxn id="27" idx="6"/>
              <a:endCxn id="28" idx="2"/>
            </p:cNvCxnSpPr>
            <p:nvPr/>
          </p:nvCxnSpPr>
          <p:spPr>
            <a:xfrm>
              <a:off x="6342437" y="4853131"/>
              <a:ext cx="461404"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62573" y="4857363"/>
              <a:ext cx="0" cy="4741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Smiley Face 33"/>
            <p:cNvSpPr/>
            <p:nvPr/>
          </p:nvSpPr>
          <p:spPr>
            <a:xfrm>
              <a:off x="6380044" y="5399230"/>
              <a:ext cx="365058" cy="364067"/>
            </a:xfrm>
            <a:prstGeom prst="smileyFac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897089" y="58370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4694676" y="6233253"/>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4694676" y="56846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4270354" y="566775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4271932"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3819246" y="624349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819246"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3357680"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3359475"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199349" y="6042068"/>
              <a:ext cx="160960" cy="150626"/>
            </a:xfrm>
            <a:prstGeom prst="rect">
              <a:avLst/>
            </a:prstGeom>
            <a:solidFill>
              <a:schemeClr val="accent6">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07353" y="6042068"/>
              <a:ext cx="160960" cy="150626"/>
            </a:xfrm>
            <a:prstGeom prst="rect">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866379" y="6042068"/>
              <a:ext cx="160960" cy="150626"/>
            </a:xfrm>
            <a:prstGeom prst="rect">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p:cNvSpPr/>
          <p:nvPr/>
        </p:nvSpPr>
        <p:spPr>
          <a:xfrm>
            <a:off x="2216109" y="128075"/>
            <a:ext cx="6750076" cy="400110"/>
          </a:xfrm>
          <a:prstGeom prst="rect">
            <a:avLst/>
          </a:prstGeom>
        </p:spPr>
        <p:txBody>
          <a:bodyPr wrap="square">
            <a:spAutoFit/>
          </a:bodyPr>
          <a:lstStyle/>
          <a:p>
            <a:pPr algn="ctr"/>
            <a:r>
              <a:rPr lang="pt-BR" sz="2000" b="1" dirty="0" smtClean="0"/>
              <a:t>Exercício Prático</a:t>
            </a:r>
            <a:endParaRPr lang="pt-BR" sz="2000" dirty="0" smtClean="0"/>
          </a:p>
        </p:txBody>
      </p:sp>
      <p:grpSp>
        <p:nvGrpSpPr>
          <p:cNvPr id="38" name="Group 37"/>
          <p:cNvGrpSpPr/>
          <p:nvPr/>
        </p:nvGrpSpPr>
        <p:grpSpPr>
          <a:xfrm>
            <a:off x="-250828" y="119792"/>
            <a:ext cx="2313454" cy="1892235"/>
            <a:chOff x="135712" y="145927"/>
            <a:chExt cx="2313454" cy="1892235"/>
          </a:xfrm>
        </p:grpSpPr>
        <p:pic>
          <p:nvPicPr>
            <p:cNvPr id="39" name="Picture 38"/>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Lst>
            </a:blip>
            <a:stretch>
              <a:fillRect/>
            </a:stretch>
          </p:blipFill>
          <p:spPr>
            <a:xfrm>
              <a:off x="678861" y="145927"/>
              <a:ext cx="1455565" cy="1892235"/>
            </a:xfrm>
            <a:prstGeom prst="rect">
              <a:avLst/>
            </a:prstGeom>
          </p:spPr>
        </p:pic>
        <p:sp>
          <p:nvSpPr>
            <p:cNvPr id="40" name="TextBox 39"/>
            <p:cNvSpPr txBox="1"/>
            <p:nvPr/>
          </p:nvSpPr>
          <p:spPr>
            <a:xfrm rot="18918628">
              <a:off x="135712" y="910432"/>
              <a:ext cx="231345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Biotecnologia</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Forense</a:t>
              </a:r>
              <a:endParaRPr lang="en-US" b="1" dirty="0">
                <a:effectLst>
                  <a:outerShdw blurRad="60007" dist="200025" dir="15000000" sy="30000" kx="-1800000" algn="bl" rotWithShape="0">
                    <a:prstClr val="black">
                      <a:alpha val="32000"/>
                    </a:prstClr>
                  </a:outerShdw>
                </a:effectLst>
              </a:endParaRPr>
            </a:p>
          </p:txBody>
        </p:sp>
      </p:grpSp>
    </p:spTree>
    <p:extLst>
      <p:ext uri="{BB962C8B-B14F-4D97-AF65-F5344CB8AC3E}">
        <p14:creationId xmlns:p14="http://schemas.microsoft.com/office/powerpoint/2010/main" val="26158245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8343" y="666933"/>
            <a:ext cx="7067053" cy="3416320"/>
          </a:xfrm>
          <a:prstGeom prst="rect">
            <a:avLst/>
          </a:prstGeom>
        </p:spPr>
        <p:txBody>
          <a:bodyPr wrap="square">
            <a:spAutoFit/>
          </a:bodyPr>
          <a:lstStyle/>
          <a:p>
            <a:r>
              <a:rPr lang="pt-BR" dirty="0" smtClean="0"/>
              <a:t>A </a:t>
            </a:r>
            <a:r>
              <a:rPr lang="pt-BR" dirty="0"/>
              <a:t>figura abaixo mostra </a:t>
            </a:r>
            <a:r>
              <a:rPr lang="pt-BR" dirty="0" smtClean="0"/>
              <a:t>a </a:t>
            </a:r>
            <a:r>
              <a:rPr lang="pt-BR" dirty="0" smtClean="0">
                <a:solidFill>
                  <a:srgbClr val="0000FF"/>
                </a:solidFill>
              </a:rPr>
              <a:t>árvore genealógica</a:t>
            </a:r>
            <a:r>
              <a:rPr lang="pt-BR" dirty="0" smtClean="0">
                <a:solidFill>
                  <a:srgbClr val="000000"/>
                </a:solidFill>
              </a:rPr>
              <a:t> do casal Azulino e </a:t>
            </a:r>
            <a:r>
              <a:rPr lang="pt-BR" dirty="0" err="1" smtClean="0">
                <a:solidFill>
                  <a:srgbClr val="000000"/>
                </a:solidFill>
              </a:rPr>
              <a:t>Rosaleta</a:t>
            </a:r>
            <a:r>
              <a:rPr lang="pt-BR" dirty="0" smtClean="0">
                <a:solidFill>
                  <a:srgbClr val="000000"/>
                </a:solidFill>
              </a:rPr>
              <a:t> e seu único filho que acabou de nascer. Houve uma confusão na hora do parto e agora o pessoal do hospital está em dúvida entre três crianças e pediram ajuda aos colegas geneticistas para a solucionar esse mistério... Os geneticistas fizeram então uma </a:t>
            </a:r>
            <a:r>
              <a:rPr lang="pt-BR" dirty="0" smtClean="0">
                <a:solidFill>
                  <a:srgbClr val="0000FF"/>
                </a:solidFill>
              </a:rPr>
              <a:t>PCR</a:t>
            </a:r>
            <a:r>
              <a:rPr lang="pt-BR" dirty="0" smtClean="0">
                <a:solidFill>
                  <a:srgbClr val="3366FF"/>
                </a:solidFill>
              </a:rPr>
              <a:t> </a:t>
            </a:r>
            <a:r>
              <a:rPr lang="pt-BR" dirty="0" smtClean="0">
                <a:solidFill>
                  <a:srgbClr val="000000"/>
                </a:solidFill>
              </a:rPr>
              <a:t> do loco de microssatélite “</a:t>
            </a:r>
            <a:r>
              <a:rPr lang="pt-BR" dirty="0" err="1" smtClean="0">
                <a:solidFill>
                  <a:srgbClr val="000000"/>
                </a:solidFill>
              </a:rPr>
              <a:t>X</a:t>
            </a:r>
            <a:r>
              <a:rPr lang="pt-BR" dirty="0" smtClean="0">
                <a:solidFill>
                  <a:srgbClr val="000000"/>
                </a:solidFill>
              </a:rPr>
              <a:t>” e viram </a:t>
            </a:r>
            <a:r>
              <a:rPr lang="pt-BR" dirty="0" smtClean="0"/>
              <a:t>o resultado num gel de </a:t>
            </a:r>
            <a:r>
              <a:rPr lang="pt-BR" dirty="0" smtClean="0">
                <a:solidFill>
                  <a:srgbClr val="0000FF"/>
                </a:solidFill>
              </a:rPr>
              <a:t>eletroforese</a:t>
            </a:r>
            <a:r>
              <a:rPr lang="pt-BR" dirty="0" smtClean="0"/>
              <a:t>. No gel foi possível ver que cada individuo apresentava manchas (chamadas por eles de bandas) em quatro posições diferentes representando os diferentes </a:t>
            </a:r>
            <a:r>
              <a:rPr lang="pt-BR" dirty="0" smtClean="0">
                <a:solidFill>
                  <a:srgbClr val="0000FF"/>
                </a:solidFill>
              </a:rPr>
              <a:t>alelos </a:t>
            </a:r>
            <a:r>
              <a:rPr lang="pt-BR" dirty="0" smtClean="0"/>
              <a:t>que cada individuo possui para o loco “</a:t>
            </a:r>
            <a:r>
              <a:rPr lang="pt-BR" dirty="0" err="1" smtClean="0"/>
              <a:t>X</a:t>
            </a:r>
            <a:r>
              <a:rPr lang="pt-BR" dirty="0" smtClean="0"/>
              <a:t>”</a:t>
            </a:r>
            <a:r>
              <a:rPr lang="pt-BR" dirty="0"/>
              <a:t> (X</a:t>
            </a:r>
            <a:r>
              <a:rPr lang="pt-BR" baseline="-25000" dirty="0"/>
              <a:t>1</a:t>
            </a:r>
            <a:r>
              <a:rPr lang="pt-BR" dirty="0"/>
              <a:t>, X</a:t>
            </a:r>
            <a:r>
              <a:rPr lang="pt-BR" baseline="-25000" dirty="0"/>
              <a:t>2</a:t>
            </a:r>
            <a:r>
              <a:rPr lang="pt-BR" dirty="0"/>
              <a:t>, X</a:t>
            </a:r>
            <a:r>
              <a:rPr lang="pt-BR" baseline="-25000" dirty="0"/>
              <a:t>3</a:t>
            </a:r>
            <a:r>
              <a:rPr lang="pt-BR" dirty="0"/>
              <a:t> e X</a:t>
            </a:r>
            <a:r>
              <a:rPr lang="pt-BR" baseline="-25000" dirty="0"/>
              <a:t>4</a:t>
            </a:r>
            <a:r>
              <a:rPr lang="pt-BR" dirty="0"/>
              <a:t>)</a:t>
            </a:r>
            <a:r>
              <a:rPr lang="pt-BR" dirty="0" smtClean="0"/>
              <a:t>. Sabendo que o filho de Azulino e </a:t>
            </a:r>
            <a:r>
              <a:rPr lang="pt-BR" dirty="0" err="1" smtClean="0"/>
              <a:t>Rosaleta</a:t>
            </a:r>
            <a:r>
              <a:rPr lang="pt-BR" dirty="0" smtClean="0"/>
              <a:t> deve compartilhar uma das bandas da mãe e a outra do pai, qual das três crianças é filho do casal, </a:t>
            </a:r>
            <a:r>
              <a:rPr lang="pt-BR" dirty="0" err="1" smtClean="0"/>
              <a:t>Laranjito</a:t>
            </a:r>
            <a:r>
              <a:rPr lang="pt-BR" dirty="0" smtClean="0"/>
              <a:t>, </a:t>
            </a:r>
            <a:r>
              <a:rPr lang="pt-BR" dirty="0" err="1" smtClean="0"/>
              <a:t>Amarelino</a:t>
            </a:r>
            <a:r>
              <a:rPr lang="pt-BR" dirty="0" smtClean="0"/>
              <a:t> ou Verdolengo? Click na cor para ver se acertou!</a:t>
            </a:r>
            <a:endParaRPr lang="en-US" dirty="0"/>
          </a:p>
        </p:txBody>
      </p:sp>
      <p:grpSp>
        <p:nvGrpSpPr>
          <p:cNvPr id="33" name="Group 32"/>
          <p:cNvGrpSpPr/>
          <p:nvPr/>
        </p:nvGrpSpPr>
        <p:grpSpPr>
          <a:xfrm>
            <a:off x="2328470" y="4407894"/>
            <a:ext cx="4840429" cy="2200836"/>
            <a:chOff x="2328470" y="4228416"/>
            <a:chExt cx="4840429" cy="2200836"/>
          </a:xfrm>
        </p:grpSpPr>
        <p:sp>
          <p:nvSpPr>
            <p:cNvPr id="3" name="Rectangle 2"/>
            <p:cNvSpPr/>
            <p:nvPr/>
          </p:nvSpPr>
          <p:spPr>
            <a:xfrm>
              <a:off x="2714880" y="4662118"/>
              <a:ext cx="2466903" cy="1767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93808"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9475"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1924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270354"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69467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893808" y="565082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28470" y="5520791"/>
              <a:ext cx="316538" cy="830997"/>
            </a:xfrm>
            <a:prstGeom prst="rect">
              <a:avLst/>
            </a:prstGeom>
            <a:noFill/>
          </p:spPr>
          <p:txBody>
            <a:bodyPr wrap="none" rtlCol="0">
              <a:spAutoFit/>
            </a:bodyPr>
            <a:lstStyle/>
            <a:p>
              <a:r>
                <a:rPr lang="en-US" sz="1200" dirty="0" smtClean="0"/>
                <a:t>X</a:t>
              </a:r>
              <a:r>
                <a:rPr lang="en-US" sz="1200" baseline="-25000" dirty="0" smtClean="0"/>
                <a:t>1</a:t>
              </a:r>
            </a:p>
            <a:p>
              <a:r>
                <a:rPr lang="en-US" sz="1200" dirty="0"/>
                <a:t>X</a:t>
              </a:r>
              <a:r>
                <a:rPr lang="en-US" sz="1200" baseline="-25000" dirty="0" smtClean="0"/>
                <a:t>2</a:t>
              </a:r>
            </a:p>
            <a:p>
              <a:r>
                <a:rPr lang="en-US" sz="1200" dirty="0"/>
                <a:t>X</a:t>
              </a:r>
              <a:r>
                <a:rPr lang="en-US" sz="1200" baseline="-25000" dirty="0" smtClean="0"/>
                <a:t>3</a:t>
              </a:r>
            </a:p>
            <a:p>
              <a:r>
                <a:rPr lang="en-US" sz="1200" dirty="0"/>
                <a:t>X</a:t>
              </a:r>
              <a:r>
                <a:rPr lang="en-US" sz="1200" baseline="-25000" dirty="0" smtClean="0"/>
                <a:t>4</a:t>
              </a:r>
              <a:endParaRPr lang="en-US" sz="1200" baseline="-25000" dirty="0"/>
            </a:p>
          </p:txBody>
        </p:sp>
        <p:sp>
          <p:nvSpPr>
            <p:cNvPr id="8" name="Smiley Face 7"/>
            <p:cNvSpPr/>
            <p:nvPr/>
          </p:nvSpPr>
          <p:spPr>
            <a:xfrm>
              <a:off x="2858132" y="422841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Smiley Face 19"/>
            <p:cNvSpPr/>
            <p:nvPr/>
          </p:nvSpPr>
          <p:spPr>
            <a:xfrm>
              <a:off x="3310896" y="4228416"/>
              <a:ext cx="365058" cy="364067"/>
            </a:xfrm>
            <a:prstGeom prst="smileyFac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miley Face 20"/>
            <p:cNvSpPr/>
            <p:nvPr/>
          </p:nvSpPr>
          <p:spPr>
            <a:xfrm>
              <a:off x="3776911" y="4228416"/>
              <a:ext cx="365058" cy="364067"/>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Smiley Face 21"/>
            <p:cNvSpPr/>
            <p:nvPr/>
          </p:nvSpPr>
          <p:spPr>
            <a:xfrm>
              <a:off x="4654565" y="4228417"/>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miley Face 22"/>
            <p:cNvSpPr/>
            <p:nvPr/>
          </p:nvSpPr>
          <p:spPr>
            <a:xfrm>
              <a:off x="4222712" y="4228417"/>
              <a:ext cx="365058" cy="364067"/>
            </a:xfrm>
            <a:prstGeom prst="smileyFace">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Smiley Face 26"/>
            <p:cNvSpPr/>
            <p:nvPr/>
          </p:nvSpPr>
          <p:spPr>
            <a:xfrm>
              <a:off x="5977379" y="467109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miley Face 27"/>
            <p:cNvSpPr/>
            <p:nvPr/>
          </p:nvSpPr>
          <p:spPr>
            <a:xfrm>
              <a:off x="6803841" y="4671098"/>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a:stCxn id="27" idx="6"/>
              <a:endCxn id="28" idx="2"/>
            </p:cNvCxnSpPr>
            <p:nvPr/>
          </p:nvCxnSpPr>
          <p:spPr>
            <a:xfrm>
              <a:off x="6342437" y="4853131"/>
              <a:ext cx="461404"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62573" y="4857363"/>
              <a:ext cx="0" cy="4741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Smiley Face 33"/>
            <p:cNvSpPr/>
            <p:nvPr/>
          </p:nvSpPr>
          <p:spPr>
            <a:xfrm>
              <a:off x="6380044" y="5399230"/>
              <a:ext cx="365058" cy="364067"/>
            </a:xfrm>
            <a:prstGeom prst="smileyFac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897089" y="58370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4694676" y="6233253"/>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4694676" y="56846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4270354" y="566775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4271932"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3819246" y="624349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819246"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3357680"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3359475"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199349" y="6042068"/>
              <a:ext cx="160960" cy="150626"/>
            </a:xfrm>
            <a:prstGeom prst="rect">
              <a:avLst/>
            </a:prstGeom>
            <a:solidFill>
              <a:schemeClr val="accent6">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07353" y="6042068"/>
              <a:ext cx="160960" cy="150626"/>
            </a:xfrm>
            <a:prstGeom prst="rect">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866379" y="6042068"/>
              <a:ext cx="160960" cy="150626"/>
            </a:xfrm>
            <a:prstGeom prst="rect">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p:cNvSpPr/>
          <p:nvPr/>
        </p:nvSpPr>
        <p:spPr>
          <a:xfrm>
            <a:off x="2216109" y="128075"/>
            <a:ext cx="6750076" cy="400110"/>
          </a:xfrm>
          <a:prstGeom prst="rect">
            <a:avLst/>
          </a:prstGeom>
        </p:spPr>
        <p:txBody>
          <a:bodyPr wrap="square">
            <a:spAutoFit/>
          </a:bodyPr>
          <a:lstStyle/>
          <a:p>
            <a:pPr algn="ctr"/>
            <a:r>
              <a:rPr lang="pt-BR" sz="2000" b="1" dirty="0" smtClean="0"/>
              <a:t>Exercício Prático</a:t>
            </a:r>
            <a:endParaRPr lang="pt-BR" sz="2000" dirty="0" smtClean="0"/>
          </a:p>
        </p:txBody>
      </p:sp>
      <p:grpSp>
        <p:nvGrpSpPr>
          <p:cNvPr id="38" name="Group 37"/>
          <p:cNvGrpSpPr/>
          <p:nvPr/>
        </p:nvGrpSpPr>
        <p:grpSpPr>
          <a:xfrm>
            <a:off x="-250828" y="119792"/>
            <a:ext cx="2313454" cy="1892235"/>
            <a:chOff x="135712" y="145927"/>
            <a:chExt cx="2313454" cy="1892235"/>
          </a:xfrm>
        </p:grpSpPr>
        <p:pic>
          <p:nvPicPr>
            <p:cNvPr id="39" name="Picture 38"/>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Lst>
            </a:blip>
            <a:stretch>
              <a:fillRect/>
            </a:stretch>
          </p:blipFill>
          <p:spPr>
            <a:xfrm>
              <a:off x="678861" y="145927"/>
              <a:ext cx="1455565" cy="1892235"/>
            </a:xfrm>
            <a:prstGeom prst="rect">
              <a:avLst/>
            </a:prstGeom>
          </p:spPr>
        </p:pic>
        <p:sp>
          <p:nvSpPr>
            <p:cNvPr id="40" name="TextBox 39"/>
            <p:cNvSpPr txBox="1"/>
            <p:nvPr/>
          </p:nvSpPr>
          <p:spPr>
            <a:xfrm rot="18918628">
              <a:off x="135712" y="910432"/>
              <a:ext cx="231345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Biotecnologia</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Forense</a:t>
              </a:r>
              <a:endParaRPr lang="en-US" b="1" dirty="0">
                <a:effectLst>
                  <a:outerShdw blurRad="60007" dist="200025" dir="15000000" sy="30000" kx="-1800000" algn="bl" rotWithShape="0">
                    <a:prstClr val="black">
                      <a:alpha val="32000"/>
                    </a:prstClr>
                  </a:outerShdw>
                </a:effectLst>
              </a:endParaRPr>
            </a:p>
          </p:txBody>
        </p:sp>
      </p:grpSp>
      <p:sp>
        <p:nvSpPr>
          <p:cNvPr id="4" name="TextBox 3"/>
          <p:cNvSpPr txBox="1"/>
          <p:nvPr/>
        </p:nvSpPr>
        <p:spPr>
          <a:xfrm>
            <a:off x="7267310" y="5296444"/>
            <a:ext cx="1698875" cy="646331"/>
          </a:xfrm>
          <a:prstGeom prst="rect">
            <a:avLst/>
          </a:prstGeom>
          <a:noFill/>
        </p:spPr>
        <p:txBody>
          <a:bodyPr wrap="square" rtlCol="0">
            <a:spAutoFit/>
          </a:bodyPr>
          <a:lstStyle/>
          <a:p>
            <a:pPr algn="ctr"/>
            <a:r>
              <a:rPr lang="en-US" b="1" dirty="0" smtClean="0">
                <a:sym typeface="Wingdings"/>
              </a:rPr>
              <a:t> </a:t>
            </a:r>
            <a:r>
              <a:rPr lang="en-US" b="1" i="1" dirty="0" err="1" smtClean="0"/>
              <a:t>Tente</a:t>
            </a:r>
            <a:r>
              <a:rPr lang="en-US" b="1" i="1" dirty="0" smtClean="0"/>
              <a:t> </a:t>
            </a:r>
            <a:r>
              <a:rPr lang="en-US" b="1" i="1" dirty="0" err="1" smtClean="0"/>
              <a:t>novamente</a:t>
            </a:r>
            <a:r>
              <a:rPr lang="en-US" b="1" i="1" dirty="0" smtClean="0"/>
              <a:t>!</a:t>
            </a:r>
            <a:endParaRPr lang="en-US" b="1" i="1" dirty="0"/>
          </a:p>
        </p:txBody>
      </p:sp>
    </p:spTree>
    <p:extLst>
      <p:ext uri="{BB962C8B-B14F-4D97-AF65-F5344CB8AC3E}">
        <p14:creationId xmlns:p14="http://schemas.microsoft.com/office/powerpoint/2010/main" val="32822626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8343" y="666933"/>
            <a:ext cx="7067053" cy="3416320"/>
          </a:xfrm>
          <a:prstGeom prst="rect">
            <a:avLst/>
          </a:prstGeom>
        </p:spPr>
        <p:txBody>
          <a:bodyPr wrap="square">
            <a:spAutoFit/>
          </a:bodyPr>
          <a:lstStyle/>
          <a:p>
            <a:r>
              <a:rPr lang="pt-BR" dirty="0" smtClean="0"/>
              <a:t>A </a:t>
            </a:r>
            <a:r>
              <a:rPr lang="pt-BR" dirty="0"/>
              <a:t>figura abaixo mostra </a:t>
            </a:r>
            <a:r>
              <a:rPr lang="pt-BR" dirty="0" smtClean="0"/>
              <a:t>a </a:t>
            </a:r>
            <a:r>
              <a:rPr lang="pt-BR" dirty="0" smtClean="0">
                <a:solidFill>
                  <a:srgbClr val="0000FF"/>
                </a:solidFill>
              </a:rPr>
              <a:t>árvore genealógica</a:t>
            </a:r>
            <a:r>
              <a:rPr lang="pt-BR" dirty="0" smtClean="0">
                <a:solidFill>
                  <a:srgbClr val="000000"/>
                </a:solidFill>
              </a:rPr>
              <a:t> do casal Azulino e </a:t>
            </a:r>
            <a:r>
              <a:rPr lang="pt-BR" dirty="0" err="1" smtClean="0">
                <a:solidFill>
                  <a:srgbClr val="000000"/>
                </a:solidFill>
              </a:rPr>
              <a:t>Rosaleta</a:t>
            </a:r>
            <a:r>
              <a:rPr lang="pt-BR" dirty="0" smtClean="0">
                <a:solidFill>
                  <a:srgbClr val="000000"/>
                </a:solidFill>
              </a:rPr>
              <a:t> e seu único filho que acabou de nascer. Houve uma confusão na hora do parto e agora o pessoal do hospital está em dúvida entre três crianças e pediram ajuda aos colegas geneticistas para a solucionar esse mistério... Os geneticistas fizeram então uma </a:t>
            </a:r>
            <a:r>
              <a:rPr lang="pt-BR" dirty="0" smtClean="0">
                <a:solidFill>
                  <a:srgbClr val="0000FF"/>
                </a:solidFill>
              </a:rPr>
              <a:t>PCR</a:t>
            </a:r>
            <a:r>
              <a:rPr lang="pt-BR" dirty="0" smtClean="0">
                <a:solidFill>
                  <a:srgbClr val="3366FF"/>
                </a:solidFill>
              </a:rPr>
              <a:t> </a:t>
            </a:r>
            <a:r>
              <a:rPr lang="pt-BR" dirty="0" smtClean="0">
                <a:solidFill>
                  <a:srgbClr val="000000"/>
                </a:solidFill>
              </a:rPr>
              <a:t> do loco de microssatélite “</a:t>
            </a:r>
            <a:r>
              <a:rPr lang="pt-BR" dirty="0" err="1" smtClean="0">
                <a:solidFill>
                  <a:srgbClr val="000000"/>
                </a:solidFill>
              </a:rPr>
              <a:t>X</a:t>
            </a:r>
            <a:r>
              <a:rPr lang="pt-BR" dirty="0" smtClean="0">
                <a:solidFill>
                  <a:srgbClr val="000000"/>
                </a:solidFill>
              </a:rPr>
              <a:t>” e viram </a:t>
            </a:r>
            <a:r>
              <a:rPr lang="pt-BR" dirty="0" smtClean="0"/>
              <a:t>o resultado num gel de </a:t>
            </a:r>
            <a:r>
              <a:rPr lang="pt-BR" dirty="0" smtClean="0">
                <a:solidFill>
                  <a:srgbClr val="0000FF"/>
                </a:solidFill>
              </a:rPr>
              <a:t>eletroforese</a:t>
            </a:r>
            <a:r>
              <a:rPr lang="pt-BR" dirty="0" smtClean="0"/>
              <a:t>. No gel foi possível ver que cada individuo apresentava manchas (chamadas por eles de bandas) em quatro posições diferentes representando os diferentes </a:t>
            </a:r>
            <a:r>
              <a:rPr lang="pt-BR" dirty="0" smtClean="0">
                <a:solidFill>
                  <a:srgbClr val="0000FF"/>
                </a:solidFill>
              </a:rPr>
              <a:t>alelos </a:t>
            </a:r>
            <a:r>
              <a:rPr lang="pt-BR" dirty="0" smtClean="0"/>
              <a:t>que cada individuo possui para o loco “</a:t>
            </a:r>
            <a:r>
              <a:rPr lang="pt-BR" dirty="0" err="1" smtClean="0"/>
              <a:t>X</a:t>
            </a:r>
            <a:r>
              <a:rPr lang="pt-BR" dirty="0" smtClean="0"/>
              <a:t>”</a:t>
            </a:r>
            <a:r>
              <a:rPr lang="pt-BR" dirty="0"/>
              <a:t> (X</a:t>
            </a:r>
            <a:r>
              <a:rPr lang="pt-BR" baseline="-25000" dirty="0"/>
              <a:t>1</a:t>
            </a:r>
            <a:r>
              <a:rPr lang="pt-BR" dirty="0"/>
              <a:t>, X</a:t>
            </a:r>
            <a:r>
              <a:rPr lang="pt-BR" baseline="-25000" dirty="0"/>
              <a:t>2</a:t>
            </a:r>
            <a:r>
              <a:rPr lang="pt-BR" dirty="0"/>
              <a:t>, X</a:t>
            </a:r>
            <a:r>
              <a:rPr lang="pt-BR" baseline="-25000" dirty="0"/>
              <a:t>3</a:t>
            </a:r>
            <a:r>
              <a:rPr lang="pt-BR" dirty="0"/>
              <a:t> e X</a:t>
            </a:r>
            <a:r>
              <a:rPr lang="pt-BR" baseline="-25000" dirty="0"/>
              <a:t>4</a:t>
            </a:r>
            <a:r>
              <a:rPr lang="pt-BR" dirty="0"/>
              <a:t>)</a:t>
            </a:r>
            <a:r>
              <a:rPr lang="pt-BR" dirty="0" smtClean="0"/>
              <a:t>. Sabendo que o filho de Azulino e </a:t>
            </a:r>
            <a:r>
              <a:rPr lang="pt-BR" dirty="0" err="1" smtClean="0"/>
              <a:t>Rosaleta</a:t>
            </a:r>
            <a:r>
              <a:rPr lang="pt-BR" dirty="0" smtClean="0"/>
              <a:t> deve compartilhar uma das bandas da mãe e a outra do pai, qual das três crianças é filho do casal, </a:t>
            </a:r>
            <a:r>
              <a:rPr lang="pt-BR" dirty="0" err="1" smtClean="0"/>
              <a:t>Laranjito</a:t>
            </a:r>
            <a:r>
              <a:rPr lang="pt-BR" dirty="0" smtClean="0"/>
              <a:t>, </a:t>
            </a:r>
            <a:r>
              <a:rPr lang="pt-BR" dirty="0" err="1" smtClean="0"/>
              <a:t>Amarelino</a:t>
            </a:r>
            <a:r>
              <a:rPr lang="pt-BR" dirty="0" smtClean="0"/>
              <a:t> ou Verdolengo? Click na cor para ver se acertou!</a:t>
            </a:r>
            <a:endParaRPr lang="en-US" dirty="0"/>
          </a:p>
        </p:txBody>
      </p:sp>
      <p:grpSp>
        <p:nvGrpSpPr>
          <p:cNvPr id="33" name="Group 32"/>
          <p:cNvGrpSpPr/>
          <p:nvPr/>
        </p:nvGrpSpPr>
        <p:grpSpPr>
          <a:xfrm>
            <a:off x="2328470" y="4407894"/>
            <a:ext cx="4840429" cy="2200836"/>
            <a:chOff x="2328470" y="4228416"/>
            <a:chExt cx="4840429" cy="2200836"/>
          </a:xfrm>
        </p:grpSpPr>
        <p:sp>
          <p:nvSpPr>
            <p:cNvPr id="3" name="Rectangle 2"/>
            <p:cNvSpPr/>
            <p:nvPr/>
          </p:nvSpPr>
          <p:spPr>
            <a:xfrm>
              <a:off x="2714880" y="4662118"/>
              <a:ext cx="2466903" cy="1767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93808"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9475"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1924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270354"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69467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893808" y="565082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28470" y="5520791"/>
              <a:ext cx="316538" cy="830997"/>
            </a:xfrm>
            <a:prstGeom prst="rect">
              <a:avLst/>
            </a:prstGeom>
            <a:noFill/>
          </p:spPr>
          <p:txBody>
            <a:bodyPr wrap="none" rtlCol="0">
              <a:spAutoFit/>
            </a:bodyPr>
            <a:lstStyle/>
            <a:p>
              <a:r>
                <a:rPr lang="en-US" sz="1200" dirty="0" smtClean="0"/>
                <a:t>X</a:t>
              </a:r>
              <a:r>
                <a:rPr lang="en-US" sz="1200" baseline="-25000" dirty="0" smtClean="0"/>
                <a:t>1</a:t>
              </a:r>
            </a:p>
            <a:p>
              <a:r>
                <a:rPr lang="en-US" sz="1200" dirty="0"/>
                <a:t>X</a:t>
              </a:r>
              <a:r>
                <a:rPr lang="en-US" sz="1200" baseline="-25000" dirty="0" smtClean="0"/>
                <a:t>2</a:t>
              </a:r>
            </a:p>
            <a:p>
              <a:r>
                <a:rPr lang="en-US" sz="1200" dirty="0"/>
                <a:t>X</a:t>
              </a:r>
              <a:r>
                <a:rPr lang="en-US" sz="1200" baseline="-25000" dirty="0" smtClean="0"/>
                <a:t>3</a:t>
              </a:r>
            </a:p>
            <a:p>
              <a:r>
                <a:rPr lang="en-US" sz="1200" dirty="0"/>
                <a:t>X</a:t>
              </a:r>
              <a:r>
                <a:rPr lang="en-US" sz="1200" baseline="-25000" dirty="0" smtClean="0"/>
                <a:t>4</a:t>
              </a:r>
              <a:endParaRPr lang="en-US" sz="1200" baseline="-25000" dirty="0"/>
            </a:p>
          </p:txBody>
        </p:sp>
        <p:sp>
          <p:nvSpPr>
            <p:cNvPr id="8" name="Smiley Face 7"/>
            <p:cNvSpPr/>
            <p:nvPr/>
          </p:nvSpPr>
          <p:spPr>
            <a:xfrm>
              <a:off x="2858132" y="422841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Smiley Face 19"/>
            <p:cNvSpPr/>
            <p:nvPr/>
          </p:nvSpPr>
          <p:spPr>
            <a:xfrm>
              <a:off x="3310896" y="4228416"/>
              <a:ext cx="365058" cy="364067"/>
            </a:xfrm>
            <a:prstGeom prst="smileyFac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miley Face 20"/>
            <p:cNvSpPr/>
            <p:nvPr/>
          </p:nvSpPr>
          <p:spPr>
            <a:xfrm>
              <a:off x="3776911" y="4228416"/>
              <a:ext cx="365058" cy="364067"/>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Smiley Face 21"/>
            <p:cNvSpPr/>
            <p:nvPr/>
          </p:nvSpPr>
          <p:spPr>
            <a:xfrm>
              <a:off x="4654565" y="4228417"/>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miley Face 22"/>
            <p:cNvSpPr/>
            <p:nvPr/>
          </p:nvSpPr>
          <p:spPr>
            <a:xfrm>
              <a:off x="4222712" y="4228417"/>
              <a:ext cx="365058" cy="364067"/>
            </a:xfrm>
            <a:prstGeom prst="smileyFace">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Smiley Face 26"/>
            <p:cNvSpPr/>
            <p:nvPr/>
          </p:nvSpPr>
          <p:spPr>
            <a:xfrm>
              <a:off x="5977379" y="467109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miley Face 27"/>
            <p:cNvSpPr/>
            <p:nvPr/>
          </p:nvSpPr>
          <p:spPr>
            <a:xfrm>
              <a:off x="6803841" y="4671098"/>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a:stCxn id="27" idx="6"/>
              <a:endCxn id="28" idx="2"/>
            </p:cNvCxnSpPr>
            <p:nvPr/>
          </p:nvCxnSpPr>
          <p:spPr>
            <a:xfrm>
              <a:off x="6342437" y="4853131"/>
              <a:ext cx="461404"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62573" y="4857363"/>
              <a:ext cx="0" cy="4741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Smiley Face 33"/>
            <p:cNvSpPr/>
            <p:nvPr/>
          </p:nvSpPr>
          <p:spPr>
            <a:xfrm>
              <a:off x="6380044" y="5399230"/>
              <a:ext cx="365058" cy="364067"/>
            </a:xfrm>
            <a:prstGeom prst="smileyFac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897089" y="58370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4694676" y="6233253"/>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4694676" y="56846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4270354" y="566775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4271932"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3819246" y="624349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819246"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3357680"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3359475"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199349" y="6042068"/>
              <a:ext cx="160960" cy="150626"/>
            </a:xfrm>
            <a:prstGeom prst="rect">
              <a:avLst/>
            </a:prstGeom>
            <a:solidFill>
              <a:schemeClr val="accent6">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07353" y="6042068"/>
              <a:ext cx="160960" cy="150626"/>
            </a:xfrm>
            <a:prstGeom prst="rect">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866379" y="6042068"/>
              <a:ext cx="160960" cy="150626"/>
            </a:xfrm>
            <a:prstGeom prst="rect">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p:cNvSpPr/>
          <p:nvPr/>
        </p:nvSpPr>
        <p:spPr>
          <a:xfrm>
            <a:off x="2216109" y="128075"/>
            <a:ext cx="6750076" cy="400110"/>
          </a:xfrm>
          <a:prstGeom prst="rect">
            <a:avLst/>
          </a:prstGeom>
        </p:spPr>
        <p:txBody>
          <a:bodyPr wrap="square">
            <a:spAutoFit/>
          </a:bodyPr>
          <a:lstStyle/>
          <a:p>
            <a:pPr algn="ctr"/>
            <a:r>
              <a:rPr lang="pt-BR" sz="2000" b="1" dirty="0" smtClean="0"/>
              <a:t>Exercício Prático</a:t>
            </a:r>
            <a:endParaRPr lang="pt-BR" sz="2000" dirty="0" smtClean="0"/>
          </a:p>
        </p:txBody>
      </p:sp>
      <p:grpSp>
        <p:nvGrpSpPr>
          <p:cNvPr id="38" name="Group 37"/>
          <p:cNvGrpSpPr/>
          <p:nvPr/>
        </p:nvGrpSpPr>
        <p:grpSpPr>
          <a:xfrm>
            <a:off x="-250828" y="119792"/>
            <a:ext cx="2313454" cy="1892235"/>
            <a:chOff x="135712" y="145927"/>
            <a:chExt cx="2313454" cy="1892235"/>
          </a:xfrm>
        </p:grpSpPr>
        <p:pic>
          <p:nvPicPr>
            <p:cNvPr id="39" name="Picture 38"/>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Lst>
            </a:blip>
            <a:stretch>
              <a:fillRect/>
            </a:stretch>
          </p:blipFill>
          <p:spPr>
            <a:xfrm>
              <a:off x="678861" y="145927"/>
              <a:ext cx="1455565" cy="1892235"/>
            </a:xfrm>
            <a:prstGeom prst="rect">
              <a:avLst/>
            </a:prstGeom>
          </p:spPr>
        </p:pic>
        <p:sp>
          <p:nvSpPr>
            <p:cNvPr id="40" name="TextBox 39"/>
            <p:cNvSpPr txBox="1"/>
            <p:nvPr/>
          </p:nvSpPr>
          <p:spPr>
            <a:xfrm rot="18918628">
              <a:off x="135712" y="910432"/>
              <a:ext cx="231345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Biotecnologia</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Forense</a:t>
              </a:r>
              <a:endParaRPr lang="en-US" b="1" dirty="0">
                <a:effectLst>
                  <a:outerShdw blurRad="60007" dist="200025" dir="15000000" sy="30000" kx="-1800000" algn="bl" rotWithShape="0">
                    <a:prstClr val="black">
                      <a:alpha val="32000"/>
                    </a:prstClr>
                  </a:outerShdw>
                </a:effectLst>
              </a:endParaRPr>
            </a:p>
          </p:txBody>
        </p:sp>
      </p:grpSp>
      <p:sp>
        <p:nvSpPr>
          <p:cNvPr id="50" name="TextBox 49"/>
          <p:cNvSpPr txBox="1"/>
          <p:nvPr/>
        </p:nvSpPr>
        <p:spPr>
          <a:xfrm>
            <a:off x="7267310" y="5296444"/>
            <a:ext cx="1698875" cy="646331"/>
          </a:xfrm>
          <a:prstGeom prst="rect">
            <a:avLst/>
          </a:prstGeom>
          <a:noFill/>
        </p:spPr>
        <p:txBody>
          <a:bodyPr wrap="square" rtlCol="0">
            <a:spAutoFit/>
          </a:bodyPr>
          <a:lstStyle/>
          <a:p>
            <a:pPr algn="ctr"/>
            <a:r>
              <a:rPr lang="en-US" b="1" dirty="0" smtClean="0">
                <a:sym typeface="Wingdings"/>
              </a:rPr>
              <a:t> </a:t>
            </a:r>
            <a:r>
              <a:rPr lang="en-US" b="1" i="1" dirty="0" err="1" smtClean="0"/>
              <a:t>Tente</a:t>
            </a:r>
            <a:r>
              <a:rPr lang="en-US" b="1" i="1" dirty="0" smtClean="0"/>
              <a:t> </a:t>
            </a:r>
            <a:r>
              <a:rPr lang="en-US" b="1" i="1" dirty="0" err="1" smtClean="0"/>
              <a:t>novamente</a:t>
            </a:r>
            <a:r>
              <a:rPr lang="en-US" b="1" i="1" dirty="0" smtClean="0"/>
              <a:t>!</a:t>
            </a:r>
            <a:endParaRPr lang="en-US" b="1" i="1" dirty="0"/>
          </a:p>
        </p:txBody>
      </p:sp>
    </p:spTree>
    <p:extLst>
      <p:ext uri="{BB962C8B-B14F-4D97-AF65-F5344CB8AC3E}">
        <p14:creationId xmlns:p14="http://schemas.microsoft.com/office/powerpoint/2010/main" val="28698482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8343" y="666933"/>
            <a:ext cx="7067053" cy="3416320"/>
          </a:xfrm>
          <a:prstGeom prst="rect">
            <a:avLst/>
          </a:prstGeom>
        </p:spPr>
        <p:txBody>
          <a:bodyPr wrap="square">
            <a:spAutoFit/>
          </a:bodyPr>
          <a:lstStyle/>
          <a:p>
            <a:r>
              <a:rPr lang="pt-BR" dirty="0" smtClean="0"/>
              <a:t>A </a:t>
            </a:r>
            <a:r>
              <a:rPr lang="pt-BR" dirty="0"/>
              <a:t>figura abaixo mostra </a:t>
            </a:r>
            <a:r>
              <a:rPr lang="pt-BR" dirty="0" smtClean="0"/>
              <a:t>a </a:t>
            </a:r>
            <a:r>
              <a:rPr lang="pt-BR" dirty="0" smtClean="0">
                <a:solidFill>
                  <a:srgbClr val="0000FF"/>
                </a:solidFill>
              </a:rPr>
              <a:t>árvore genealógica</a:t>
            </a:r>
            <a:r>
              <a:rPr lang="pt-BR" dirty="0" smtClean="0">
                <a:solidFill>
                  <a:srgbClr val="000000"/>
                </a:solidFill>
              </a:rPr>
              <a:t> do casal Azulino e </a:t>
            </a:r>
            <a:r>
              <a:rPr lang="pt-BR" dirty="0" err="1" smtClean="0">
                <a:solidFill>
                  <a:srgbClr val="000000"/>
                </a:solidFill>
              </a:rPr>
              <a:t>Rosaleta</a:t>
            </a:r>
            <a:r>
              <a:rPr lang="pt-BR" dirty="0" smtClean="0">
                <a:solidFill>
                  <a:srgbClr val="000000"/>
                </a:solidFill>
              </a:rPr>
              <a:t> e seu único filho que acabou de nascer. Houve uma confusão na hora do parto e agora o pessoal do hospital está em dúvida entre três crianças e pediram ajuda aos colegas geneticistas para a solucionar esse mistério... Os geneticistas fizeram então uma </a:t>
            </a:r>
            <a:r>
              <a:rPr lang="pt-BR" dirty="0" smtClean="0">
                <a:solidFill>
                  <a:srgbClr val="0000FF"/>
                </a:solidFill>
              </a:rPr>
              <a:t>PCR</a:t>
            </a:r>
            <a:r>
              <a:rPr lang="pt-BR" dirty="0" smtClean="0">
                <a:solidFill>
                  <a:srgbClr val="3366FF"/>
                </a:solidFill>
              </a:rPr>
              <a:t> </a:t>
            </a:r>
            <a:r>
              <a:rPr lang="pt-BR" dirty="0" smtClean="0">
                <a:solidFill>
                  <a:srgbClr val="000000"/>
                </a:solidFill>
              </a:rPr>
              <a:t> do loco de microssatélite “</a:t>
            </a:r>
            <a:r>
              <a:rPr lang="pt-BR" dirty="0" err="1" smtClean="0">
                <a:solidFill>
                  <a:srgbClr val="000000"/>
                </a:solidFill>
              </a:rPr>
              <a:t>X</a:t>
            </a:r>
            <a:r>
              <a:rPr lang="pt-BR" dirty="0" smtClean="0">
                <a:solidFill>
                  <a:srgbClr val="000000"/>
                </a:solidFill>
              </a:rPr>
              <a:t>” e viram </a:t>
            </a:r>
            <a:r>
              <a:rPr lang="pt-BR" dirty="0" smtClean="0"/>
              <a:t>o resultado num gel de </a:t>
            </a:r>
            <a:r>
              <a:rPr lang="pt-BR" dirty="0" smtClean="0">
                <a:solidFill>
                  <a:srgbClr val="0000FF"/>
                </a:solidFill>
              </a:rPr>
              <a:t>eletroforese</a:t>
            </a:r>
            <a:r>
              <a:rPr lang="pt-BR" dirty="0" smtClean="0"/>
              <a:t>. No gel foi possível ver que cada individuo apresentava manchas (chamadas por eles de bandas) em quatro posições diferentes representando os diferentes </a:t>
            </a:r>
            <a:r>
              <a:rPr lang="pt-BR" dirty="0" smtClean="0">
                <a:solidFill>
                  <a:srgbClr val="0000FF"/>
                </a:solidFill>
              </a:rPr>
              <a:t>alelos </a:t>
            </a:r>
            <a:r>
              <a:rPr lang="pt-BR" dirty="0" smtClean="0"/>
              <a:t>que cada individuo possui para o loco “</a:t>
            </a:r>
            <a:r>
              <a:rPr lang="pt-BR" dirty="0" err="1" smtClean="0"/>
              <a:t>X</a:t>
            </a:r>
            <a:r>
              <a:rPr lang="pt-BR" dirty="0" smtClean="0"/>
              <a:t>”</a:t>
            </a:r>
            <a:r>
              <a:rPr lang="pt-BR" dirty="0"/>
              <a:t> (X</a:t>
            </a:r>
            <a:r>
              <a:rPr lang="pt-BR" baseline="-25000" dirty="0"/>
              <a:t>1</a:t>
            </a:r>
            <a:r>
              <a:rPr lang="pt-BR" dirty="0"/>
              <a:t>, X</a:t>
            </a:r>
            <a:r>
              <a:rPr lang="pt-BR" baseline="-25000" dirty="0"/>
              <a:t>2</a:t>
            </a:r>
            <a:r>
              <a:rPr lang="pt-BR" dirty="0"/>
              <a:t>, X</a:t>
            </a:r>
            <a:r>
              <a:rPr lang="pt-BR" baseline="-25000" dirty="0"/>
              <a:t>3</a:t>
            </a:r>
            <a:r>
              <a:rPr lang="pt-BR" dirty="0"/>
              <a:t> e X</a:t>
            </a:r>
            <a:r>
              <a:rPr lang="pt-BR" baseline="-25000" dirty="0"/>
              <a:t>4</a:t>
            </a:r>
            <a:r>
              <a:rPr lang="pt-BR" dirty="0"/>
              <a:t>)</a:t>
            </a:r>
            <a:r>
              <a:rPr lang="pt-BR" dirty="0" smtClean="0"/>
              <a:t>. Sabendo que o filho de Azulino e </a:t>
            </a:r>
            <a:r>
              <a:rPr lang="pt-BR" dirty="0" err="1" smtClean="0"/>
              <a:t>Rosaleta</a:t>
            </a:r>
            <a:r>
              <a:rPr lang="pt-BR" dirty="0" smtClean="0"/>
              <a:t> deve compartilhar uma das bandas da mãe e a outra do pai, qual das três crianças é filho do casal, </a:t>
            </a:r>
            <a:r>
              <a:rPr lang="pt-BR" dirty="0" err="1" smtClean="0"/>
              <a:t>Laranjito</a:t>
            </a:r>
            <a:r>
              <a:rPr lang="pt-BR" dirty="0" smtClean="0"/>
              <a:t>, </a:t>
            </a:r>
            <a:r>
              <a:rPr lang="pt-BR" dirty="0" err="1" smtClean="0"/>
              <a:t>Amarelino</a:t>
            </a:r>
            <a:r>
              <a:rPr lang="pt-BR" dirty="0" smtClean="0"/>
              <a:t> ou Verdolengo? Click na cor para ver se acertou!</a:t>
            </a:r>
            <a:endParaRPr lang="en-US" dirty="0"/>
          </a:p>
        </p:txBody>
      </p:sp>
      <p:grpSp>
        <p:nvGrpSpPr>
          <p:cNvPr id="33" name="Group 32"/>
          <p:cNvGrpSpPr/>
          <p:nvPr/>
        </p:nvGrpSpPr>
        <p:grpSpPr>
          <a:xfrm>
            <a:off x="2328470" y="4407894"/>
            <a:ext cx="4840429" cy="2200836"/>
            <a:chOff x="2328470" y="4228416"/>
            <a:chExt cx="4840429" cy="2200836"/>
          </a:xfrm>
        </p:grpSpPr>
        <p:sp>
          <p:nvSpPr>
            <p:cNvPr id="3" name="Rectangle 2"/>
            <p:cNvSpPr/>
            <p:nvPr/>
          </p:nvSpPr>
          <p:spPr>
            <a:xfrm>
              <a:off x="2714880" y="4662118"/>
              <a:ext cx="2466903" cy="1767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93808"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9475"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1924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270354"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694676" y="4800175"/>
              <a:ext cx="290437" cy="55223"/>
            </a:xfrm>
            <a:prstGeom prst="rect">
              <a:avLst/>
            </a:prstGeom>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893808" y="565082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28470" y="5520791"/>
              <a:ext cx="316538" cy="830997"/>
            </a:xfrm>
            <a:prstGeom prst="rect">
              <a:avLst/>
            </a:prstGeom>
            <a:noFill/>
          </p:spPr>
          <p:txBody>
            <a:bodyPr wrap="none" rtlCol="0">
              <a:spAutoFit/>
            </a:bodyPr>
            <a:lstStyle/>
            <a:p>
              <a:r>
                <a:rPr lang="en-US" sz="1200" dirty="0" smtClean="0"/>
                <a:t>X</a:t>
              </a:r>
              <a:r>
                <a:rPr lang="en-US" sz="1200" baseline="-25000" dirty="0" smtClean="0"/>
                <a:t>1</a:t>
              </a:r>
            </a:p>
            <a:p>
              <a:r>
                <a:rPr lang="en-US" sz="1200" dirty="0"/>
                <a:t>X</a:t>
              </a:r>
              <a:r>
                <a:rPr lang="en-US" sz="1200" baseline="-25000" dirty="0" smtClean="0"/>
                <a:t>2</a:t>
              </a:r>
            </a:p>
            <a:p>
              <a:r>
                <a:rPr lang="en-US" sz="1200" dirty="0"/>
                <a:t>X</a:t>
              </a:r>
              <a:r>
                <a:rPr lang="en-US" sz="1200" baseline="-25000" dirty="0" smtClean="0"/>
                <a:t>3</a:t>
              </a:r>
            </a:p>
            <a:p>
              <a:r>
                <a:rPr lang="en-US" sz="1200" dirty="0"/>
                <a:t>X</a:t>
              </a:r>
              <a:r>
                <a:rPr lang="en-US" sz="1200" baseline="-25000" dirty="0" smtClean="0"/>
                <a:t>4</a:t>
              </a:r>
              <a:endParaRPr lang="en-US" sz="1200" baseline="-25000" dirty="0"/>
            </a:p>
          </p:txBody>
        </p:sp>
        <p:sp>
          <p:nvSpPr>
            <p:cNvPr id="8" name="Smiley Face 7"/>
            <p:cNvSpPr/>
            <p:nvPr/>
          </p:nvSpPr>
          <p:spPr>
            <a:xfrm>
              <a:off x="2858132" y="422841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Smiley Face 19"/>
            <p:cNvSpPr/>
            <p:nvPr/>
          </p:nvSpPr>
          <p:spPr>
            <a:xfrm>
              <a:off x="3310896" y="4228416"/>
              <a:ext cx="365058" cy="364067"/>
            </a:xfrm>
            <a:prstGeom prst="smileyFac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miley Face 20"/>
            <p:cNvSpPr/>
            <p:nvPr/>
          </p:nvSpPr>
          <p:spPr>
            <a:xfrm>
              <a:off x="3776911" y="4228416"/>
              <a:ext cx="365058" cy="364067"/>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Smiley Face 21"/>
            <p:cNvSpPr/>
            <p:nvPr/>
          </p:nvSpPr>
          <p:spPr>
            <a:xfrm>
              <a:off x="4654565" y="4228417"/>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miley Face 22"/>
            <p:cNvSpPr/>
            <p:nvPr/>
          </p:nvSpPr>
          <p:spPr>
            <a:xfrm>
              <a:off x="4222712" y="4228417"/>
              <a:ext cx="365058" cy="364067"/>
            </a:xfrm>
            <a:prstGeom prst="smileyFace">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Smiley Face 26"/>
            <p:cNvSpPr/>
            <p:nvPr/>
          </p:nvSpPr>
          <p:spPr>
            <a:xfrm>
              <a:off x="5977379" y="4671097"/>
              <a:ext cx="365058" cy="364067"/>
            </a:xfrm>
            <a:prstGeom prst="smileyFace">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miley Face 27"/>
            <p:cNvSpPr/>
            <p:nvPr/>
          </p:nvSpPr>
          <p:spPr>
            <a:xfrm>
              <a:off x="6803841" y="4671098"/>
              <a:ext cx="365058" cy="364067"/>
            </a:xfrm>
            <a:prstGeom prst="smileyFace">
              <a:avLst/>
            </a:prstGeom>
            <a:solidFill>
              <a:srgbClr val="FC66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a:stCxn id="27" idx="6"/>
              <a:endCxn id="28" idx="2"/>
            </p:cNvCxnSpPr>
            <p:nvPr/>
          </p:nvCxnSpPr>
          <p:spPr>
            <a:xfrm>
              <a:off x="6342437" y="4853131"/>
              <a:ext cx="461404"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62573" y="4857363"/>
              <a:ext cx="0" cy="4741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Smiley Face 33"/>
            <p:cNvSpPr/>
            <p:nvPr/>
          </p:nvSpPr>
          <p:spPr>
            <a:xfrm>
              <a:off x="6380044" y="5399230"/>
              <a:ext cx="365058" cy="364067"/>
            </a:xfrm>
            <a:prstGeom prst="smileyFace">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897089" y="58370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4694676" y="6233253"/>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4694676" y="5684690"/>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4270354" y="566775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4271932"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3819246" y="624349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819246"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3357680" y="6021586"/>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3359475" y="5840634"/>
              <a:ext cx="290437" cy="67733"/>
            </a:xfrm>
            <a:prstGeom prst="roundRect">
              <a:avLst/>
            </a:prstGeom>
            <a:solidFill>
              <a:schemeClr val="accent6">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199349" y="6042068"/>
              <a:ext cx="160960" cy="150626"/>
            </a:xfrm>
            <a:prstGeom prst="rect">
              <a:avLst/>
            </a:prstGeom>
            <a:solidFill>
              <a:schemeClr val="accent6">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07353" y="6042068"/>
              <a:ext cx="160960" cy="150626"/>
            </a:xfrm>
            <a:prstGeom prst="rect">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866379" y="6042068"/>
              <a:ext cx="160960" cy="150626"/>
            </a:xfrm>
            <a:prstGeom prst="rect">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p:cNvSpPr/>
          <p:nvPr/>
        </p:nvSpPr>
        <p:spPr>
          <a:xfrm>
            <a:off x="2216109" y="128075"/>
            <a:ext cx="6750076" cy="400110"/>
          </a:xfrm>
          <a:prstGeom prst="rect">
            <a:avLst/>
          </a:prstGeom>
        </p:spPr>
        <p:txBody>
          <a:bodyPr wrap="square">
            <a:spAutoFit/>
          </a:bodyPr>
          <a:lstStyle/>
          <a:p>
            <a:pPr algn="ctr"/>
            <a:r>
              <a:rPr lang="pt-BR" sz="2000" b="1" dirty="0" smtClean="0"/>
              <a:t>Exercício Prático</a:t>
            </a:r>
            <a:endParaRPr lang="pt-BR" sz="2000" dirty="0" smtClean="0"/>
          </a:p>
        </p:txBody>
      </p:sp>
      <p:grpSp>
        <p:nvGrpSpPr>
          <p:cNvPr id="38" name="Group 37"/>
          <p:cNvGrpSpPr/>
          <p:nvPr/>
        </p:nvGrpSpPr>
        <p:grpSpPr>
          <a:xfrm>
            <a:off x="-250828" y="119792"/>
            <a:ext cx="2313454" cy="1892235"/>
            <a:chOff x="135712" y="145927"/>
            <a:chExt cx="2313454" cy="1892235"/>
          </a:xfrm>
        </p:grpSpPr>
        <p:pic>
          <p:nvPicPr>
            <p:cNvPr id="39" name="Picture 38"/>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Lst>
            </a:blip>
            <a:stretch>
              <a:fillRect/>
            </a:stretch>
          </p:blipFill>
          <p:spPr>
            <a:xfrm>
              <a:off x="678861" y="145927"/>
              <a:ext cx="1455565" cy="1892235"/>
            </a:xfrm>
            <a:prstGeom prst="rect">
              <a:avLst/>
            </a:prstGeom>
          </p:spPr>
        </p:pic>
        <p:sp>
          <p:nvSpPr>
            <p:cNvPr id="40" name="TextBox 39"/>
            <p:cNvSpPr txBox="1"/>
            <p:nvPr/>
          </p:nvSpPr>
          <p:spPr>
            <a:xfrm rot="18918628">
              <a:off x="135712" y="910432"/>
              <a:ext cx="231345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Biotecnologia</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Forense</a:t>
              </a:r>
              <a:endParaRPr lang="en-US" b="1" dirty="0">
                <a:effectLst>
                  <a:outerShdw blurRad="60007" dist="200025" dir="15000000" sy="30000" kx="-1800000" algn="bl" rotWithShape="0">
                    <a:prstClr val="black">
                      <a:alpha val="32000"/>
                    </a:prstClr>
                  </a:outerShdw>
                </a:effectLst>
              </a:endParaRPr>
            </a:p>
          </p:txBody>
        </p:sp>
      </p:grpSp>
      <p:sp>
        <p:nvSpPr>
          <p:cNvPr id="50" name="TextBox 49"/>
          <p:cNvSpPr txBox="1"/>
          <p:nvPr/>
        </p:nvSpPr>
        <p:spPr>
          <a:xfrm>
            <a:off x="7267310" y="5296444"/>
            <a:ext cx="1698875" cy="646331"/>
          </a:xfrm>
          <a:prstGeom prst="rect">
            <a:avLst/>
          </a:prstGeom>
          <a:noFill/>
        </p:spPr>
        <p:txBody>
          <a:bodyPr wrap="square" rtlCol="0">
            <a:spAutoFit/>
          </a:bodyPr>
          <a:lstStyle/>
          <a:p>
            <a:pPr algn="ctr"/>
            <a:r>
              <a:rPr lang="en-US" b="1" i="1" dirty="0" err="1" smtClean="0">
                <a:sym typeface="Wingdings"/>
              </a:rPr>
              <a:t>Muito</a:t>
            </a:r>
            <a:r>
              <a:rPr lang="en-US" b="1" i="1" dirty="0" smtClean="0">
                <a:sym typeface="Wingdings"/>
              </a:rPr>
              <a:t> </a:t>
            </a:r>
            <a:r>
              <a:rPr lang="en-US" b="1" i="1" dirty="0" err="1" smtClean="0">
                <a:sym typeface="Wingdings"/>
              </a:rPr>
              <a:t>Bem</a:t>
            </a:r>
            <a:r>
              <a:rPr lang="en-US" b="1" i="1" dirty="0" smtClean="0">
                <a:sym typeface="Wingdings"/>
              </a:rPr>
              <a:t>!!! </a:t>
            </a:r>
            <a:r>
              <a:rPr lang="en-US" b="1" i="1" dirty="0" err="1" smtClean="0">
                <a:sym typeface="Wingdings"/>
              </a:rPr>
              <a:t>Você</a:t>
            </a:r>
            <a:r>
              <a:rPr lang="en-US" b="1" i="1" dirty="0" smtClean="0">
                <a:sym typeface="Wingdings"/>
              </a:rPr>
              <a:t> </a:t>
            </a:r>
            <a:r>
              <a:rPr lang="en-US" b="1" i="1" dirty="0" err="1" smtClean="0">
                <a:sym typeface="Wingdings"/>
              </a:rPr>
              <a:t>acertou</a:t>
            </a:r>
            <a:r>
              <a:rPr lang="en-US" b="1" i="1" dirty="0" smtClean="0">
                <a:sym typeface="Wingdings"/>
              </a:rPr>
              <a:t> </a:t>
            </a:r>
            <a:r>
              <a:rPr lang="en-US" b="1" dirty="0" smtClean="0">
                <a:sym typeface="Wingdings"/>
              </a:rPr>
              <a:t></a:t>
            </a:r>
            <a:endParaRPr lang="en-US" b="1" i="1" dirty="0"/>
          </a:p>
        </p:txBody>
      </p:sp>
    </p:spTree>
    <p:extLst>
      <p:ext uri="{BB962C8B-B14F-4D97-AF65-F5344CB8AC3E}">
        <p14:creationId xmlns:p14="http://schemas.microsoft.com/office/powerpoint/2010/main" val="7461432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7805" y="597903"/>
            <a:ext cx="6750076" cy="400110"/>
          </a:xfrm>
          <a:prstGeom prst="rect">
            <a:avLst/>
          </a:prstGeom>
        </p:spPr>
        <p:txBody>
          <a:bodyPr wrap="square">
            <a:spAutoFit/>
          </a:bodyPr>
          <a:lstStyle/>
          <a:p>
            <a:pPr algn="ctr"/>
            <a:r>
              <a:rPr lang="pt-BR" sz="2000" b="1" dirty="0" smtClean="0"/>
              <a:t>Perguntas para discussão</a:t>
            </a:r>
            <a:endParaRPr lang="pt-BR" sz="2000" dirty="0" smtClean="0"/>
          </a:p>
        </p:txBody>
      </p:sp>
      <p:sp>
        <p:nvSpPr>
          <p:cNvPr id="3" name="TextBox 2"/>
          <p:cNvSpPr txBox="1"/>
          <p:nvPr/>
        </p:nvSpPr>
        <p:spPr>
          <a:xfrm>
            <a:off x="1858118" y="1228815"/>
            <a:ext cx="6750076" cy="5355313"/>
          </a:xfrm>
          <a:prstGeom prst="rect">
            <a:avLst/>
          </a:prstGeom>
          <a:noFill/>
        </p:spPr>
        <p:txBody>
          <a:bodyPr wrap="square" rtlCol="0">
            <a:spAutoFit/>
          </a:bodyPr>
          <a:lstStyle/>
          <a:p>
            <a:pPr lvl="0"/>
            <a:r>
              <a:rPr lang="pt-BR" dirty="0" smtClean="0"/>
              <a:t>Técnicas </a:t>
            </a:r>
            <a:r>
              <a:rPr lang="pt-BR" dirty="0"/>
              <a:t>de genética forense </a:t>
            </a:r>
            <a:r>
              <a:rPr lang="pt-BR" dirty="0" smtClean="0"/>
              <a:t>ajudam a soluciona crimes porque os resultados permitem diferenciar geneticamente uma pessoa da outra. E no caso de um crime ter sido cometido por uma pessoa que tem um irmão(</a:t>
            </a:r>
            <a:r>
              <a:rPr lang="pt-BR" dirty="0" err="1" smtClean="0"/>
              <a:t>ã</a:t>
            </a:r>
            <a:r>
              <a:rPr lang="pt-BR" dirty="0" smtClean="0"/>
              <a:t>) gêmeo(a) idêntico(a), esses métodos seriam úteis? Porquê? </a:t>
            </a:r>
          </a:p>
          <a:p>
            <a:pPr lvl="0"/>
            <a:r>
              <a:rPr lang="pt-BR" dirty="0"/>
              <a:t> </a:t>
            </a:r>
            <a:endParaRPr lang="en-US" dirty="0"/>
          </a:p>
          <a:p>
            <a:pPr lvl="0"/>
            <a:r>
              <a:rPr lang="pt-BR" dirty="0" smtClean="0"/>
              <a:t>De acordo com a Lei no 12.654/2012 é previsto a coleta de material para identificação e armazenamento do perfil genético para </a:t>
            </a:r>
            <a:r>
              <a:rPr lang="pt-BR" dirty="0"/>
              <a:t>identificação criminal (</a:t>
            </a:r>
            <a:r>
              <a:rPr lang="pt-BR" dirty="0" err="1"/>
              <a:t>http</a:t>
            </a:r>
            <a:r>
              <a:rPr lang="pt-BR" dirty="0"/>
              <a:t>://g1.globo.com/jornal-nacional/noticia/2013/03/governo-cria-banco-de-dna-de-condenados-por-crimes-</a:t>
            </a:r>
            <a:r>
              <a:rPr lang="pt-BR" dirty="0" smtClean="0"/>
              <a:t>violentos.html). Após assistir a matéria apresentada no Jornal Nacional, discuta as </a:t>
            </a:r>
            <a:r>
              <a:rPr lang="pt-BR" dirty="0"/>
              <a:t>implicações positivas e </a:t>
            </a:r>
            <a:r>
              <a:rPr lang="pt-BR" dirty="0" smtClean="0"/>
              <a:t>negativas da existência desses bancos.</a:t>
            </a:r>
            <a:endParaRPr lang="en-US" dirty="0"/>
          </a:p>
          <a:p>
            <a:r>
              <a:rPr lang="en-US" dirty="0"/>
              <a:t> </a:t>
            </a:r>
          </a:p>
          <a:p>
            <a:pPr lvl="0"/>
            <a:r>
              <a:rPr lang="pt-BR" dirty="0" smtClean="0"/>
              <a:t>A mídia possui grande influência sobre </a:t>
            </a:r>
            <a:r>
              <a:rPr lang="pt-BR" dirty="0"/>
              <a:t>a opinião </a:t>
            </a:r>
            <a:r>
              <a:rPr lang="pt-BR" dirty="0" smtClean="0"/>
              <a:t>pública em casos criminais. A opinião pública pode certamente influenciar </a:t>
            </a:r>
            <a:r>
              <a:rPr lang="pt-BR" dirty="0"/>
              <a:t>no resultado do julgamento submetido a </a:t>
            </a:r>
            <a:r>
              <a:rPr lang="pt-BR" dirty="0" err="1"/>
              <a:t>juri</a:t>
            </a:r>
            <a:r>
              <a:rPr lang="pt-BR" dirty="0"/>
              <a:t> </a:t>
            </a:r>
            <a:r>
              <a:rPr lang="pt-BR" dirty="0" smtClean="0"/>
              <a:t>popular mas, se existe provas embasadas por alguma das técnicas de biotecnologia forense, você acha que haveria menor influencia? Porquê?</a:t>
            </a:r>
            <a:endParaRPr lang="en-US" dirty="0"/>
          </a:p>
          <a:p>
            <a:endParaRPr lang="en-US" dirty="0"/>
          </a:p>
        </p:txBody>
      </p:sp>
      <p:grpSp>
        <p:nvGrpSpPr>
          <p:cNvPr id="9" name="Group 8"/>
          <p:cNvGrpSpPr/>
          <p:nvPr/>
        </p:nvGrpSpPr>
        <p:grpSpPr>
          <a:xfrm>
            <a:off x="-250828" y="119792"/>
            <a:ext cx="2313454" cy="1892235"/>
            <a:chOff x="135712" y="145927"/>
            <a:chExt cx="2313454" cy="1892235"/>
          </a:xfrm>
        </p:grpSpPr>
        <p:pic>
          <p:nvPicPr>
            <p:cNvPr id="10" name="Picture 9"/>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Lst>
            </a:blip>
            <a:stretch>
              <a:fillRect/>
            </a:stretch>
          </p:blipFill>
          <p:spPr>
            <a:xfrm>
              <a:off x="678861" y="145927"/>
              <a:ext cx="1455565" cy="1892235"/>
            </a:xfrm>
            <a:prstGeom prst="rect">
              <a:avLst/>
            </a:prstGeom>
          </p:spPr>
        </p:pic>
        <p:sp>
          <p:nvSpPr>
            <p:cNvPr id="11" name="TextBox 10"/>
            <p:cNvSpPr txBox="1"/>
            <p:nvPr/>
          </p:nvSpPr>
          <p:spPr>
            <a:xfrm rot="18918628">
              <a:off x="135712" y="910432"/>
              <a:ext cx="231345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Biotecnologia</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Forense</a:t>
              </a:r>
              <a:endParaRPr lang="en-US" b="1" dirty="0">
                <a:effectLst>
                  <a:outerShdw blurRad="60007" dist="200025" dir="15000000" sy="30000" kx="-1800000" algn="bl" rotWithShape="0">
                    <a:prstClr val="black">
                      <a:alpha val="32000"/>
                    </a:prstClr>
                  </a:outerShdw>
                </a:effectLst>
              </a:endParaRPr>
            </a:p>
          </p:txBody>
        </p:sp>
      </p:grpSp>
    </p:spTree>
    <p:extLst>
      <p:ext uri="{BB962C8B-B14F-4D97-AF65-F5344CB8AC3E}">
        <p14:creationId xmlns:p14="http://schemas.microsoft.com/office/powerpoint/2010/main" val="2931260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0828" y="119792"/>
            <a:ext cx="2313454" cy="1892235"/>
            <a:chOff x="135712" y="145927"/>
            <a:chExt cx="2313454" cy="1892235"/>
          </a:xfrm>
        </p:grpSpPr>
        <p:pic>
          <p:nvPicPr>
            <p:cNvPr id="10" name="Picture 9"/>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Lst>
            </a:blip>
            <a:stretch>
              <a:fillRect/>
            </a:stretch>
          </p:blipFill>
          <p:spPr>
            <a:xfrm>
              <a:off x="678861" y="145927"/>
              <a:ext cx="1455565" cy="1892235"/>
            </a:xfrm>
            <a:prstGeom prst="rect">
              <a:avLst/>
            </a:prstGeom>
          </p:spPr>
        </p:pic>
        <p:sp>
          <p:nvSpPr>
            <p:cNvPr id="11" name="TextBox 10"/>
            <p:cNvSpPr txBox="1"/>
            <p:nvPr/>
          </p:nvSpPr>
          <p:spPr>
            <a:xfrm rot="18918628">
              <a:off x="135712" y="910432"/>
              <a:ext cx="2313454" cy="369332"/>
            </a:xfrm>
            <a:prstGeom prst="rect">
              <a:avLst/>
            </a:prstGeom>
            <a:noFill/>
          </p:spPr>
          <p:txBody>
            <a:bodyPr wrap="none" rtlCol="0">
              <a:spAutoFit/>
            </a:bodyPr>
            <a:lstStyle/>
            <a:p>
              <a:r>
                <a:rPr lang="en-US" b="1" dirty="0" err="1" smtClean="0">
                  <a:effectLst>
                    <a:outerShdw blurRad="60007" dist="200025" dir="15000000" sy="30000" kx="-1800000" algn="bl" rotWithShape="0">
                      <a:prstClr val="black">
                        <a:alpha val="32000"/>
                      </a:prstClr>
                    </a:outerShdw>
                  </a:effectLst>
                </a:rPr>
                <a:t>Biotecnologia</a:t>
              </a:r>
              <a:r>
                <a:rPr lang="en-US" b="1" dirty="0" smtClean="0">
                  <a:effectLst>
                    <a:outerShdw blurRad="60007" dist="200025" dir="15000000" sy="30000" kx="-1800000" algn="bl" rotWithShape="0">
                      <a:prstClr val="black">
                        <a:alpha val="32000"/>
                      </a:prstClr>
                    </a:outerShdw>
                  </a:effectLst>
                </a:rPr>
                <a:t> </a:t>
              </a:r>
              <a:r>
                <a:rPr lang="en-US" b="1" dirty="0" err="1" smtClean="0">
                  <a:effectLst>
                    <a:outerShdw blurRad="60007" dist="200025" dir="15000000" sy="30000" kx="-1800000" algn="bl" rotWithShape="0">
                      <a:prstClr val="black">
                        <a:alpha val="32000"/>
                      </a:prstClr>
                    </a:outerShdw>
                  </a:effectLst>
                </a:rPr>
                <a:t>Forense</a:t>
              </a:r>
              <a:endParaRPr lang="en-US" b="1" dirty="0">
                <a:effectLst>
                  <a:outerShdw blurRad="60007" dist="200025" dir="15000000" sy="30000" kx="-1800000" algn="bl" rotWithShape="0">
                    <a:prstClr val="black">
                      <a:alpha val="32000"/>
                    </a:prstClr>
                  </a:outerShdw>
                </a:effectLst>
              </a:endParaRPr>
            </a:p>
          </p:txBody>
        </p:sp>
      </p:grpSp>
      <p:sp>
        <p:nvSpPr>
          <p:cNvPr id="4" name="Rectangle 3"/>
          <p:cNvSpPr/>
          <p:nvPr/>
        </p:nvSpPr>
        <p:spPr>
          <a:xfrm>
            <a:off x="1541213" y="252077"/>
            <a:ext cx="7484119" cy="6001643"/>
          </a:xfrm>
          <a:prstGeom prst="rect">
            <a:avLst/>
          </a:prstGeom>
        </p:spPr>
        <p:txBody>
          <a:bodyPr wrap="square">
            <a:spAutoFit/>
          </a:bodyPr>
          <a:lstStyle/>
          <a:p>
            <a:pPr algn="ctr"/>
            <a:r>
              <a:rPr lang="pt-BR" sz="2000" b="1" dirty="0"/>
              <a:t>Para saber </a:t>
            </a:r>
            <a:r>
              <a:rPr lang="pt-BR" sz="2000" b="1" dirty="0" smtClean="0"/>
              <a:t>mais</a:t>
            </a:r>
          </a:p>
          <a:p>
            <a:endParaRPr lang="pt-BR" u="sng" dirty="0" smtClean="0">
              <a:hlinkClick r:id="rId4"/>
            </a:endParaRPr>
          </a:p>
          <a:p>
            <a:endParaRPr lang="pt-BR" u="sng" dirty="0">
              <a:hlinkClick r:id="rId4"/>
            </a:endParaRPr>
          </a:p>
          <a:p>
            <a:endParaRPr lang="pt-BR" u="sng" dirty="0">
              <a:hlinkClick r:id="rId4"/>
            </a:endParaRPr>
          </a:p>
          <a:p>
            <a:r>
              <a:rPr lang="pt-BR" u="sng" dirty="0" smtClean="0">
                <a:hlinkClick r:id="rId4"/>
              </a:rPr>
              <a:t>http</a:t>
            </a:r>
            <a:r>
              <a:rPr lang="pt-BR" u="sng" dirty="0">
                <a:hlinkClick r:id="rId4"/>
              </a:rPr>
              <a:t>://agenciabrasil.ebc.com.br/noticia/2003-02-14/ciencia-e-tecnologia-garantem-seguranca-na-identificacao-</a:t>
            </a:r>
            <a:r>
              <a:rPr lang="pt-BR" u="sng" dirty="0" smtClean="0">
                <a:hlinkClick r:id="rId4"/>
              </a:rPr>
              <a:t>humana</a:t>
            </a:r>
            <a:endParaRPr lang="pt-BR" dirty="0" smtClean="0"/>
          </a:p>
          <a:p>
            <a:r>
              <a:rPr lang="pt-BR" dirty="0"/>
              <a:t> </a:t>
            </a:r>
            <a:endParaRPr lang="en-US" dirty="0"/>
          </a:p>
          <a:p>
            <a:r>
              <a:rPr lang="en-US" u="sng" dirty="0">
                <a:hlinkClick r:id="rId5"/>
              </a:rPr>
              <a:t>http://learn.genetics.utah.edu/content/labs/extraction/</a:t>
            </a:r>
            <a:endParaRPr lang="en-US" dirty="0"/>
          </a:p>
          <a:p>
            <a:r>
              <a:rPr lang="pt-BR" sz="1400" dirty="0" smtClean="0"/>
              <a:t>Nesse </a:t>
            </a:r>
            <a:r>
              <a:rPr lang="pt-BR" sz="1400" dirty="0"/>
              <a:t>link você será levado a um laboratório virtual, onde auxiliará na extração de DNA de um indivíduo. Trata-se de um desafio para saber se você realmente aprendeu, já que está em inglês.</a:t>
            </a:r>
            <a:endParaRPr lang="en-US" sz="1400" dirty="0"/>
          </a:p>
          <a:p>
            <a:r>
              <a:rPr lang="pt-BR" dirty="0"/>
              <a:t>  </a:t>
            </a:r>
            <a:endParaRPr lang="en-US" dirty="0"/>
          </a:p>
          <a:p>
            <a:r>
              <a:rPr lang="en-US" u="sng" dirty="0">
                <a:hlinkClick r:id="rId6"/>
              </a:rPr>
              <a:t>http://learn.genetics.utah.edu/content/labs/pcr/</a:t>
            </a:r>
            <a:endParaRPr lang="en-US" dirty="0"/>
          </a:p>
          <a:p>
            <a:r>
              <a:rPr lang="pt-BR" sz="1400" dirty="0" smtClean="0"/>
              <a:t>Nesse </a:t>
            </a:r>
            <a:r>
              <a:rPr lang="pt-BR" sz="1400" dirty="0"/>
              <a:t>link você será levado a um laboratório virtual, onde auxiliará na técnica de PCR. Trata-se de um desafio para saber se você realmente aprendeu, já que está em inglês.</a:t>
            </a:r>
            <a:endParaRPr lang="en-US" sz="1400" dirty="0"/>
          </a:p>
          <a:p>
            <a:endParaRPr lang="pt-BR" dirty="0">
              <a:hlinkClick r:id="rId7"/>
            </a:endParaRPr>
          </a:p>
          <a:p>
            <a:r>
              <a:rPr lang="en-US" u="sng" dirty="0" smtClean="0">
                <a:hlinkClick r:id="rId7"/>
              </a:rPr>
              <a:t>http</a:t>
            </a:r>
            <a:r>
              <a:rPr lang="en-US" u="sng" dirty="0">
                <a:hlinkClick r:id="rId7"/>
              </a:rPr>
              <a:t>://learn.genetics.utah.edu/content/labs/gel/</a:t>
            </a:r>
            <a:endParaRPr lang="en-US" dirty="0"/>
          </a:p>
          <a:p>
            <a:r>
              <a:rPr lang="pt-BR" sz="1400" dirty="0" smtClean="0"/>
              <a:t>Nesse </a:t>
            </a:r>
            <a:r>
              <a:rPr lang="pt-BR" sz="1400" dirty="0"/>
              <a:t>link você será levado a um laboratório virtual, onde auxiliará na técnica de eletroforese. Trata-se de um desafio para saber se você realmente aprendeu, já que está em inglês.</a:t>
            </a:r>
            <a:endParaRPr lang="en-US" sz="1400" dirty="0"/>
          </a:p>
          <a:p>
            <a:endParaRPr lang="en-US" dirty="0"/>
          </a:p>
          <a:p>
            <a:r>
              <a:rPr lang="en-US" u="sng" dirty="0">
                <a:hlinkClick r:id="rId8"/>
              </a:rPr>
              <a:t>http://www.odnavaiaescola.com.br/dna/index.menu1.htm</a:t>
            </a:r>
            <a:endParaRPr lang="en-US" dirty="0"/>
          </a:p>
          <a:p>
            <a:r>
              <a:rPr lang="pt-BR" sz="1400" dirty="0" smtClean="0"/>
              <a:t>Nesse </a:t>
            </a:r>
            <a:r>
              <a:rPr lang="pt-BR" sz="1400" dirty="0"/>
              <a:t>link vocês terão acesso a animações explicativas sobre a estrutura do DNA e sobre assuntos interessantes relacionados à biotecnologia.</a:t>
            </a:r>
            <a:endParaRPr lang="en-US" sz="1400" dirty="0"/>
          </a:p>
          <a:p>
            <a:r>
              <a:rPr lang="pt-BR" dirty="0" smtClean="0"/>
              <a:t> </a:t>
            </a:r>
            <a:endParaRPr lang="pt-BR" dirty="0"/>
          </a:p>
        </p:txBody>
      </p:sp>
    </p:spTree>
    <p:extLst>
      <p:ext uri="{BB962C8B-B14F-4D97-AF65-F5344CB8AC3E}">
        <p14:creationId xmlns:p14="http://schemas.microsoft.com/office/powerpoint/2010/main" val="3036714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necoDN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19" y="2380493"/>
            <a:ext cx="2264595" cy="4041629"/>
          </a:xfrm>
          <a:prstGeom prst="rect">
            <a:avLst/>
          </a:prstGeom>
        </p:spPr>
      </p:pic>
      <p:sp>
        <p:nvSpPr>
          <p:cNvPr id="6" name="TextBox 5"/>
          <p:cNvSpPr txBox="1"/>
          <p:nvPr/>
        </p:nvSpPr>
        <p:spPr>
          <a:xfrm>
            <a:off x="676439" y="1187292"/>
            <a:ext cx="5669770" cy="1477328"/>
          </a:xfrm>
          <a:prstGeom prst="rect">
            <a:avLst/>
          </a:prstGeom>
          <a:solidFill>
            <a:srgbClr val="FFE19F"/>
          </a:solidFill>
          <a:ln>
            <a:solidFill>
              <a:srgbClr val="FF0000"/>
            </a:solidFill>
          </a:ln>
        </p:spPr>
        <p:txBody>
          <a:bodyPr wrap="square" rtlCol="0">
            <a:spAutoFit/>
          </a:bodyPr>
          <a:lstStyle/>
          <a:p>
            <a:r>
              <a:rPr lang="pt-BR" dirty="0" smtClean="0"/>
              <a:t>A </a:t>
            </a:r>
            <a:r>
              <a:rPr lang="pt-BR" dirty="0" err="1" smtClean="0"/>
              <a:t>Priscilayne</a:t>
            </a:r>
            <a:r>
              <a:rPr lang="pt-BR" dirty="0" smtClean="0"/>
              <a:t> t</a:t>
            </a:r>
            <a:r>
              <a:rPr lang="pt-BR" dirty="0" smtClean="0"/>
              <a:t>á fazendo o </a:t>
            </a:r>
            <a:r>
              <a:rPr lang="pt-BR" dirty="0" err="1" smtClean="0"/>
              <a:t>denito</a:t>
            </a:r>
            <a:r>
              <a:rPr lang="pt-BR" dirty="0" smtClean="0"/>
              <a:t> com diferentes expressões e também criou uma cientista (que ainda não foi batizada!!) que vai apresentar com ele alguns conceitos. Eles vão aparecer em diversos momentos no software!!!</a:t>
            </a:r>
            <a:endParaRPr lang="pt-BR" dirty="0"/>
          </a:p>
        </p:txBody>
      </p:sp>
    </p:spTree>
    <p:extLst>
      <p:ext uri="{BB962C8B-B14F-4D97-AF65-F5344CB8AC3E}">
        <p14:creationId xmlns:p14="http://schemas.microsoft.com/office/powerpoint/2010/main" val="24162225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9657" y="266443"/>
            <a:ext cx="6588931" cy="6247864"/>
          </a:xfrm>
          <a:prstGeom prst="rect">
            <a:avLst/>
          </a:prstGeom>
        </p:spPr>
        <p:txBody>
          <a:bodyPr wrap="square">
            <a:spAutoFit/>
          </a:bodyPr>
          <a:lstStyle/>
          <a:p>
            <a:r>
              <a:rPr lang="pt-BR" sz="2000" dirty="0" smtClean="0"/>
              <a:t>A Biotecnologia </a:t>
            </a:r>
            <a:r>
              <a:rPr lang="pt-BR" sz="2000" dirty="0"/>
              <a:t>Forense </a:t>
            </a:r>
            <a:r>
              <a:rPr lang="pt-BR" sz="2000" dirty="0" smtClean="0"/>
              <a:t>utiliza um enorme número de técnicas que envolve conhecimentos de, por exemplo, </a:t>
            </a:r>
            <a:r>
              <a:rPr lang="pt-BR" sz="2000" dirty="0" smtClean="0">
                <a:solidFill>
                  <a:srgbClr val="0000FF"/>
                </a:solidFill>
              </a:rPr>
              <a:t>química</a:t>
            </a:r>
            <a:r>
              <a:rPr lang="pt-BR" sz="2000" dirty="0" smtClean="0"/>
              <a:t> e  </a:t>
            </a:r>
            <a:r>
              <a:rPr lang="pt-BR" sz="2000" dirty="0" smtClean="0">
                <a:solidFill>
                  <a:srgbClr val="0000FF"/>
                </a:solidFill>
              </a:rPr>
              <a:t>biologia</a:t>
            </a:r>
            <a:r>
              <a:rPr lang="pt-BR" sz="2000" dirty="0" smtClean="0"/>
              <a:t>,  com </a:t>
            </a:r>
            <a:r>
              <a:rPr lang="pt-BR" sz="2000" dirty="0"/>
              <a:t>o objetivo de auxiliar </a:t>
            </a:r>
            <a:r>
              <a:rPr lang="pt-BR" sz="2000" dirty="0" smtClean="0"/>
              <a:t>na </a:t>
            </a:r>
            <a:r>
              <a:rPr lang="pt-BR" sz="2000" dirty="0"/>
              <a:t>solução de </a:t>
            </a:r>
            <a:r>
              <a:rPr lang="pt-BR" sz="2000" dirty="0" smtClean="0"/>
              <a:t>crimes. </a:t>
            </a:r>
          </a:p>
          <a:p>
            <a:endParaRPr lang="pt-BR" sz="2000" dirty="0"/>
          </a:p>
          <a:p>
            <a:r>
              <a:rPr lang="pt-BR" sz="2000" dirty="0" smtClean="0"/>
              <a:t>Técnicas de </a:t>
            </a:r>
            <a:r>
              <a:rPr lang="pt-BR" sz="2000" dirty="0" smtClean="0">
                <a:solidFill>
                  <a:srgbClr val="0000FF"/>
                </a:solidFill>
              </a:rPr>
              <a:t>biologia molecular</a:t>
            </a:r>
            <a:r>
              <a:rPr lang="pt-BR" sz="2000" dirty="0" smtClean="0"/>
              <a:t> podem envolver o uso de </a:t>
            </a:r>
            <a:r>
              <a:rPr lang="pt-BR" sz="2000" dirty="0" smtClean="0">
                <a:solidFill>
                  <a:srgbClr val="0000FF"/>
                </a:solidFill>
              </a:rPr>
              <a:t>marcadores moleculares</a:t>
            </a:r>
            <a:r>
              <a:rPr lang="pt-BR" sz="2000" dirty="0" smtClean="0"/>
              <a:t> que evidenciam pequenas regiões de </a:t>
            </a:r>
            <a:r>
              <a:rPr lang="pt-BR" sz="2000" dirty="0">
                <a:solidFill>
                  <a:srgbClr val="0000FF"/>
                </a:solidFill>
              </a:rPr>
              <a:t>DNA </a:t>
            </a:r>
            <a:r>
              <a:rPr lang="pt-BR" sz="2000" dirty="0" smtClean="0">
                <a:solidFill>
                  <a:srgbClr val="0000FF"/>
                </a:solidFill>
              </a:rPr>
              <a:t>repetitivo </a:t>
            </a:r>
            <a:r>
              <a:rPr lang="pt-BR" sz="2000" dirty="0" smtClean="0"/>
              <a:t>que  são utilizadas </a:t>
            </a:r>
            <a:r>
              <a:rPr lang="pt-BR" sz="2000" dirty="0"/>
              <a:t>para distinguir um indivíduo de </a:t>
            </a:r>
            <a:r>
              <a:rPr lang="pt-BR" sz="2000" dirty="0" smtClean="0"/>
              <a:t>outro. Dessa forma, é possível, por exemplo, culpar ou inocentar uma pessoa acusada de um assassinato ou testar a </a:t>
            </a:r>
            <a:r>
              <a:rPr lang="pt-BR" sz="2000" dirty="0" smtClean="0"/>
              <a:t>paternidade, </a:t>
            </a:r>
            <a:r>
              <a:rPr lang="pt-BR" sz="2000" dirty="0"/>
              <a:t>como veremos no estudo de caso  apresentado nesse </a:t>
            </a:r>
            <a:r>
              <a:rPr lang="pt-BR" sz="2000" dirty="0" smtClean="0"/>
              <a:t>tópico.</a:t>
            </a:r>
          </a:p>
          <a:p>
            <a:endParaRPr lang="pt-BR" sz="2000" dirty="0" smtClean="0"/>
          </a:p>
          <a:p>
            <a:r>
              <a:rPr lang="pt-BR" sz="2000" dirty="0" smtClean="0"/>
              <a:t>A técnica de </a:t>
            </a:r>
            <a:r>
              <a:rPr lang="pt-BR" sz="2000" dirty="0" smtClean="0">
                <a:solidFill>
                  <a:srgbClr val="0000FF"/>
                </a:solidFill>
              </a:rPr>
              <a:t>sequenciamento de DNA</a:t>
            </a:r>
            <a:r>
              <a:rPr lang="pt-BR" sz="2000" dirty="0" smtClean="0"/>
              <a:t> pode também ser utilizada para fins forenses. Essa técnica permite a identificação de </a:t>
            </a:r>
            <a:r>
              <a:rPr lang="pt-BR" sz="2000" dirty="0" smtClean="0">
                <a:solidFill>
                  <a:srgbClr val="0000FF"/>
                </a:solidFill>
              </a:rPr>
              <a:t>espécies</a:t>
            </a:r>
            <a:r>
              <a:rPr lang="pt-BR" sz="2000" dirty="0" smtClean="0"/>
              <a:t> e ajuda a policia ambiental a </a:t>
            </a:r>
            <a:r>
              <a:rPr lang="pt-BR" sz="2000" dirty="0"/>
              <a:t>i</a:t>
            </a:r>
            <a:r>
              <a:rPr lang="pt-BR" sz="2000" dirty="0" smtClean="0"/>
              <a:t>ncriminar traficantes de plantas e animais. Veremos essa técnica em mais detalhes no tópico de Genética e Conservação da Biodiversidade.</a:t>
            </a:r>
          </a:p>
          <a:p>
            <a:endParaRPr lang="pt-BR" sz="2000" dirty="0"/>
          </a:p>
        </p:txBody>
      </p:sp>
      <p:pic>
        <p:nvPicPr>
          <p:cNvPr id="3" name="Picture 2" descr="bonecoDNA-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1" y="2445068"/>
            <a:ext cx="2349687" cy="4193493"/>
          </a:xfrm>
          <a:prstGeom prst="rect">
            <a:avLst/>
          </a:prstGeom>
        </p:spPr>
      </p:pic>
    </p:spTree>
    <p:extLst>
      <p:ext uri="{BB962C8B-B14F-4D97-AF65-F5344CB8AC3E}">
        <p14:creationId xmlns:p14="http://schemas.microsoft.com/office/powerpoint/2010/main" val="10786264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561" y="337031"/>
            <a:ext cx="8349510" cy="1323439"/>
          </a:xfrm>
          <a:prstGeom prst="rect">
            <a:avLst/>
          </a:prstGeom>
        </p:spPr>
        <p:txBody>
          <a:bodyPr wrap="square">
            <a:spAutoFit/>
          </a:bodyPr>
          <a:lstStyle/>
          <a:p>
            <a:r>
              <a:rPr lang="pt-BR" sz="2000" dirty="0" smtClean="0"/>
              <a:t>O primeiro </a:t>
            </a:r>
            <a:r>
              <a:rPr lang="pt-BR" sz="2000" dirty="0"/>
              <a:t>cientista que </a:t>
            </a:r>
            <a:r>
              <a:rPr lang="pt-BR" sz="2000" dirty="0" smtClean="0"/>
              <a:t>identificou </a:t>
            </a:r>
            <a:r>
              <a:rPr lang="pt-BR" sz="2000" dirty="0"/>
              <a:t>regiões que se repetiam no </a:t>
            </a:r>
            <a:r>
              <a:rPr lang="pt-BR" sz="2000" dirty="0">
                <a:solidFill>
                  <a:srgbClr val="0000FF"/>
                </a:solidFill>
              </a:rPr>
              <a:t>DNA</a:t>
            </a:r>
            <a:r>
              <a:rPr lang="pt-BR" sz="2000" dirty="0"/>
              <a:t> as chamou de “impressões digitais do </a:t>
            </a:r>
            <a:r>
              <a:rPr lang="pt-BR" sz="2000" dirty="0">
                <a:solidFill>
                  <a:srgbClr val="0000FF"/>
                </a:solidFill>
              </a:rPr>
              <a:t>DNA</a:t>
            </a:r>
            <a:r>
              <a:rPr lang="pt-BR" sz="2000" dirty="0"/>
              <a:t>” já que estas </a:t>
            </a:r>
            <a:r>
              <a:rPr lang="pt-BR" sz="2000" dirty="0" smtClean="0"/>
              <a:t>seriam únicas, </a:t>
            </a:r>
            <a:r>
              <a:rPr lang="pt-BR" sz="2000" dirty="0"/>
              <a:t>como as impressões digitais de verdade, permitindo a identificação de suspeitos em casos de </a:t>
            </a:r>
            <a:r>
              <a:rPr lang="pt-BR" sz="2000" dirty="0" smtClean="0"/>
              <a:t>crimes.</a:t>
            </a:r>
          </a:p>
        </p:txBody>
      </p:sp>
      <p:sp>
        <p:nvSpPr>
          <p:cNvPr id="5" name="Rectangle 4"/>
          <p:cNvSpPr/>
          <p:nvPr/>
        </p:nvSpPr>
        <p:spPr>
          <a:xfrm>
            <a:off x="252709" y="1900009"/>
            <a:ext cx="4572000" cy="3785652"/>
          </a:xfrm>
          <a:prstGeom prst="rect">
            <a:avLst/>
          </a:prstGeom>
        </p:spPr>
        <p:txBody>
          <a:bodyPr>
            <a:spAutoFit/>
          </a:bodyPr>
          <a:lstStyle/>
          <a:p>
            <a:r>
              <a:rPr lang="pt-BR" sz="2000" dirty="0" smtClean="0"/>
              <a:t>Existem vários tipos de regiões repetitivas no nosso </a:t>
            </a:r>
            <a:r>
              <a:rPr lang="pt-BR" sz="2000" dirty="0" smtClean="0">
                <a:solidFill>
                  <a:srgbClr val="0000FF"/>
                </a:solidFill>
              </a:rPr>
              <a:t>genoma</a:t>
            </a:r>
            <a:r>
              <a:rPr lang="pt-BR" sz="2000" dirty="0" smtClean="0"/>
              <a:t>, mas as mais utilizadas atualmente para diferenciar uma pessoa da outra são chamadas </a:t>
            </a:r>
            <a:r>
              <a:rPr lang="pt-BR" sz="2000" dirty="0" smtClean="0">
                <a:solidFill>
                  <a:srgbClr val="0000FF"/>
                </a:solidFill>
              </a:rPr>
              <a:t>microssatélites. </a:t>
            </a:r>
            <a:r>
              <a:rPr lang="pt-BR" sz="2000" dirty="0" smtClean="0"/>
              <a:t>Regiões de </a:t>
            </a:r>
            <a:r>
              <a:rPr lang="pt-BR" sz="2000" dirty="0" smtClean="0">
                <a:solidFill>
                  <a:srgbClr val="0000FF"/>
                </a:solidFill>
              </a:rPr>
              <a:t>microssatélites </a:t>
            </a:r>
            <a:r>
              <a:rPr lang="pt-BR" sz="2000" dirty="0" smtClean="0"/>
              <a:t>repetem de dois a seis </a:t>
            </a:r>
            <a:r>
              <a:rPr lang="pt-BR" sz="2000" dirty="0" smtClean="0">
                <a:solidFill>
                  <a:srgbClr val="0000FF"/>
                </a:solidFill>
              </a:rPr>
              <a:t>bases nitrogenadas</a:t>
            </a:r>
            <a:r>
              <a:rPr lang="pt-BR" sz="2000" dirty="0" smtClean="0"/>
              <a:t> uma ao lado da outra, como dá pra ver na imagem ao lado que mostra os vários níveis de empacotamento do </a:t>
            </a:r>
            <a:r>
              <a:rPr lang="pt-BR" sz="2000" dirty="0" smtClean="0">
                <a:solidFill>
                  <a:srgbClr val="0000FF"/>
                </a:solidFill>
              </a:rPr>
              <a:t>DNA</a:t>
            </a:r>
            <a:r>
              <a:rPr lang="pt-BR" sz="2000" dirty="0" smtClean="0"/>
              <a:t>, desde máximo de condensação do </a:t>
            </a:r>
            <a:r>
              <a:rPr lang="pt-BR" sz="2000" dirty="0" smtClean="0">
                <a:solidFill>
                  <a:srgbClr val="0000FF"/>
                </a:solidFill>
              </a:rPr>
              <a:t>cromossomo </a:t>
            </a:r>
            <a:r>
              <a:rPr lang="pt-BR" sz="2000" dirty="0" err="1" smtClean="0">
                <a:solidFill>
                  <a:srgbClr val="0000FF"/>
                </a:solidFill>
              </a:rPr>
              <a:t>metafásico</a:t>
            </a:r>
            <a:r>
              <a:rPr lang="pt-BR" sz="2000" dirty="0" smtClean="0">
                <a:solidFill>
                  <a:srgbClr val="0000FF"/>
                </a:solidFill>
              </a:rPr>
              <a:t> </a:t>
            </a:r>
            <a:r>
              <a:rPr lang="pt-BR" sz="2000" dirty="0" smtClean="0"/>
              <a:t>até a sequencia da dupla-fita de </a:t>
            </a:r>
            <a:r>
              <a:rPr lang="pt-BR" sz="2000" dirty="0" smtClean="0">
                <a:solidFill>
                  <a:srgbClr val="0000FF"/>
                </a:solidFill>
              </a:rPr>
              <a:t>DNA</a:t>
            </a:r>
            <a:r>
              <a:rPr lang="pt-BR" sz="2000" dirty="0" smtClean="0"/>
              <a:t>.</a:t>
            </a:r>
            <a:endParaRPr lang="pt-BR" sz="2000" dirty="0"/>
          </a:p>
        </p:txBody>
      </p:sp>
      <p:grpSp>
        <p:nvGrpSpPr>
          <p:cNvPr id="4" name="Group 3"/>
          <p:cNvGrpSpPr/>
          <p:nvPr/>
        </p:nvGrpSpPr>
        <p:grpSpPr>
          <a:xfrm>
            <a:off x="4746847" y="1948290"/>
            <a:ext cx="5122469" cy="4341521"/>
            <a:chOff x="4746847" y="1948290"/>
            <a:chExt cx="5122469" cy="4341521"/>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Layer>
                  </a14:imgProps>
                </a:ext>
              </a:extLst>
            </a:blip>
            <a:stretch>
              <a:fillRect/>
            </a:stretch>
          </p:blipFill>
          <p:spPr>
            <a:xfrm>
              <a:off x="4796167" y="1948290"/>
              <a:ext cx="4336236" cy="4138317"/>
            </a:xfrm>
            <a:prstGeom prst="rect">
              <a:avLst/>
            </a:prstGeom>
          </p:spPr>
        </p:pic>
        <p:sp>
          <p:nvSpPr>
            <p:cNvPr id="3" name="TextBox 2"/>
            <p:cNvSpPr txBox="1"/>
            <p:nvPr/>
          </p:nvSpPr>
          <p:spPr>
            <a:xfrm>
              <a:off x="6460752" y="2020886"/>
              <a:ext cx="1991250" cy="307777"/>
            </a:xfrm>
            <a:prstGeom prst="rect">
              <a:avLst/>
            </a:prstGeom>
            <a:solidFill>
              <a:schemeClr val="bg1"/>
            </a:solidFill>
          </p:spPr>
          <p:txBody>
            <a:bodyPr wrap="none" rtlCol="0">
              <a:spAutoFit/>
            </a:bodyPr>
            <a:lstStyle/>
            <a:p>
              <a:r>
                <a:rPr lang="pt-BR" sz="1400" smtClean="0"/>
                <a:t>Cromossomo metafásico</a:t>
              </a:r>
              <a:endParaRPr lang="pt-BR" sz="1400"/>
            </a:p>
          </p:txBody>
        </p:sp>
        <p:sp>
          <p:nvSpPr>
            <p:cNvPr id="13" name="TextBox 12"/>
            <p:cNvSpPr txBox="1"/>
            <p:nvPr/>
          </p:nvSpPr>
          <p:spPr>
            <a:xfrm>
              <a:off x="6386772" y="2974670"/>
              <a:ext cx="1898773" cy="307777"/>
            </a:xfrm>
            <a:prstGeom prst="rect">
              <a:avLst/>
            </a:prstGeom>
            <a:solidFill>
              <a:schemeClr val="bg1"/>
            </a:solidFill>
          </p:spPr>
          <p:txBody>
            <a:bodyPr wrap="square" rtlCol="0">
              <a:spAutoFit/>
            </a:bodyPr>
            <a:lstStyle/>
            <a:p>
              <a:r>
                <a:rPr lang="pt-BR" sz="1400" smtClean="0"/>
                <a:t>Fibra cromossômica          </a:t>
              </a:r>
              <a:endParaRPr lang="pt-BR" sz="1400"/>
            </a:p>
          </p:txBody>
        </p:sp>
        <p:sp>
          <p:nvSpPr>
            <p:cNvPr id="14" name="TextBox 13"/>
            <p:cNvSpPr txBox="1"/>
            <p:nvPr/>
          </p:nvSpPr>
          <p:spPr>
            <a:xfrm>
              <a:off x="7196640" y="3792835"/>
              <a:ext cx="1571441" cy="307777"/>
            </a:xfrm>
            <a:prstGeom prst="rect">
              <a:avLst/>
            </a:prstGeom>
            <a:solidFill>
              <a:schemeClr val="bg1"/>
            </a:solidFill>
          </p:spPr>
          <p:txBody>
            <a:bodyPr wrap="square" rtlCol="0">
              <a:spAutoFit/>
            </a:bodyPr>
            <a:lstStyle/>
            <a:p>
              <a:r>
                <a:rPr lang="pt-BR" sz="1400" smtClean="0"/>
                <a:t>DNA dupla-fita</a:t>
              </a:r>
              <a:endParaRPr lang="pt-BR" sz="1400"/>
            </a:p>
          </p:txBody>
        </p:sp>
        <p:sp>
          <p:nvSpPr>
            <p:cNvPr id="15" name="TextBox 14"/>
            <p:cNvSpPr txBox="1"/>
            <p:nvPr/>
          </p:nvSpPr>
          <p:spPr>
            <a:xfrm>
              <a:off x="8297875" y="5067173"/>
              <a:ext cx="1571441" cy="523220"/>
            </a:xfrm>
            <a:prstGeom prst="rect">
              <a:avLst/>
            </a:prstGeom>
            <a:solidFill>
              <a:schemeClr val="bg1"/>
            </a:solidFill>
          </p:spPr>
          <p:txBody>
            <a:bodyPr wrap="square" rtlCol="0">
              <a:spAutoFit/>
            </a:bodyPr>
            <a:lstStyle/>
            <a:p>
              <a:r>
                <a:rPr lang="pt-BR" sz="1400" smtClean="0"/>
                <a:t>Sequencia </a:t>
              </a:r>
            </a:p>
            <a:p>
              <a:r>
                <a:rPr lang="pt-BR" sz="1400" smtClean="0"/>
                <a:t>do DNA</a:t>
              </a:r>
              <a:endParaRPr lang="pt-BR" sz="1400"/>
            </a:p>
          </p:txBody>
        </p:sp>
        <p:sp>
          <p:nvSpPr>
            <p:cNvPr id="17" name="TextBox 16"/>
            <p:cNvSpPr txBox="1"/>
            <p:nvPr/>
          </p:nvSpPr>
          <p:spPr>
            <a:xfrm>
              <a:off x="4746847" y="5720604"/>
              <a:ext cx="1452026" cy="553998"/>
            </a:xfrm>
            <a:prstGeom prst="rect">
              <a:avLst/>
            </a:prstGeom>
            <a:solidFill>
              <a:schemeClr val="bg1"/>
            </a:solidFill>
          </p:spPr>
          <p:txBody>
            <a:bodyPr wrap="square" rtlCol="0">
              <a:spAutoFit/>
            </a:bodyPr>
            <a:lstStyle/>
            <a:p>
              <a:r>
                <a:rPr lang="pt-BR" sz="1000" smtClean="0"/>
                <a:t>Sequencia flanqueadora de cópia única </a:t>
              </a:r>
            </a:p>
            <a:p>
              <a:endParaRPr lang="pt-BR" sz="1000"/>
            </a:p>
          </p:txBody>
        </p:sp>
        <p:sp>
          <p:nvSpPr>
            <p:cNvPr id="18" name="TextBox 17"/>
            <p:cNvSpPr txBox="1"/>
            <p:nvPr/>
          </p:nvSpPr>
          <p:spPr>
            <a:xfrm>
              <a:off x="7279065" y="5726756"/>
              <a:ext cx="1452026" cy="553998"/>
            </a:xfrm>
            <a:prstGeom prst="rect">
              <a:avLst/>
            </a:prstGeom>
            <a:solidFill>
              <a:schemeClr val="bg1"/>
            </a:solidFill>
          </p:spPr>
          <p:txBody>
            <a:bodyPr wrap="square" rtlCol="0">
              <a:spAutoFit/>
            </a:bodyPr>
            <a:lstStyle/>
            <a:p>
              <a:pPr algn="r"/>
              <a:r>
                <a:rPr lang="pt-BR" sz="1000" smtClean="0"/>
                <a:t>Sequencia flanqueadora de cópia única </a:t>
              </a:r>
            </a:p>
            <a:p>
              <a:pPr algn="r"/>
              <a:endParaRPr lang="pt-BR" sz="1000"/>
            </a:p>
          </p:txBody>
        </p:sp>
        <p:sp>
          <p:nvSpPr>
            <p:cNvPr id="19" name="TextBox 18"/>
            <p:cNvSpPr txBox="1"/>
            <p:nvPr/>
          </p:nvSpPr>
          <p:spPr>
            <a:xfrm>
              <a:off x="6090862" y="5735813"/>
              <a:ext cx="1212863" cy="553998"/>
            </a:xfrm>
            <a:prstGeom prst="rect">
              <a:avLst/>
            </a:prstGeom>
            <a:solidFill>
              <a:schemeClr val="bg1"/>
            </a:solidFill>
          </p:spPr>
          <p:txBody>
            <a:bodyPr wrap="square" rtlCol="0">
              <a:spAutoFit/>
            </a:bodyPr>
            <a:lstStyle/>
            <a:p>
              <a:pPr algn="ctr"/>
              <a:r>
                <a:rPr lang="pt-BR" sz="1000" b="1" smtClean="0"/>
                <a:t>Microssatélite (TTA)</a:t>
              </a:r>
              <a:r>
                <a:rPr lang="pt-BR" sz="1000" b="1" baseline="-25000" smtClean="0"/>
                <a:t>8</a:t>
              </a:r>
            </a:p>
            <a:p>
              <a:pPr algn="ctr"/>
              <a:endParaRPr lang="pt-BR" sz="1000" b="1"/>
            </a:p>
          </p:txBody>
        </p:sp>
      </p:grpSp>
      <p:sp>
        <p:nvSpPr>
          <p:cNvPr id="6" name="TextBox 5"/>
          <p:cNvSpPr txBox="1"/>
          <p:nvPr/>
        </p:nvSpPr>
        <p:spPr>
          <a:xfrm rot="19079810">
            <a:off x="4243389" y="4291839"/>
            <a:ext cx="5187463" cy="369332"/>
          </a:xfrm>
          <a:prstGeom prst="rect">
            <a:avLst/>
          </a:prstGeom>
          <a:solidFill>
            <a:srgbClr val="FFE19F"/>
          </a:solidFill>
          <a:ln>
            <a:solidFill>
              <a:srgbClr val="FF0000"/>
            </a:solidFill>
          </a:ln>
        </p:spPr>
        <p:txBody>
          <a:bodyPr wrap="none" rtlCol="0">
            <a:spAutoFit/>
          </a:bodyPr>
          <a:lstStyle/>
          <a:p>
            <a:r>
              <a:rPr lang="en-US" dirty="0" err="1" smtClean="0"/>
              <a:t>Vai</a:t>
            </a:r>
            <a:r>
              <a:rPr lang="en-US" dirty="0" smtClean="0"/>
              <a:t> </a:t>
            </a:r>
            <a:r>
              <a:rPr lang="en-US" dirty="0" err="1" smtClean="0"/>
              <a:t>ser</a:t>
            </a:r>
            <a:r>
              <a:rPr lang="en-US" dirty="0" smtClean="0"/>
              <a:t> </a:t>
            </a:r>
            <a:r>
              <a:rPr lang="en-US" dirty="0" err="1" smtClean="0"/>
              <a:t>substituido</a:t>
            </a:r>
            <a:r>
              <a:rPr lang="en-US" dirty="0" smtClean="0"/>
              <a:t> </a:t>
            </a:r>
            <a:r>
              <a:rPr lang="en-US" dirty="0" err="1" smtClean="0"/>
              <a:t>por</a:t>
            </a:r>
            <a:r>
              <a:rPr lang="en-US" dirty="0" smtClean="0"/>
              <a:t> um </a:t>
            </a:r>
            <a:r>
              <a:rPr lang="en-US" dirty="0" err="1" smtClean="0"/>
              <a:t>desenho</a:t>
            </a:r>
            <a:r>
              <a:rPr lang="en-US" dirty="0" smtClean="0"/>
              <a:t> da </a:t>
            </a:r>
            <a:r>
              <a:rPr lang="en-US" dirty="0" err="1" smtClean="0"/>
              <a:t>Prisciplayne</a:t>
            </a:r>
            <a:r>
              <a:rPr lang="en-US" dirty="0" smtClean="0"/>
              <a:t>!!!</a:t>
            </a:r>
            <a:endParaRPr lang="en-US" dirty="0"/>
          </a:p>
        </p:txBody>
      </p:sp>
    </p:spTree>
    <p:extLst>
      <p:ext uri="{BB962C8B-B14F-4D97-AF65-F5344CB8AC3E}">
        <p14:creationId xmlns:p14="http://schemas.microsoft.com/office/powerpoint/2010/main" val="2763763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830" y="307982"/>
            <a:ext cx="6750076" cy="4478148"/>
          </a:xfrm>
          <a:prstGeom prst="rect">
            <a:avLst/>
          </a:prstGeom>
        </p:spPr>
        <p:txBody>
          <a:bodyPr wrap="square">
            <a:spAutoFit/>
          </a:bodyPr>
          <a:lstStyle/>
          <a:p>
            <a:r>
              <a:rPr lang="pt-BR" sz="1900" b="1" dirty="0" err="1" smtClean="0"/>
              <a:t>Luminol</a:t>
            </a:r>
            <a:r>
              <a:rPr lang="pt-BR" sz="1900" dirty="0" smtClean="0"/>
              <a:t>: a biotecnologia forense também pode fazer uso e reações químicas como a que acontece entre o </a:t>
            </a:r>
            <a:r>
              <a:rPr lang="pt-BR" sz="1900" dirty="0" err="1" smtClean="0"/>
              <a:t>luminol</a:t>
            </a:r>
            <a:r>
              <a:rPr lang="pt-BR" sz="1900" dirty="0" smtClean="0"/>
              <a:t> e o átomo de ferro contido hemoglobina existente no sangue. </a:t>
            </a:r>
            <a:r>
              <a:rPr lang="pt-BR" sz="1900" dirty="0"/>
              <a:t>A reação química que evidencia vestígios e sangue na cena de um crime </a:t>
            </a:r>
            <a:r>
              <a:rPr lang="pt-BR" sz="1900" dirty="0" smtClean="0"/>
              <a:t>!! </a:t>
            </a:r>
            <a:r>
              <a:rPr lang="pt-BR" sz="1900" dirty="0"/>
              <a:t>O catalisador da reação é o ferro contido na hemoglobina das hemácias. A reação entre a hemoglobina e o </a:t>
            </a:r>
            <a:r>
              <a:rPr lang="pt-BR" sz="1900" dirty="0" err="1"/>
              <a:t>luminol</a:t>
            </a:r>
            <a:r>
              <a:rPr lang="pt-BR" sz="1900" dirty="0"/>
              <a:t> é uma reação de oxidação, onde o </a:t>
            </a:r>
            <a:r>
              <a:rPr lang="pt-BR" sz="1900" dirty="0" err="1"/>
              <a:t>luminol</a:t>
            </a:r>
            <a:r>
              <a:rPr lang="pt-BR" sz="1900" dirty="0"/>
              <a:t> perde átomos de nitrogênio e hidrogênio e adquire átomos de oxigênio, formando um novo composto em um estado de energia mais elevado. Quando os elétrons retornam para um nível de energia menor, a energia liberada é emitida em forma de fóton de luz, que dá a cor azul da reação. Veja como fica a reação acessando o </a:t>
            </a:r>
            <a:r>
              <a:rPr lang="pt-BR" sz="1900" dirty="0" smtClean="0"/>
              <a:t>link: </a:t>
            </a:r>
            <a:r>
              <a:rPr lang="pt-BR" sz="1900" dirty="0">
                <a:hlinkClick r:id="rId2"/>
              </a:rPr>
              <a:t>http://policiacientificasp.files.wordpress.com/2012/06/</a:t>
            </a:r>
            <a:r>
              <a:rPr lang="pt-BR" sz="1900" dirty="0" smtClean="0">
                <a:hlinkClick r:id="rId2"/>
              </a:rPr>
              <a:t>handjes.jpg</a:t>
            </a:r>
            <a:r>
              <a:rPr lang="pt-BR" sz="1900" dirty="0" smtClean="0"/>
              <a:t> . </a:t>
            </a:r>
            <a:r>
              <a:rPr lang="pt-BR" sz="1900" dirty="0" smtClean="0"/>
              <a:t>A </a:t>
            </a:r>
            <a:r>
              <a:rPr lang="pt-BR" sz="1900" dirty="0" smtClean="0"/>
              <a:t>reação química completa está representada na figura</a:t>
            </a:r>
          </a:p>
        </p:txBody>
      </p:sp>
      <p:grpSp>
        <p:nvGrpSpPr>
          <p:cNvPr id="5" name="Group 4"/>
          <p:cNvGrpSpPr/>
          <p:nvPr/>
        </p:nvGrpSpPr>
        <p:grpSpPr>
          <a:xfrm>
            <a:off x="912183" y="4901633"/>
            <a:ext cx="7722099" cy="1747926"/>
            <a:chOff x="714903" y="3780331"/>
            <a:chExt cx="7722099" cy="1747926"/>
          </a:xfrm>
        </p:grpSpPr>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sharpenSoften amount="50000"/>
                      </a14:imgEffect>
                    </a14:imgLayer>
                  </a14:imgProps>
                </a:ext>
              </a:extLst>
            </a:blip>
            <a:stretch>
              <a:fillRect/>
            </a:stretch>
          </p:blipFill>
          <p:spPr>
            <a:xfrm>
              <a:off x="714903" y="3780331"/>
              <a:ext cx="7722099" cy="1625174"/>
            </a:xfrm>
            <a:prstGeom prst="rect">
              <a:avLst/>
            </a:prstGeom>
          </p:spPr>
        </p:pic>
        <p:sp>
          <p:nvSpPr>
            <p:cNvPr id="3" name="TextBox 2"/>
            <p:cNvSpPr txBox="1"/>
            <p:nvPr/>
          </p:nvSpPr>
          <p:spPr>
            <a:xfrm>
              <a:off x="838415" y="5158925"/>
              <a:ext cx="936337" cy="369332"/>
            </a:xfrm>
            <a:prstGeom prst="rect">
              <a:avLst/>
            </a:prstGeom>
            <a:solidFill>
              <a:schemeClr val="bg1"/>
            </a:solidFill>
          </p:spPr>
          <p:txBody>
            <a:bodyPr wrap="none" rtlCol="0">
              <a:spAutoFit/>
            </a:bodyPr>
            <a:lstStyle/>
            <a:p>
              <a:r>
                <a:rPr lang="en-US" dirty="0" err="1" smtClean="0"/>
                <a:t>Luminol</a:t>
              </a:r>
              <a:endParaRPr lang="en-US" dirty="0"/>
            </a:p>
          </p:txBody>
        </p:sp>
        <p:sp>
          <p:nvSpPr>
            <p:cNvPr id="8" name="TextBox 7"/>
            <p:cNvSpPr txBox="1"/>
            <p:nvPr/>
          </p:nvSpPr>
          <p:spPr>
            <a:xfrm>
              <a:off x="4776027" y="5152273"/>
              <a:ext cx="1566166" cy="369332"/>
            </a:xfrm>
            <a:prstGeom prst="rect">
              <a:avLst/>
            </a:prstGeom>
            <a:solidFill>
              <a:schemeClr val="bg1"/>
            </a:solidFill>
          </p:spPr>
          <p:txBody>
            <a:bodyPr wrap="none" rtlCol="0">
              <a:spAutoFit/>
            </a:bodyPr>
            <a:lstStyle/>
            <a:p>
              <a:r>
                <a:rPr lang="en-US" dirty="0" smtClean="0"/>
                <a:t>3-aminoftalato</a:t>
              </a:r>
              <a:endParaRPr lang="en-US" dirty="0"/>
            </a:p>
          </p:txBody>
        </p:sp>
      </p:grpSp>
      <p:pic>
        <p:nvPicPr>
          <p:cNvPr id="4" name="Picture 3" descr="bonecoDNA-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5436" y="1035432"/>
            <a:ext cx="1792724" cy="3199480"/>
          </a:xfrm>
          <a:prstGeom prst="rect">
            <a:avLst/>
          </a:prstGeom>
        </p:spPr>
      </p:pic>
    </p:spTree>
    <p:extLst>
      <p:ext uri="{BB962C8B-B14F-4D97-AF65-F5344CB8AC3E}">
        <p14:creationId xmlns:p14="http://schemas.microsoft.com/office/powerpoint/2010/main" val="36791140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83" y="238954"/>
            <a:ext cx="6571117" cy="6063198"/>
          </a:xfrm>
          <a:prstGeom prst="rect">
            <a:avLst/>
          </a:prstGeom>
        </p:spPr>
        <p:txBody>
          <a:bodyPr wrap="square">
            <a:spAutoFit/>
          </a:bodyPr>
          <a:lstStyle/>
          <a:p>
            <a:r>
              <a:rPr lang="pt-BR" sz="2800" b="1" dirty="0" smtClean="0"/>
              <a:t>Estudo de caso: o sequestro de “Pedrinho”</a:t>
            </a:r>
          </a:p>
          <a:p>
            <a:endParaRPr lang="pt-BR" sz="2000" b="1" dirty="0"/>
          </a:p>
          <a:p>
            <a:r>
              <a:rPr lang="pt-BR" sz="2000" dirty="0" smtClean="0"/>
              <a:t>Em </a:t>
            </a:r>
            <a:r>
              <a:rPr lang="pt-BR" sz="2000" dirty="0"/>
              <a:t>21 de janeiro de 1986, o recém-nascido Pedro </a:t>
            </a:r>
            <a:r>
              <a:rPr lang="pt-BR" sz="2000" dirty="0" err="1"/>
              <a:t>Braule</a:t>
            </a:r>
            <a:r>
              <a:rPr lang="pt-BR" sz="2000" dirty="0"/>
              <a:t> Pinto foi </a:t>
            </a:r>
            <a:r>
              <a:rPr lang="pt-BR" sz="2000" dirty="0" smtClean="0"/>
              <a:t>sequestrado </a:t>
            </a:r>
            <a:r>
              <a:rPr lang="pt-BR" sz="2000" dirty="0"/>
              <a:t>do hospital Santa Lúcia, em Brasília. </a:t>
            </a:r>
            <a:r>
              <a:rPr lang="pt-BR" sz="2000" dirty="0" smtClean="0"/>
              <a:t>Seus pais biológicos, Maria Auxiliadora R. B. Pinto e </a:t>
            </a:r>
            <a:r>
              <a:rPr lang="pt-BR" sz="2000" dirty="0" err="1" smtClean="0"/>
              <a:t>Jayro</a:t>
            </a:r>
            <a:r>
              <a:rPr lang="pt-BR" sz="2000" dirty="0" smtClean="0"/>
              <a:t> Tapajós, buscaram pelo paradeiro do filho por </a:t>
            </a:r>
            <a:r>
              <a:rPr lang="pt-BR" sz="2000" dirty="0"/>
              <a:t>quase dezessete </a:t>
            </a:r>
            <a:r>
              <a:rPr lang="pt-BR" sz="2000" dirty="0" smtClean="0"/>
              <a:t>anos. Tendo sido registrado </a:t>
            </a:r>
            <a:r>
              <a:rPr lang="pt-BR" sz="2000" dirty="0"/>
              <a:t>como Osvaldo Borges Júnior, </a:t>
            </a:r>
            <a:r>
              <a:rPr lang="pt-BR" sz="2000" dirty="0" smtClean="0"/>
              <a:t>filho natural </a:t>
            </a:r>
            <a:r>
              <a:rPr lang="pt-BR" sz="2000" dirty="0"/>
              <a:t>de Vilma Martins e Osvaldo Borges, Pedrinho só soube </a:t>
            </a:r>
            <a:r>
              <a:rPr lang="pt-BR" sz="2000" dirty="0" smtClean="0"/>
              <a:t>a </a:t>
            </a:r>
            <a:r>
              <a:rPr lang="pt-BR" sz="2000" dirty="0"/>
              <a:t>verdade </a:t>
            </a:r>
            <a:r>
              <a:rPr lang="pt-BR" sz="2000" dirty="0" smtClean="0"/>
              <a:t>em 2002, quando uma denúncia </a:t>
            </a:r>
            <a:r>
              <a:rPr lang="pt-BR" sz="2000" dirty="0"/>
              <a:t>anônima ao SOS </a:t>
            </a:r>
            <a:r>
              <a:rPr lang="pt-BR" sz="2000" dirty="0" smtClean="0"/>
              <a:t>criança alertou os pais biológicos que se submeteram a um exame que comparou o </a:t>
            </a:r>
            <a:r>
              <a:rPr lang="pt-BR" sz="2000" dirty="0" smtClean="0">
                <a:solidFill>
                  <a:srgbClr val="0000FF"/>
                </a:solidFill>
              </a:rPr>
              <a:t>DNA</a:t>
            </a:r>
            <a:r>
              <a:rPr lang="pt-BR" sz="2000" dirty="0" smtClean="0"/>
              <a:t> deles ao obtido a partir de um fio de cabelo do rapaz. Descobriu-se posteriormente, que Vilma havia também sequestrado em 1979, uma outra criança. Os resultados dos exames de </a:t>
            </a:r>
            <a:r>
              <a:rPr lang="pt-BR" sz="2000" dirty="0" smtClean="0">
                <a:solidFill>
                  <a:srgbClr val="0000FF"/>
                </a:solidFill>
              </a:rPr>
              <a:t>DNA</a:t>
            </a:r>
            <a:r>
              <a:rPr lang="pt-BR" sz="2000" dirty="0" smtClean="0"/>
              <a:t>, além de revelarem a real paternidade dos envolvidos, ainda serviu como prova para condenar Vilma a 15 anos e 9 meses de cadeia pelo crime de sequestro. A seguir veremos em maior detalhe três metodologias muito utilizadas nas análises de </a:t>
            </a:r>
            <a:r>
              <a:rPr lang="pt-BR" sz="2000" dirty="0" smtClean="0">
                <a:solidFill>
                  <a:srgbClr val="0000FF"/>
                </a:solidFill>
              </a:rPr>
              <a:t>DNA</a:t>
            </a:r>
            <a:r>
              <a:rPr lang="pt-BR" sz="2000" dirty="0" smtClean="0"/>
              <a:t>!</a:t>
            </a:r>
          </a:p>
        </p:txBody>
      </p:sp>
      <p:sp>
        <p:nvSpPr>
          <p:cNvPr id="3" name="TextBox 2"/>
          <p:cNvSpPr txBox="1"/>
          <p:nvPr/>
        </p:nvSpPr>
        <p:spPr>
          <a:xfrm>
            <a:off x="3133699" y="6309227"/>
            <a:ext cx="5825972" cy="369332"/>
          </a:xfrm>
          <a:prstGeom prst="rect">
            <a:avLst/>
          </a:prstGeom>
          <a:solidFill>
            <a:srgbClr val="FFE19F"/>
          </a:solidFill>
          <a:ln>
            <a:solidFill>
              <a:srgbClr val="FF0000"/>
            </a:solidFill>
          </a:ln>
        </p:spPr>
        <p:txBody>
          <a:bodyPr wrap="none" rtlCol="0">
            <a:spAutoFit/>
          </a:bodyPr>
          <a:lstStyle/>
          <a:p>
            <a:r>
              <a:rPr lang="en-US" dirty="0" err="1" smtClean="0"/>
              <a:t>Vamos</a:t>
            </a:r>
            <a:r>
              <a:rPr lang="en-US" dirty="0" smtClean="0"/>
              <a:t> </a:t>
            </a:r>
            <a:r>
              <a:rPr lang="en-US" dirty="0" err="1" smtClean="0"/>
              <a:t>colocar</a:t>
            </a:r>
            <a:r>
              <a:rPr lang="en-US" dirty="0" smtClean="0"/>
              <a:t> a </a:t>
            </a:r>
            <a:r>
              <a:rPr lang="en-US" dirty="0" err="1" smtClean="0"/>
              <a:t>cientista</a:t>
            </a:r>
            <a:r>
              <a:rPr lang="en-US" dirty="0" smtClean="0"/>
              <a:t> </a:t>
            </a:r>
            <a:r>
              <a:rPr lang="en-US" dirty="0" err="1" smtClean="0"/>
              <a:t>aqui</a:t>
            </a:r>
            <a:r>
              <a:rPr lang="en-US" dirty="0" smtClean="0"/>
              <a:t> e </a:t>
            </a:r>
            <a:r>
              <a:rPr lang="en-US" dirty="0" err="1" smtClean="0"/>
              <a:t>tb</a:t>
            </a:r>
            <a:r>
              <a:rPr lang="en-US" dirty="0" smtClean="0"/>
              <a:t> </a:t>
            </a:r>
            <a:r>
              <a:rPr lang="en-US" dirty="0" err="1" smtClean="0"/>
              <a:t>para</a:t>
            </a:r>
            <a:r>
              <a:rPr lang="en-US" dirty="0" smtClean="0"/>
              <a:t> </a:t>
            </a:r>
            <a:r>
              <a:rPr lang="en-US" dirty="0" err="1" smtClean="0"/>
              <a:t>explicar</a:t>
            </a:r>
            <a:r>
              <a:rPr lang="en-US" dirty="0" smtClean="0"/>
              <a:t> as </a:t>
            </a:r>
            <a:r>
              <a:rPr lang="en-US" dirty="0" err="1" smtClean="0"/>
              <a:t>t</a:t>
            </a:r>
            <a:r>
              <a:rPr lang="en-US" dirty="0" err="1" smtClean="0"/>
              <a:t>écnicas</a:t>
            </a:r>
            <a:r>
              <a:rPr lang="en-US" dirty="0" smtClean="0"/>
              <a:t>.</a:t>
            </a:r>
            <a:endParaRPr lang="en-US" dirty="0"/>
          </a:p>
        </p:txBody>
      </p:sp>
    </p:spTree>
    <p:extLst>
      <p:ext uri="{BB962C8B-B14F-4D97-AF65-F5344CB8AC3E}">
        <p14:creationId xmlns:p14="http://schemas.microsoft.com/office/powerpoint/2010/main" val="15321639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707" y="142305"/>
            <a:ext cx="8557979" cy="1661993"/>
          </a:xfrm>
          <a:prstGeom prst="rect">
            <a:avLst/>
          </a:prstGeom>
        </p:spPr>
        <p:txBody>
          <a:bodyPr wrap="square">
            <a:spAutoFit/>
          </a:bodyPr>
          <a:lstStyle/>
          <a:p>
            <a:pPr algn="ctr"/>
            <a:r>
              <a:rPr lang="pt-BR" sz="2800" b="1" dirty="0" smtClean="0"/>
              <a:t>Técnicas</a:t>
            </a:r>
          </a:p>
          <a:p>
            <a:endParaRPr lang="pt-BR" sz="2000" b="1" dirty="0"/>
          </a:p>
          <a:p>
            <a:pPr marL="342900" indent="-342900">
              <a:buFontTx/>
              <a:buChar char="-"/>
            </a:pPr>
            <a:r>
              <a:rPr lang="pt-BR" b="1" dirty="0" smtClean="0"/>
              <a:t>Extração de DNA: </a:t>
            </a:r>
            <a:r>
              <a:rPr lang="pt-BR" dirty="0" smtClean="0"/>
              <a:t>existem várias técnicas para extrair, isto é, retirar o DNA de dentro das células do organismo ou tecido que se quer estudar, mas todas elas envolvem as etapas representadas na figura abaixo:</a:t>
            </a:r>
          </a:p>
        </p:txBody>
      </p:sp>
      <p:grpSp>
        <p:nvGrpSpPr>
          <p:cNvPr id="4" name="Group 3"/>
          <p:cNvGrpSpPr/>
          <p:nvPr/>
        </p:nvGrpSpPr>
        <p:grpSpPr>
          <a:xfrm>
            <a:off x="1016413" y="2306860"/>
            <a:ext cx="2234413" cy="1106560"/>
            <a:chOff x="588458" y="2610592"/>
            <a:chExt cx="2234413" cy="1106560"/>
          </a:xfrm>
        </p:grpSpPr>
        <p:grpSp>
          <p:nvGrpSpPr>
            <p:cNvPr id="80" name="Group 3"/>
            <p:cNvGrpSpPr>
              <a:grpSpLocks/>
            </p:cNvGrpSpPr>
            <p:nvPr/>
          </p:nvGrpSpPr>
          <p:grpSpPr bwMode="auto">
            <a:xfrm rot="17738480" flipH="1">
              <a:off x="1478257" y="2235148"/>
              <a:ext cx="274638" cy="1025525"/>
              <a:chOff x="5765" y="1251"/>
              <a:chExt cx="143" cy="804"/>
            </a:xfrm>
          </p:grpSpPr>
          <p:sp>
            <p:nvSpPr>
              <p:cNvPr id="111" name="Rectangle 4"/>
              <p:cNvSpPr>
                <a:spLocks noChangeArrowheads="1"/>
              </p:cNvSpPr>
              <p:nvPr/>
            </p:nvSpPr>
            <p:spPr bwMode="auto">
              <a:xfrm>
                <a:off x="5781" y="1331"/>
                <a:ext cx="111" cy="517"/>
              </a:xfrm>
              <a:prstGeom prst="rect">
                <a:avLst/>
              </a:prstGeom>
              <a:solidFill>
                <a:srgbClr val="C0C0C0"/>
              </a:solidFill>
              <a:ln w="4763">
                <a:solidFill>
                  <a:srgbClr val="000000"/>
                </a:solidFill>
                <a:miter lim="800000"/>
                <a:headEnd/>
                <a:tailEnd/>
              </a:ln>
            </p:spPr>
            <p:txBody>
              <a:bodyPr/>
              <a:lstStyle/>
              <a:p>
                <a:endParaRPr lang="en-US"/>
              </a:p>
            </p:txBody>
          </p:sp>
          <p:sp>
            <p:nvSpPr>
              <p:cNvPr id="112" name="Rectangle 5"/>
              <p:cNvSpPr>
                <a:spLocks noChangeArrowheads="1"/>
              </p:cNvSpPr>
              <p:nvPr/>
            </p:nvSpPr>
            <p:spPr bwMode="auto">
              <a:xfrm>
                <a:off x="5789" y="1348"/>
                <a:ext cx="95" cy="474"/>
              </a:xfrm>
              <a:prstGeom prst="rect">
                <a:avLst/>
              </a:prstGeom>
              <a:solidFill>
                <a:srgbClr val="000000"/>
              </a:solidFill>
              <a:ln w="4763">
                <a:solidFill>
                  <a:srgbClr val="000000"/>
                </a:solidFill>
                <a:miter lim="800000"/>
                <a:headEnd/>
                <a:tailEnd/>
              </a:ln>
            </p:spPr>
            <p:txBody>
              <a:bodyPr/>
              <a:lstStyle/>
              <a:p>
                <a:endParaRPr lang="en-US"/>
              </a:p>
            </p:txBody>
          </p:sp>
          <p:sp>
            <p:nvSpPr>
              <p:cNvPr id="113" name="Rectangle 6"/>
              <p:cNvSpPr>
                <a:spLocks noChangeArrowheads="1"/>
              </p:cNvSpPr>
              <p:nvPr/>
            </p:nvSpPr>
            <p:spPr bwMode="auto">
              <a:xfrm>
                <a:off x="5792" y="1354"/>
                <a:ext cx="89" cy="274"/>
              </a:xfrm>
              <a:prstGeom prst="rect">
                <a:avLst/>
              </a:prstGeom>
              <a:solidFill>
                <a:srgbClr val="808080"/>
              </a:solidFill>
              <a:ln w="4763">
                <a:solidFill>
                  <a:srgbClr val="000000"/>
                </a:solidFill>
                <a:miter lim="800000"/>
                <a:headEnd/>
                <a:tailEnd/>
              </a:ln>
            </p:spPr>
            <p:txBody>
              <a:bodyPr/>
              <a:lstStyle/>
              <a:p>
                <a:endParaRPr lang="en-US"/>
              </a:p>
            </p:txBody>
          </p:sp>
          <p:sp>
            <p:nvSpPr>
              <p:cNvPr id="114" name="Rectangle 7"/>
              <p:cNvSpPr>
                <a:spLocks noChangeArrowheads="1"/>
              </p:cNvSpPr>
              <p:nvPr/>
            </p:nvSpPr>
            <p:spPr bwMode="auto">
              <a:xfrm>
                <a:off x="5792" y="1648"/>
                <a:ext cx="89" cy="165"/>
              </a:xfrm>
              <a:prstGeom prst="rect">
                <a:avLst/>
              </a:prstGeom>
              <a:solidFill>
                <a:srgbClr val="800000"/>
              </a:solidFill>
              <a:ln w="4763">
                <a:solidFill>
                  <a:srgbClr val="000000"/>
                </a:solidFill>
                <a:miter lim="800000"/>
                <a:headEnd/>
                <a:tailEnd/>
              </a:ln>
            </p:spPr>
            <p:txBody>
              <a:bodyPr/>
              <a:lstStyle/>
              <a:p>
                <a:endParaRPr lang="en-US"/>
              </a:p>
            </p:txBody>
          </p:sp>
          <p:sp>
            <p:nvSpPr>
              <p:cNvPr id="115" name="Rectangle 8"/>
              <p:cNvSpPr>
                <a:spLocks noChangeArrowheads="1"/>
              </p:cNvSpPr>
              <p:nvPr/>
            </p:nvSpPr>
            <p:spPr bwMode="auto">
              <a:xfrm>
                <a:off x="5765" y="1252"/>
                <a:ext cx="143" cy="15"/>
              </a:xfrm>
              <a:prstGeom prst="rect">
                <a:avLst/>
              </a:prstGeom>
              <a:solidFill>
                <a:srgbClr val="C0C0C0"/>
              </a:solidFill>
              <a:ln w="4763">
                <a:solidFill>
                  <a:srgbClr val="000000"/>
                </a:solidFill>
                <a:miter lim="800000"/>
                <a:headEnd/>
                <a:tailEnd/>
              </a:ln>
            </p:spPr>
            <p:txBody>
              <a:bodyPr/>
              <a:lstStyle/>
              <a:p>
                <a:endParaRPr lang="en-US"/>
              </a:p>
            </p:txBody>
          </p:sp>
          <p:sp>
            <p:nvSpPr>
              <p:cNvPr id="116" name="Rectangle 9"/>
              <p:cNvSpPr>
                <a:spLocks noChangeArrowheads="1"/>
              </p:cNvSpPr>
              <p:nvPr/>
            </p:nvSpPr>
            <p:spPr bwMode="auto">
              <a:xfrm>
                <a:off x="5853" y="1251"/>
                <a:ext cx="32"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 name="Rectangle 10"/>
              <p:cNvSpPr>
                <a:spLocks noChangeArrowheads="1"/>
              </p:cNvSpPr>
              <p:nvPr/>
            </p:nvSpPr>
            <p:spPr bwMode="auto">
              <a:xfrm>
                <a:off x="5826" y="1269"/>
                <a:ext cx="22" cy="60"/>
              </a:xfrm>
              <a:prstGeom prst="rect">
                <a:avLst/>
              </a:prstGeom>
              <a:solidFill>
                <a:srgbClr val="FFFFFF"/>
              </a:solidFill>
              <a:ln w="4763">
                <a:solidFill>
                  <a:srgbClr val="000000"/>
                </a:solidFill>
                <a:miter lim="800000"/>
                <a:headEnd/>
                <a:tailEnd/>
              </a:ln>
            </p:spPr>
            <p:txBody>
              <a:bodyPr/>
              <a:lstStyle/>
              <a:p>
                <a:endParaRPr lang="en-US"/>
              </a:p>
            </p:txBody>
          </p:sp>
          <p:sp>
            <p:nvSpPr>
              <p:cNvPr id="118" name="Rectangle 11"/>
              <p:cNvSpPr>
                <a:spLocks noChangeArrowheads="1"/>
              </p:cNvSpPr>
              <p:nvPr/>
            </p:nvSpPr>
            <p:spPr bwMode="auto">
              <a:xfrm>
                <a:off x="5835" y="1278"/>
                <a:ext cx="11" cy="4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Rectangle 12"/>
              <p:cNvSpPr>
                <a:spLocks noChangeArrowheads="1"/>
              </p:cNvSpPr>
              <p:nvPr/>
            </p:nvSpPr>
            <p:spPr bwMode="auto">
              <a:xfrm>
                <a:off x="5788" y="1629"/>
                <a:ext cx="97" cy="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 name="Freeform 13"/>
              <p:cNvSpPr>
                <a:spLocks/>
              </p:cNvSpPr>
              <p:nvPr/>
            </p:nvSpPr>
            <p:spPr bwMode="auto">
              <a:xfrm>
                <a:off x="5804" y="1876"/>
                <a:ext cx="65" cy="99"/>
              </a:xfrm>
              <a:custGeom>
                <a:avLst/>
                <a:gdLst>
                  <a:gd name="T0" fmla="*/ 0 w 193"/>
                  <a:gd name="T1" fmla="*/ 0 h 298"/>
                  <a:gd name="T2" fmla="*/ 193 w 193"/>
                  <a:gd name="T3" fmla="*/ 0 h 298"/>
                  <a:gd name="T4" fmla="*/ 97 w 193"/>
                  <a:gd name="T5" fmla="*/ 298 h 298"/>
                  <a:gd name="T6" fmla="*/ 0 w 193"/>
                  <a:gd name="T7" fmla="*/ 0 h 298"/>
                  <a:gd name="T8" fmla="*/ 0 60000 65536"/>
                  <a:gd name="T9" fmla="*/ 0 60000 65536"/>
                  <a:gd name="T10" fmla="*/ 0 60000 65536"/>
                  <a:gd name="T11" fmla="*/ 0 60000 65536"/>
                  <a:gd name="T12" fmla="*/ 0 w 193"/>
                  <a:gd name="T13" fmla="*/ 0 h 298"/>
                  <a:gd name="T14" fmla="*/ 193 w 193"/>
                  <a:gd name="T15" fmla="*/ 298 h 298"/>
                </a:gdLst>
                <a:ahLst/>
                <a:cxnLst>
                  <a:cxn ang="T8">
                    <a:pos x="T0" y="T1"/>
                  </a:cxn>
                  <a:cxn ang="T9">
                    <a:pos x="T2" y="T3"/>
                  </a:cxn>
                  <a:cxn ang="T10">
                    <a:pos x="T4" y="T5"/>
                  </a:cxn>
                  <a:cxn ang="T11">
                    <a:pos x="T6" y="T7"/>
                  </a:cxn>
                </a:cxnLst>
                <a:rect l="T12" t="T13" r="T14" b="T15"/>
                <a:pathLst>
                  <a:path w="193" h="298">
                    <a:moveTo>
                      <a:pt x="0" y="0"/>
                    </a:moveTo>
                    <a:lnTo>
                      <a:pt x="193" y="0"/>
                    </a:lnTo>
                    <a:lnTo>
                      <a:pt x="97" y="298"/>
                    </a:lnTo>
                    <a:lnTo>
                      <a:pt x="0" y="0"/>
                    </a:lnTo>
                    <a:close/>
                  </a:path>
                </a:pathLst>
              </a:custGeom>
              <a:solidFill>
                <a:srgbClr val="C0C0C0"/>
              </a:solidFill>
              <a:ln w="4763">
                <a:solidFill>
                  <a:srgbClr val="000000"/>
                </a:solidFill>
                <a:round/>
                <a:headEnd/>
                <a:tailEnd/>
              </a:ln>
            </p:spPr>
            <p:txBody>
              <a:bodyPr/>
              <a:lstStyle/>
              <a:p>
                <a:endParaRPr lang="en-US"/>
              </a:p>
            </p:txBody>
          </p:sp>
          <p:sp>
            <p:nvSpPr>
              <p:cNvPr id="121" name="Freeform 14"/>
              <p:cNvSpPr>
                <a:spLocks/>
              </p:cNvSpPr>
              <p:nvPr/>
            </p:nvSpPr>
            <p:spPr bwMode="auto">
              <a:xfrm>
                <a:off x="5837" y="1882"/>
                <a:ext cx="24" cy="80"/>
              </a:xfrm>
              <a:custGeom>
                <a:avLst/>
                <a:gdLst>
                  <a:gd name="T0" fmla="*/ 0 w 72"/>
                  <a:gd name="T1" fmla="*/ 0 h 239"/>
                  <a:gd name="T2" fmla="*/ 72 w 72"/>
                  <a:gd name="T3" fmla="*/ 0 h 239"/>
                  <a:gd name="T4" fmla="*/ 0 w 72"/>
                  <a:gd name="T5" fmla="*/ 239 h 239"/>
                  <a:gd name="T6" fmla="*/ 0 w 72"/>
                  <a:gd name="T7" fmla="*/ 0 h 239"/>
                  <a:gd name="T8" fmla="*/ 0 60000 65536"/>
                  <a:gd name="T9" fmla="*/ 0 60000 65536"/>
                  <a:gd name="T10" fmla="*/ 0 60000 65536"/>
                  <a:gd name="T11" fmla="*/ 0 60000 65536"/>
                  <a:gd name="T12" fmla="*/ 0 w 72"/>
                  <a:gd name="T13" fmla="*/ 0 h 239"/>
                  <a:gd name="T14" fmla="*/ 72 w 72"/>
                  <a:gd name="T15" fmla="*/ 239 h 239"/>
                </a:gdLst>
                <a:ahLst/>
                <a:cxnLst>
                  <a:cxn ang="T8">
                    <a:pos x="T0" y="T1"/>
                  </a:cxn>
                  <a:cxn ang="T9">
                    <a:pos x="T2" y="T3"/>
                  </a:cxn>
                  <a:cxn ang="T10">
                    <a:pos x="T4" y="T5"/>
                  </a:cxn>
                  <a:cxn ang="T11">
                    <a:pos x="T6" y="T7"/>
                  </a:cxn>
                </a:cxnLst>
                <a:rect l="T12" t="T13" r="T14" b="T15"/>
                <a:pathLst>
                  <a:path w="72" h="239">
                    <a:moveTo>
                      <a:pt x="0" y="0"/>
                    </a:moveTo>
                    <a:lnTo>
                      <a:pt x="72" y="0"/>
                    </a:lnTo>
                    <a:lnTo>
                      <a:pt x="0" y="2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Line 15"/>
              <p:cNvSpPr>
                <a:spLocks noChangeShapeType="1"/>
              </p:cNvSpPr>
              <p:nvPr/>
            </p:nvSpPr>
            <p:spPr bwMode="auto">
              <a:xfrm>
                <a:off x="5837" y="1975"/>
                <a:ext cx="1" cy="8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Rectangle 16"/>
              <p:cNvSpPr>
                <a:spLocks noChangeArrowheads="1"/>
              </p:cNvSpPr>
              <p:nvPr/>
            </p:nvSpPr>
            <p:spPr bwMode="auto">
              <a:xfrm>
                <a:off x="5787" y="1858"/>
                <a:ext cx="99" cy="18"/>
              </a:xfrm>
              <a:prstGeom prst="rect">
                <a:avLst/>
              </a:prstGeom>
              <a:solidFill>
                <a:srgbClr val="FFFFFF"/>
              </a:solidFill>
              <a:ln w="4763">
                <a:solidFill>
                  <a:srgbClr val="000000"/>
                </a:solidFill>
                <a:miter lim="800000"/>
                <a:headEnd/>
                <a:tailEnd/>
              </a:ln>
            </p:spPr>
            <p:txBody>
              <a:bodyPr/>
              <a:lstStyle/>
              <a:p>
                <a:endParaRPr lang="en-US"/>
              </a:p>
            </p:txBody>
          </p:sp>
          <p:sp>
            <p:nvSpPr>
              <p:cNvPr id="124" name="Rectangle 17"/>
              <p:cNvSpPr>
                <a:spLocks noChangeArrowheads="1"/>
              </p:cNvSpPr>
              <p:nvPr/>
            </p:nvSpPr>
            <p:spPr bwMode="auto">
              <a:xfrm>
                <a:off x="5787" y="1849"/>
                <a:ext cx="99" cy="19"/>
              </a:xfrm>
              <a:prstGeom prst="rect">
                <a:avLst/>
              </a:prstGeom>
              <a:solidFill>
                <a:srgbClr val="C0C0C0"/>
              </a:solidFill>
              <a:ln w="4763">
                <a:solidFill>
                  <a:srgbClr val="000000"/>
                </a:solidFill>
                <a:miter lim="800000"/>
                <a:headEnd/>
                <a:tailEnd/>
              </a:ln>
            </p:spPr>
            <p:txBody>
              <a:bodyPr/>
              <a:lstStyle/>
              <a:p>
                <a:endParaRPr lang="en-US"/>
              </a:p>
            </p:txBody>
          </p:sp>
          <p:sp>
            <p:nvSpPr>
              <p:cNvPr id="125" name="Rectangle 18"/>
              <p:cNvSpPr>
                <a:spLocks noChangeArrowheads="1"/>
              </p:cNvSpPr>
              <p:nvPr/>
            </p:nvSpPr>
            <p:spPr bwMode="auto">
              <a:xfrm>
                <a:off x="5850" y="1851"/>
                <a:ext cx="2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 name="Rectangle 19"/>
              <p:cNvSpPr>
                <a:spLocks noChangeArrowheads="1"/>
              </p:cNvSpPr>
              <p:nvPr/>
            </p:nvSpPr>
            <p:spPr bwMode="auto">
              <a:xfrm>
                <a:off x="5829" y="1351"/>
                <a:ext cx="15" cy="27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 name="Rectangle 20"/>
              <p:cNvSpPr>
                <a:spLocks noChangeArrowheads="1"/>
              </p:cNvSpPr>
              <p:nvPr/>
            </p:nvSpPr>
            <p:spPr bwMode="auto">
              <a:xfrm>
                <a:off x="5838" y="1648"/>
                <a:ext cx="28" cy="16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 name="Rectangle 21"/>
              <p:cNvSpPr>
                <a:spLocks noChangeArrowheads="1"/>
              </p:cNvSpPr>
              <p:nvPr/>
            </p:nvSpPr>
            <p:spPr bwMode="auto">
              <a:xfrm>
                <a:off x="5825" y="1269"/>
                <a:ext cx="24"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 name="Rectangle 22"/>
              <p:cNvSpPr>
                <a:spLocks noChangeArrowheads="1"/>
              </p:cNvSpPr>
              <p:nvPr/>
            </p:nvSpPr>
            <p:spPr bwMode="auto">
              <a:xfrm>
                <a:off x="5765" y="1252"/>
                <a:ext cx="143" cy="1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30" name="Group 23"/>
              <p:cNvGrpSpPr>
                <a:grpSpLocks/>
              </p:cNvGrpSpPr>
              <p:nvPr/>
            </p:nvGrpSpPr>
            <p:grpSpPr bwMode="auto">
              <a:xfrm>
                <a:off x="5782" y="1391"/>
                <a:ext cx="34" cy="423"/>
                <a:chOff x="5782" y="1391"/>
                <a:chExt cx="34" cy="423"/>
              </a:xfrm>
            </p:grpSpPr>
            <p:sp>
              <p:nvSpPr>
                <p:cNvPr id="132" name="Line 24"/>
                <p:cNvSpPr>
                  <a:spLocks noChangeShapeType="1"/>
                </p:cNvSpPr>
                <p:nvPr/>
              </p:nvSpPr>
              <p:spPr bwMode="auto">
                <a:xfrm>
                  <a:off x="5783" y="1391"/>
                  <a:ext cx="33"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5"/>
                <p:cNvSpPr>
                  <a:spLocks noChangeShapeType="1"/>
                </p:cNvSpPr>
                <p:nvPr/>
              </p:nvSpPr>
              <p:spPr bwMode="auto">
                <a:xfrm>
                  <a:off x="5783" y="1418"/>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26"/>
                <p:cNvSpPr>
                  <a:spLocks noChangeShapeType="1"/>
                </p:cNvSpPr>
                <p:nvPr/>
              </p:nvSpPr>
              <p:spPr bwMode="auto">
                <a:xfrm>
                  <a:off x="5783" y="1444"/>
                  <a:ext cx="33"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27"/>
                <p:cNvSpPr>
                  <a:spLocks noChangeShapeType="1"/>
                </p:cNvSpPr>
                <p:nvPr/>
              </p:nvSpPr>
              <p:spPr bwMode="auto">
                <a:xfrm>
                  <a:off x="5783" y="1471"/>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28"/>
                <p:cNvSpPr>
                  <a:spLocks noChangeShapeType="1"/>
                </p:cNvSpPr>
                <p:nvPr/>
              </p:nvSpPr>
              <p:spPr bwMode="auto">
                <a:xfrm>
                  <a:off x="5782" y="1496"/>
                  <a:ext cx="32"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29"/>
                <p:cNvSpPr>
                  <a:spLocks noChangeShapeType="1"/>
                </p:cNvSpPr>
                <p:nvPr/>
              </p:nvSpPr>
              <p:spPr bwMode="auto">
                <a:xfrm>
                  <a:off x="5782" y="1522"/>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30"/>
                <p:cNvSpPr>
                  <a:spLocks noChangeShapeType="1"/>
                </p:cNvSpPr>
                <p:nvPr/>
              </p:nvSpPr>
              <p:spPr bwMode="auto">
                <a:xfrm>
                  <a:off x="5782" y="1549"/>
                  <a:ext cx="32"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31"/>
                <p:cNvSpPr>
                  <a:spLocks noChangeShapeType="1"/>
                </p:cNvSpPr>
                <p:nvPr/>
              </p:nvSpPr>
              <p:spPr bwMode="auto">
                <a:xfrm>
                  <a:off x="5782" y="1576"/>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32"/>
                <p:cNvSpPr>
                  <a:spLocks noChangeShapeType="1"/>
                </p:cNvSpPr>
                <p:nvPr/>
              </p:nvSpPr>
              <p:spPr bwMode="auto">
                <a:xfrm>
                  <a:off x="5782" y="1602"/>
                  <a:ext cx="32"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33"/>
                <p:cNvSpPr>
                  <a:spLocks noChangeShapeType="1"/>
                </p:cNvSpPr>
                <p:nvPr/>
              </p:nvSpPr>
              <p:spPr bwMode="auto">
                <a:xfrm>
                  <a:off x="5782" y="1628"/>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34"/>
                <p:cNvSpPr>
                  <a:spLocks noChangeShapeType="1"/>
                </p:cNvSpPr>
                <p:nvPr/>
              </p:nvSpPr>
              <p:spPr bwMode="auto">
                <a:xfrm>
                  <a:off x="5782" y="1654"/>
                  <a:ext cx="32"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35"/>
                <p:cNvSpPr>
                  <a:spLocks noChangeShapeType="1"/>
                </p:cNvSpPr>
                <p:nvPr/>
              </p:nvSpPr>
              <p:spPr bwMode="auto">
                <a:xfrm>
                  <a:off x="5782" y="1681"/>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36"/>
                <p:cNvSpPr>
                  <a:spLocks noChangeShapeType="1"/>
                </p:cNvSpPr>
                <p:nvPr/>
              </p:nvSpPr>
              <p:spPr bwMode="auto">
                <a:xfrm>
                  <a:off x="5782" y="1708"/>
                  <a:ext cx="32"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37"/>
                <p:cNvSpPr>
                  <a:spLocks noChangeShapeType="1"/>
                </p:cNvSpPr>
                <p:nvPr/>
              </p:nvSpPr>
              <p:spPr bwMode="auto">
                <a:xfrm>
                  <a:off x="5782" y="1734"/>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38"/>
                <p:cNvSpPr>
                  <a:spLocks noChangeShapeType="1"/>
                </p:cNvSpPr>
                <p:nvPr/>
              </p:nvSpPr>
              <p:spPr bwMode="auto">
                <a:xfrm>
                  <a:off x="5782" y="1760"/>
                  <a:ext cx="32"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39"/>
                <p:cNvSpPr>
                  <a:spLocks noChangeShapeType="1"/>
                </p:cNvSpPr>
                <p:nvPr/>
              </p:nvSpPr>
              <p:spPr bwMode="auto">
                <a:xfrm>
                  <a:off x="5782" y="1787"/>
                  <a:ext cx="24"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40"/>
                <p:cNvSpPr>
                  <a:spLocks noChangeShapeType="1"/>
                </p:cNvSpPr>
                <p:nvPr/>
              </p:nvSpPr>
              <p:spPr bwMode="auto">
                <a:xfrm>
                  <a:off x="5782" y="1813"/>
                  <a:ext cx="32" cy="1"/>
                </a:xfrm>
                <a:prstGeom prst="line">
                  <a:avLst/>
                </a:prstGeom>
                <a:noFill/>
                <a:ln w="4763">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1" name="Rectangle 41"/>
              <p:cNvSpPr>
                <a:spLocks noChangeArrowheads="1"/>
              </p:cNvSpPr>
              <p:nvPr/>
            </p:nvSpPr>
            <p:spPr bwMode="auto">
              <a:xfrm>
                <a:off x="5781" y="1331"/>
                <a:ext cx="111" cy="5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1" name="Group 42"/>
            <p:cNvGrpSpPr>
              <a:grpSpLocks/>
            </p:cNvGrpSpPr>
            <p:nvPr/>
          </p:nvGrpSpPr>
          <p:grpSpPr bwMode="auto">
            <a:xfrm>
              <a:off x="1967208" y="2897135"/>
              <a:ext cx="855663" cy="812800"/>
              <a:chOff x="1235" y="2420"/>
              <a:chExt cx="562" cy="299"/>
            </a:xfrm>
          </p:grpSpPr>
          <p:sp>
            <p:nvSpPr>
              <p:cNvPr id="106" name="Freeform 43"/>
              <p:cNvSpPr>
                <a:spLocks/>
              </p:cNvSpPr>
              <p:nvPr/>
            </p:nvSpPr>
            <p:spPr bwMode="auto">
              <a:xfrm rot="-4129184" flipH="1" flipV="1">
                <a:off x="1187" y="2515"/>
                <a:ext cx="134" cy="38"/>
              </a:xfrm>
              <a:custGeom>
                <a:avLst/>
                <a:gdLst>
                  <a:gd name="T0" fmla="*/ 28 w 84"/>
                  <a:gd name="T1" fmla="*/ 0 h 120"/>
                  <a:gd name="T2" fmla="*/ 16 w 84"/>
                  <a:gd name="T3" fmla="*/ 120 h 120"/>
                  <a:gd name="T4" fmla="*/ 52 w 84"/>
                  <a:gd name="T5" fmla="*/ 108 h 120"/>
                  <a:gd name="T6" fmla="*/ 28 w 84"/>
                  <a:gd name="T7" fmla="*/ 0 h 120"/>
                  <a:gd name="T8" fmla="*/ 0 60000 65536"/>
                  <a:gd name="T9" fmla="*/ 0 60000 65536"/>
                  <a:gd name="T10" fmla="*/ 0 60000 65536"/>
                  <a:gd name="T11" fmla="*/ 0 60000 65536"/>
                  <a:gd name="T12" fmla="*/ 0 w 84"/>
                  <a:gd name="T13" fmla="*/ 0 h 120"/>
                  <a:gd name="T14" fmla="*/ 84 w 84"/>
                  <a:gd name="T15" fmla="*/ 120 h 120"/>
                </a:gdLst>
                <a:ahLst/>
                <a:cxnLst>
                  <a:cxn ang="T8">
                    <a:pos x="T0" y="T1"/>
                  </a:cxn>
                  <a:cxn ang="T9">
                    <a:pos x="T2" y="T3"/>
                  </a:cxn>
                  <a:cxn ang="T10">
                    <a:pos x="T4" y="T5"/>
                  </a:cxn>
                  <a:cxn ang="T11">
                    <a:pos x="T6" y="T7"/>
                  </a:cxn>
                </a:cxnLst>
                <a:rect l="T12" t="T13" r="T14" b="T15"/>
                <a:pathLst>
                  <a:path w="84" h="120">
                    <a:moveTo>
                      <a:pt x="28" y="0"/>
                    </a:moveTo>
                    <a:cubicBezTo>
                      <a:pt x="13" y="46"/>
                      <a:pt x="0" y="73"/>
                      <a:pt x="16" y="120"/>
                    </a:cubicBezTo>
                    <a:cubicBezTo>
                      <a:pt x="28" y="116"/>
                      <a:pt x="44" y="118"/>
                      <a:pt x="52" y="108"/>
                    </a:cubicBezTo>
                    <a:cubicBezTo>
                      <a:pt x="84" y="68"/>
                      <a:pt x="55" y="27"/>
                      <a:pt x="28" y="0"/>
                    </a:cubicBezTo>
                    <a:close/>
                  </a:path>
                </a:pathLst>
              </a:custGeom>
              <a:solidFill>
                <a:srgbClr val="FF0000">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7" name="Group 44"/>
              <p:cNvGrpSpPr>
                <a:grpSpLocks/>
              </p:cNvGrpSpPr>
              <p:nvPr/>
            </p:nvGrpSpPr>
            <p:grpSpPr bwMode="auto">
              <a:xfrm rot="17470816" flipV="1">
                <a:off x="1429" y="2352"/>
                <a:ext cx="299" cy="436"/>
                <a:chOff x="5856" y="4080"/>
                <a:chExt cx="268" cy="203"/>
              </a:xfrm>
            </p:grpSpPr>
            <p:sp>
              <p:nvSpPr>
                <p:cNvPr id="108" name="Freeform 45"/>
                <p:cNvSpPr>
                  <a:spLocks/>
                </p:cNvSpPr>
                <p:nvPr/>
              </p:nvSpPr>
              <p:spPr bwMode="auto">
                <a:xfrm flipH="1">
                  <a:off x="5856" y="4236"/>
                  <a:ext cx="172" cy="47"/>
                </a:xfrm>
                <a:custGeom>
                  <a:avLst/>
                  <a:gdLst>
                    <a:gd name="T0" fmla="*/ 28 w 84"/>
                    <a:gd name="T1" fmla="*/ 0 h 120"/>
                    <a:gd name="T2" fmla="*/ 16 w 84"/>
                    <a:gd name="T3" fmla="*/ 120 h 120"/>
                    <a:gd name="T4" fmla="*/ 52 w 84"/>
                    <a:gd name="T5" fmla="*/ 108 h 120"/>
                    <a:gd name="T6" fmla="*/ 28 w 84"/>
                    <a:gd name="T7" fmla="*/ 0 h 120"/>
                    <a:gd name="T8" fmla="*/ 0 60000 65536"/>
                    <a:gd name="T9" fmla="*/ 0 60000 65536"/>
                    <a:gd name="T10" fmla="*/ 0 60000 65536"/>
                    <a:gd name="T11" fmla="*/ 0 60000 65536"/>
                    <a:gd name="T12" fmla="*/ 0 w 84"/>
                    <a:gd name="T13" fmla="*/ 0 h 120"/>
                    <a:gd name="T14" fmla="*/ 84 w 84"/>
                    <a:gd name="T15" fmla="*/ 120 h 120"/>
                  </a:gdLst>
                  <a:ahLst/>
                  <a:cxnLst>
                    <a:cxn ang="T8">
                      <a:pos x="T0" y="T1"/>
                    </a:cxn>
                    <a:cxn ang="T9">
                      <a:pos x="T2" y="T3"/>
                    </a:cxn>
                    <a:cxn ang="T10">
                      <a:pos x="T4" y="T5"/>
                    </a:cxn>
                    <a:cxn ang="T11">
                      <a:pos x="T6" y="T7"/>
                    </a:cxn>
                  </a:cxnLst>
                  <a:rect l="T12" t="T13" r="T14" b="T15"/>
                  <a:pathLst>
                    <a:path w="84" h="120">
                      <a:moveTo>
                        <a:pt x="28" y="0"/>
                      </a:moveTo>
                      <a:cubicBezTo>
                        <a:pt x="13" y="46"/>
                        <a:pt x="0" y="73"/>
                        <a:pt x="16" y="120"/>
                      </a:cubicBezTo>
                      <a:cubicBezTo>
                        <a:pt x="28" y="116"/>
                        <a:pt x="44" y="118"/>
                        <a:pt x="52" y="108"/>
                      </a:cubicBezTo>
                      <a:cubicBezTo>
                        <a:pt x="84" y="68"/>
                        <a:pt x="55" y="27"/>
                        <a:pt x="28" y="0"/>
                      </a:cubicBezTo>
                      <a:close/>
                    </a:path>
                  </a:pathLst>
                </a:custGeom>
                <a:solidFill>
                  <a:srgbClr val="FF0000">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 name="Freeform 46"/>
                <p:cNvSpPr>
                  <a:spLocks/>
                </p:cNvSpPr>
                <p:nvPr/>
              </p:nvSpPr>
              <p:spPr bwMode="auto">
                <a:xfrm flipH="1">
                  <a:off x="5952" y="4176"/>
                  <a:ext cx="172" cy="47"/>
                </a:xfrm>
                <a:custGeom>
                  <a:avLst/>
                  <a:gdLst>
                    <a:gd name="T0" fmla="*/ 28 w 84"/>
                    <a:gd name="T1" fmla="*/ 0 h 120"/>
                    <a:gd name="T2" fmla="*/ 16 w 84"/>
                    <a:gd name="T3" fmla="*/ 120 h 120"/>
                    <a:gd name="T4" fmla="*/ 52 w 84"/>
                    <a:gd name="T5" fmla="*/ 108 h 120"/>
                    <a:gd name="T6" fmla="*/ 28 w 84"/>
                    <a:gd name="T7" fmla="*/ 0 h 120"/>
                    <a:gd name="T8" fmla="*/ 0 60000 65536"/>
                    <a:gd name="T9" fmla="*/ 0 60000 65536"/>
                    <a:gd name="T10" fmla="*/ 0 60000 65536"/>
                    <a:gd name="T11" fmla="*/ 0 60000 65536"/>
                    <a:gd name="T12" fmla="*/ 0 w 84"/>
                    <a:gd name="T13" fmla="*/ 0 h 120"/>
                    <a:gd name="T14" fmla="*/ 84 w 84"/>
                    <a:gd name="T15" fmla="*/ 120 h 120"/>
                  </a:gdLst>
                  <a:ahLst/>
                  <a:cxnLst>
                    <a:cxn ang="T8">
                      <a:pos x="T0" y="T1"/>
                    </a:cxn>
                    <a:cxn ang="T9">
                      <a:pos x="T2" y="T3"/>
                    </a:cxn>
                    <a:cxn ang="T10">
                      <a:pos x="T4" y="T5"/>
                    </a:cxn>
                    <a:cxn ang="T11">
                      <a:pos x="T6" y="T7"/>
                    </a:cxn>
                  </a:cxnLst>
                  <a:rect l="T12" t="T13" r="T14" b="T15"/>
                  <a:pathLst>
                    <a:path w="84" h="120">
                      <a:moveTo>
                        <a:pt x="28" y="0"/>
                      </a:moveTo>
                      <a:cubicBezTo>
                        <a:pt x="13" y="46"/>
                        <a:pt x="0" y="73"/>
                        <a:pt x="16" y="120"/>
                      </a:cubicBezTo>
                      <a:cubicBezTo>
                        <a:pt x="28" y="116"/>
                        <a:pt x="44" y="118"/>
                        <a:pt x="52" y="108"/>
                      </a:cubicBezTo>
                      <a:cubicBezTo>
                        <a:pt x="84" y="68"/>
                        <a:pt x="55" y="27"/>
                        <a:pt x="28" y="0"/>
                      </a:cubicBezTo>
                      <a:close/>
                    </a:path>
                  </a:pathLst>
                </a:custGeom>
                <a:solidFill>
                  <a:srgbClr val="FF0000">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 name="Freeform 47"/>
                <p:cNvSpPr>
                  <a:spLocks/>
                </p:cNvSpPr>
                <p:nvPr/>
              </p:nvSpPr>
              <p:spPr bwMode="auto">
                <a:xfrm flipH="1">
                  <a:off x="5932" y="4080"/>
                  <a:ext cx="172" cy="47"/>
                </a:xfrm>
                <a:custGeom>
                  <a:avLst/>
                  <a:gdLst>
                    <a:gd name="T0" fmla="*/ 28 w 84"/>
                    <a:gd name="T1" fmla="*/ 0 h 120"/>
                    <a:gd name="T2" fmla="*/ 16 w 84"/>
                    <a:gd name="T3" fmla="*/ 120 h 120"/>
                    <a:gd name="T4" fmla="*/ 52 w 84"/>
                    <a:gd name="T5" fmla="*/ 108 h 120"/>
                    <a:gd name="T6" fmla="*/ 28 w 84"/>
                    <a:gd name="T7" fmla="*/ 0 h 120"/>
                    <a:gd name="T8" fmla="*/ 0 60000 65536"/>
                    <a:gd name="T9" fmla="*/ 0 60000 65536"/>
                    <a:gd name="T10" fmla="*/ 0 60000 65536"/>
                    <a:gd name="T11" fmla="*/ 0 60000 65536"/>
                    <a:gd name="T12" fmla="*/ 0 w 84"/>
                    <a:gd name="T13" fmla="*/ 0 h 120"/>
                    <a:gd name="T14" fmla="*/ 84 w 84"/>
                    <a:gd name="T15" fmla="*/ 120 h 120"/>
                  </a:gdLst>
                  <a:ahLst/>
                  <a:cxnLst>
                    <a:cxn ang="T8">
                      <a:pos x="T0" y="T1"/>
                    </a:cxn>
                    <a:cxn ang="T9">
                      <a:pos x="T2" y="T3"/>
                    </a:cxn>
                    <a:cxn ang="T10">
                      <a:pos x="T4" y="T5"/>
                    </a:cxn>
                    <a:cxn ang="T11">
                      <a:pos x="T6" y="T7"/>
                    </a:cxn>
                  </a:cxnLst>
                  <a:rect l="T12" t="T13" r="T14" b="T15"/>
                  <a:pathLst>
                    <a:path w="84" h="120">
                      <a:moveTo>
                        <a:pt x="28" y="0"/>
                      </a:moveTo>
                      <a:cubicBezTo>
                        <a:pt x="13" y="46"/>
                        <a:pt x="0" y="73"/>
                        <a:pt x="16" y="120"/>
                      </a:cubicBezTo>
                      <a:cubicBezTo>
                        <a:pt x="28" y="116"/>
                        <a:pt x="44" y="118"/>
                        <a:pt x="52" y="108"/>
                      </a:cubicBezTo>
                      <a:cubicBezTo>
                        <a:pt x="84" y="68"/>
                        <a:pt x="55" y="27"/>
                        <a:pt x="28" y="0"/>
                      </a:cubicBezTo>
                      <a:close/>
                    </a:path>
                  </a:pathLst>
                </a:custGeom>
                <a:solidFill>
                  <a:srgbClr val="FF0000">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sp>
          <p:nvSpPr>
            <p:cNvPr id="86" name="Text Box 53"/>
            <p:cNvSpPr txBox="1">
              <a:spLocks noChangeArrowheads="1"/>
            </p:cNvSpPr>
            <p:nvPr/>
          </p:nvSpPr>
          <p:spPr bwMode="auto">
            <a:xfrm>
              <a:off x="588458" y="2978488"/>
              <a:ext cx="167084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400" b="1" dirty="0" smtClean="0">
                  <a:latin typeface="+mn-lt"/>
                </a:rPr>
                <a:t>Amostra (sangue, </a:t>
              </a:r>
              <a:r>
                <a:rPr lang="pt-BR" sz="1400" b="1" dirty="0" err="1" smtClean="0">
                  <a:latin typeface="+mn-lt"/>
                </a:rPr>
                <a:t>pêlos</a:t>
              </a:r>
              <a:r>
                <a:rPr lang="pt-BR" sz="1400" b="1" dirty="0" smtClean="0">
                  <a:latin typeface="+mn-lt"/>
                </a:rPr>
                <a:t>, penas, fezes </a:t>
              </a:r>
              <a:r>
                <a:rPr lang="pt-BR" sz="1400" b="1" dirty="0" err="1" smtClean="0">
                  <a:latin typeface="+mn-lt"/>
                </a:rPr>
                <a:t>etc</a:t>
              </a:r>
              <a:r>
                <a:rPr lang="pt-BR" sz="1400" b="1" dirty="0" smtClean="0">
                  <a:latin typeface="+mn-lt"/>
                </a:rPr>
                <a:t>)</a:t>
              </a:r>
              <a:endParaRPr lang="en-US" sz="1400" b="1" dirty="0">
                <a:latin typeface="+mn-lt"/>
              </a:endParaRPr>
            </a:p>
          </p:txBody>
        </p:sp>
      </p:grpSp>
      <p:grpSp>
        <p:nvGrpSpPr>
          <p:cNvPr id="8" name="Group 7"/>
          <p:cNvGrpSpPr/>
          <p:nvPr/>
        </p:nvGrpSpPr>
        <p:grpSpPr>
          <a:xfrm>
            <a:off x="2687261" y="4139405"/>
            <a:ext cx="2755385" cy="2170494"/>
            <a:chOff x="2259306" y="4443137"/>
            <a:chExt cx="2755385" cy="2170494"/>
          </a:xfrm>
        </p:grpSpPr>
        <p:pic>
          <p:nvPicPr>
            <p:cNvPr id="85"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306" y="4443137"/>
              <a:ext cx="7604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AutoShape 57"/>
            <p:cNvSpPr>
              <a:spLocks noChangeArrowheads="1"/>
            </p:cNvSpPr>
            <p:nvPr/>
          </p:nvSpPr>
          <p:spPr bwMode="auto">
            <a:xfrm rot="10800000">
              <a:off x="3894431" y="5618878"/>
              <a:ext cx="647700" cy="196850"/>
            </a:xfrm>
            <a:prstGeom prst="rightArrow">
              <a:avLst>
                <a:gd name="adj1" fmla="val 50000"/>
                <a:gd name="adj2" fmla="val 82258"/>
              </a:avLst>
            </a:prstGeom>
            <a:solidFill>
              <a:schemeClr val="accent1"/>
            </a:solidFill>
            <a:ln w="9525">
              <a:solidFill>
                <a:schemeClr val="tx1"/>
              </a:solidFill>
              <a:miter lim="800000"/>
              <a:headEnd/>
              <a:tailEnd/>
            </a:ln>
          </p:spPr>
          <p:txBody>
            <a:bodyPr wrap="none" anchor="ctr"/>
            <a:lstStyle/>
            <a:p>
              <a:endParaRPr lang="en-US"/>
            </a:p>
          </p:txBody>
        </p:sp>
        <p:sp>
          <p:nvSpPr>
            <p:cNvPr id="93" name="Text Box 60"/>
            <p:cNvSpPr txBox="1">
              <a:spLocks noChangeArrowheads="1"/>
            </p:cNvSpPr>
            <p:nvPr/>
          </p:nvSpPr>
          <p:spPr bwMode="auto">
            <a:xfrm>
              <a:off x="4126832" y="532494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800" dirty="0">
                  <a:latin typeface="+mn-lt"/>
                </a:rPr>
                <a:t>4</a:t>
              </a:r>
              <a:endParaRPr lang="en-US" sz="1800" dirty="0">
                <a:latin typeface="+mn-lt"/>
              </a:endParaRPr>
            </a:p>
          </p:txBody>
        </p:sp>
        <p:sp>
          <p:nvSpPr>
            <p:cNvPr id="99" name="Text Box 68"/>
            <p:cNvSpPr txBox="1">
              <a:spLocks noChangeArrowheads="1"/>
            </p:cNvSpPr>
            <p:nvPr/>
          </p:nvSpPr>
          <p:spPr bwMode="auto">
            <a:xfrm>
              <a:off x="3576004" y="4791665"/>
              <a:ext cx="14386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pt-BR" sz="1400" b="1" dirty="0" smtClean="0">
                  <a:solidFill>
                    <a:srgbClr val="FF0000"/>
                  </a:solidFill>
                  <a:latin typeface="+mn-lt"/>
                </a:rPr>
                <a:t>Secagem e Diluição</a:t>
              </a:r>
              <a:endParaRPr lang="en-US" sz="1400" b="1" dirty="0">
                <a:solidFill>
                  <a:srgbClr val="FF0000"/>
                </a:solidFill>
                <a:latin typeface="+mn-lt"/>
              </a:endParaRPr>
            </a:p>
          </p:txBody>
        </p:sp>
        <p:sp>
          <p:nvSpPr>
            <p:cNvPr id="100" name="Line 69"/>
            <p:cNvSpPr>
              <a:spLocks noChangeShapeType="1"/>
            </p:cNvSpPr>
            <p:nvPr/>
          </p:nvSpPr>
          <p:spPr bwMode="auto">
            <a:xfrm>
              <a:off x="2653802" y="6263897"/>
              <a:ext cx="360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 name="Text Box 70"/>
            <p:cNvSpPr txBox="1">
              <a:spLocks noChangeArrowheads="1"/>
            </p:cNvSpPr>
            <p:nvPr/>
          </p:nvSpPr>
          <p:spPr bwMode="auto">
            <a:xfrm>
              <a:off x="2983740" y="6090411"/>
              <a:ext cx="1723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400" b="1" dirty="0">
                  <a:latin typeface="+mn-lt"/>
                </a:rPr>
                <a:t>DNA pronto para ser </a:t>
              </a:r>
            </a:p>
            <a:p>
              <a:pPr eaLnBrk="1" hangingPunct="1"/>
              <a:r>
                <a:rPr lang="pt-BR" sz="1400" b="1" dirty="0">
                  <a:latin typeface="+mn-lt"/>
                </a:rPr>
                <a:t>utilizado </a:t>
              </a:r>
              <a:endParaRPr lang="en-US" sz="1400" b="1" dirty="0">
                <a:latin typeface="+mn-lt"/>
              </a:endParaRPr>
            </a:p>
          </p:txBody>
        </p:sp>
      </p:grpSp>
      <p:grpSp>
        <p:nvGrpSpPr>
          <p:cNvPr id="7" name="Group 6"/>
          <p:cNvGrpSpPr/>
          <p:nvPr/>
        </p:nvGrpSpPr>
        <p:grpSpPr>
          <a:xfrm>
            <a:off x="5520026" y="4445799"/>
            <a:ext cx="2802049" cy="1941513"/>
            <a:chOff x="5092071" y="4749531"/>
            <a:chExt cx="2802049" cy="1941513"/>
          </a:xfrm>
        </p:grpSpPr>
        <p:pic>
          <p:nvPicPr>
            <p:cNvPr id="84"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283" y="4749531"/>
              <a:ext cx="896938"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AutoShape 56"/>
            <p:cNvSpPr>
              <a:spLocks noChangeArrowheads="1"/>
            </p:cNvSpPr>
            <p:nvPr/>
          </p:nvSpPr>
          <p:spPr bwMode="auto">
            <a:xfrm rot="10800000">
              <a:off x="7029745" y="5625444"/>
              <a:ext cx="647700" cy="196850"/>
            </a:xfrm>
            <a:prstGeom prst="rightArrow">
              <a:avLst>
                <a:gd name="adj1" fmla="val 50000"/>
                <a:gd name="adj2" fmla="val 82258"/>
              </a:avLst>
            </a:prstGeom>
            <a:solidFill>
              <a:schemeClr val="accent1"/>
            </a:solidFill>
            <a:ln w="9525">
              <a:solidFill>
                <a:schemeClr val="tx1"/>
              </a:solidFill>
              <a:miter lim="800000"/>
              <a:headEnd/>
              <a:tailEnd/>
            </a:ln>
          </p:spPr>
          <p:txBody>
            <a:bodyPr wrap="none" anchor="ctr"/>
            <a:lstStyle/>
            <a:p>
              <a:endParaRPr lang="en-US"/>
            </a:p>
          </p:txBody>
        </p:sp>
        <p:sp>
          <p:nvSpPr>
            <p:cNvPr id="92" name="Text Box 59"/>
            <p:cNvSpPr txBox="1">
              <a:spLocks noChangeArrowheads="1"/>
            </p:cNvSpPr>
            <p:nvPr/>
          </p:nvSpPr>
          <p:spPr bwMode="auto">
            <a:xfrm>
              <a:off x="7257962" y="5330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800" dirty="0">
                  <a:latin typeface="+mn-lt"/>
                </a:rPr>
                <a:t>3</a:t>
              </a:r>
              <a:endParaRPr lang="en-US" sz="1800" dirty="0">
                <a:latin typeface="+mn-lt"/>
              </a:endParaRPr>
            </a:p>
          </p:txBody>
        </p:sp>
        <p:sp>
          <p:nvSpPr>
            <p:cNvPr id="97" name="Text Box 66"/>
            <p:cNvSpPr txBox="1">
              <a:spLocks noChangeArrowheads="1"/>
            </p:cNvSpPr>
            <p:nvPr/>
          </p:nvSpPr>
          <p:spPr bwMode="auto">
            <a:xfrm>
              <a:off x="5092071" y="5908410"/>
              <a:ext cx="13223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400" b="1" dirty="0">
                  <a:latin typeface="+mn-lt"/>
                </a:rPr>
                <a:t>DNA precipitado </a:t>
              </a:r>
            </a:p>
            <a:p>
              <a:pPr eaLnBrk="1" hangingPunct="1"/>
              <a:r>
                <a:rPr lang="pt-BR" sz="1400" b="1" dirty="0">
                  <a:latin typeface="+mn-lt"/>
                </a:rPr>
                <a:t>em álcool</a:t>
              </a:r>
              <a:endParaRPr lang="en-US" sz="1400" b="1" dirty="0">
                <a:latin typeface="+mn-lt"/>
              </a:endParaRPr>
            </a:p>
          </p:txBody>
        </p:sp>
        <p:sp>
          <p:nvSpPr>
            <p:cNvPr id="98" name="Line 67"/>
            <p:cNvSpPr>
              <a:spLocks noChangeShapeType="1"/>
            </p:cNvSpPr>
            <p:nvPr/>
          </p:nvSpPr>
          <p:spPr bwMode="auto">
            <a:xfrm flipH="1">
              <a:off x="5858342" y="6070912"/>
              <a:ext cx="431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 name="Text Box 71"/>
            <p:cNvSpPr txBox="1">
              <a:spLocks noChangeArrowheads="1"/>
            </p:cNvSpPr>
            <p:nvPr/>
          </p:nvSpPr>
          <p:spPr bwMode="auto">
            <a:xfrm>
              <a:off x="6786124" y="5008529"/>
              <a:ext cx="11079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400" b="1" dirty="0">
                  <a:solidFill>
                    <a:srgbClr val="FF0000"/>
                  </a:solidFill>
                  <a:latin typeface="+mn-lt"/>
                </a:rPr>
                <a:t>Precipitação</a:t>
              </a:r>
              <a:endParaRPr lang="en-US" sz="1400" b="1" dirty="0">
                <a:solidFill>
                  <a:srgbClr val="FF0000"/>
                </a:solidFill>
                <a:latin typeface="+mn-lt"/>
              </a:endParaRPr>
            </a:p>
          </p:txBody>
        </p:sp>
      </p:grpSp>
      <p:grpSp>
        <p:nvGrpSpPr>
          <p:cNvPr id="5" name="Group 4"/>
          <p:cNvGrpSpPr/>
          <p:nvPr/>
        </p:nvGrpSpPr>
        <p:grpSpPr>
          <a:xfrm>
            <a:off x="3392797" y="1952433"/>
            <a:ext cx="3921418" cy="1958595"/>
            <a:chOff x="2964842" y="2256165"/>
            <a:chExt cx="3921418" cy="1958595"/>
          </a:xfrm>
        </p:grpSpPr>
        <p:pic>
          <p:nvPicPr>
            <p:cNvPr id="82"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370" y="2300235"/>
              <a:ext cx="9334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AutoShape 54"/>
            <p:cNvSpPr>
              <a:spLocks noChangeArrowheads="1"/>
            </p:cNvSpPr>
            <p:nvPr/>
          </p:nvSpPr>
          <p:spPr bwMode="auto">
            <a:xfrm>
              <a:off x="3399133" y="2990798"/>
              <a:ext cx="647700" cy="196850"/>
            </a:xfrm>
            <a:prstGeom prst="rightArrow">
              <a:avLst>
                <a:gd name="adj1" fmla="val 50000"/>
                <a:gd name="adj2" fmla="val 82258"/>
              </a:avLst>
            </a:prstGeom>
            <a:solidFill>
              <a:schemeClr val="accent1"/>
            </a:solidFill>
            <a:ln w="9525">
              <a:solidFill>
                <a:schemeClr val="tx1"/>
              </a:solidFill>
              <a:miter lim="800000"/>
              <a:headEnd/>
              <a:tailEnd/>
            </a:ln>
          </p:spPr>
          <p:txBody>
            <a:bodyPr wrap="none" anchor="ctr"/>
            <a:lstStyle/>
            <a:p>
              <a:endParaRPr lang="en-US"/>
            </a:p>
          </p:txBody>
        </p:sp>
        <p:sp>
          <p:nvSpPr>
            <p:cNvPr id="91" name="Text Box 58"/>
            <p:cNvSpPr txBox="1">
              <a:spLocks noChangeArrowheads="1"/>
            </p:cNvSpPr>
            <p:nvPr/>
          </p:nvSpPr>
          <p:spPr bwMode="auto">
            <a:xfrm>
              <a:off x="3472158" y="270187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800">
                  <a:latin typeface="+mn-lt"/>
                </a:rPr>
                <a:t>1</a:t>
              </a:r>
              <a:endParaRPr lang="en-US" sz="1800">
                <a:latin typeface="+mn-lt"/>
              </a:endParaRPr>
            </a:p>
          </p:txBody>
        </p:sp>
        <p:sp>
          <p:nvSpPr>
            <p:cNvPr id="95" name="Text Box 63"/>
            <p:cNvSpPr txBox="1">
              <a:spLocks noChangeArrowheads="1"/>
            </p:cNvSpPr>
            <p:nvPr/>
          </p:nvSpPr>
          <p:spPr bwMode="auto">
            <a:xfrm>
              <a:off x="5329424" y="3626958"/>
              <a:ext cx="15568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400" b="1" dirty="0">
                  <a:latin typeface="+mn-lt"/>
                </a:rPr>
                <a:t>amostra + tampão </a:t>
              </a:r>
            </a:p>
            <a:p>
              <a:pPr eaLnBrk="1" hangingPunct="1"/>
              <a:r>
                <a:rPr lang="pt-BR" sz="1400" b="1" dirty="0">
                  <a:latin typeface="+mn-lt"/>
                </a:rPr>
                <a:t>  com detergente</a:t>
              </a:r>
              <a:endParaRPr lang="en-US" sz="1400" b="1" dirty="0">
                <a:latin typeface="+mn-lt"/>
              </a:endParaRPr>
            </a:p>
          </p:txBody>
        </p:sp>
        <p:sp>
          <p:nvSpPr>
            <p:cNvPr id="103" name="Text Box 68"/>
            <p:cNvSpPr txBox="1">
              <a:spLocks noChangeArrowheads="1"/>
            </p:cNvSpPr>
            <p:nvPr/>
          </p:nvSpPr>
          <p:spPr bwMode="auto">
            <a:xfrm>
              <a:off x="2964842" y="2256165"/>
              <a:ext cx="1330506" cy="523220"/>
            </a:xfrm>
            <a:prstGeom prst="rect">
              <a:avLst/>
            </a:prstGeom>
            <a:noFill/>
            <a:ln>
              <a:noFill/>
            </a:ln>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pt-BR" sz="1400" b="1" dirty="0" smtClean="0">
                  <a:solidFill>
                    <a:srgbClr val="FF0000"/>
                  </a:solidFill>
                  <a:latin typeface="+mn-lt"/>
                </a:rPr>
                <a:t>Rompimento das células</a:t>
              </a:r>
              <a:endParaRPr lang="en-US" sz="1400" b="1" dirty="0">
                <a:solidFill>
                  <a:srgbClr val="FF0000"/>
                </a:solidFill>
                <a:latin typeface="+mn-lt"/>
              </a:endParaRPr>
            </a:p>
          </p:txBody>
        </p:sp>
        <p:sp>
          <p:nvSpPr>
            <p:cNvPr id="104" name="Line 67"/>
            <p:cNvSpPr>
              <a:spLocks noChangeShapeType="1"/>
            </p:cNvSpPr>
            <p:nvPr/>
          </p:nvSpPr>
          <p:spPr bwMode="auto">
            <a:xfrm>
              <a:off x="4915110" y="3957685"/>
              <a:ext cx="52475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5"/>
          <p:cNvGrpSpPr/>
          <p:nvPr/>
        </p:nvGrpSpPr>
        <p:grpSpPr>
          <a:xfrm>
            <a:off x="5608030" y="1770888"/>
            <a:ext cx="3278143" cy="2355097"/>
            <a:chOff x="5180075" y="2074620"/>
            <a:chExt cx="3278143" cy="2355097"/>
          </a:xfrm>
        </p:grpSpPr>
        <p:pic>
          <p:nvPicPr>
            <p:cNvPr id="83"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2792" y="2462259"/>
              <a:ext cx="7778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AutoShape 55"/>
            <p:cNvSpPr>
              <a:spLocks noChangeArrowheads="1"/>
            </p:cNvSpPr>
            <p:nvPr/>
          </p:nvSpPr>
          <p:spPr bwMode="auto">
            <a:xfrm>
              <a:off x="5991520" y="2990798"/>
              <a:ext cx="647700" cy="196850"/>
            </a:xfrm>
            <a:prstGeom prst="rightArrow">
              <a:avLst>
                <a:gd name="adj1" fmla="val 50000"/>
                <a:gd name="adj2" fmla="val 82258"/>
              </a:avLst>
            </a:prstGeom>
            <a:solidFill>
              <a:schemeClr val="accent1"/>
            </a:solidFill>
            <a:ln w="9525">
              <a:solidFill>
                <a:schemeClr val="tx1"/>
              </a:solidFill>
              <a:miter lim="800000"/>
              <a:headEnd/>
              <a:tailEnd/>
            </a:ln>
          </p:spPr>
          <p:txBody>
            <a:bodyPr wrap="none" anchor="ctr"/>
            <a:lstStyle/>
            <a:p>
              <a:endParaRPr lang="en-US"/>
            </a:p>
          </p:txBody>
        </p:sp>
        <p:sp>
          <p:nvSpPr>
            <p:cNvPr id="94" name="Text Box 61"/>
            <p:cNvSpPr txBox="1">
              <a:spLocks noChangeArrowheads="1"/>
            </p:cNvSpPr>
            <p:nvPr/>
          </p:nvSpPr>
          <p:spPr bwMode="auto">
            <a:xfrm>
              <a:off x="6062958" y="270187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800">
                  <a:latin typeface="+mn-lt"/>
                </a:rPr>
                <a:t>2</a:t>
              </a:r>
              <a:endParaRPr lang="en-US" sz="1800">
                <a:latin typeface="+mn-lt"/>
              </a:endParaRPr>
            </a:p>
          </p:txBody>
        </p:sp>
        <p:sp>
          <p:nvSpPr>
            <p:cNvPr id="96" name="Text Box 64"/>
            <p:cNvSpPr txBox="1">
              <a:spLocks noChangeArrowheads="1"/>
            </p:cNvSpPr>
            <p:nvPr/>
          </p:nvSpPr>
          <p:spPr bwMode="auto">
            <a:xfrm>
              <a:off x="5180075" y="2074620"/>
              <a:ext cx="21240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pt-BR" sz="1400" b="1" dirty="0">
                  <a:solidFill>
                    <a:srgbClr val="FF0000"/>
                  </a:solidFill>
                  <a:latin typeface="+mn-lt"/>
                </a:rPr>
                <a:t>Separação do DNA de </a:t>
              </a:r>
            </a:p>
            <a:p>
              <a:pPr algn="ctr" eaLnBrk="1" hangingPunct="1"/>
              <a:r>
                <a:rPr lang="pt-BR" sz="1400" b="1" dirty="0">
                  <a:solidFill>
                    <a:srgbClr val="FF0000"/>
                  </a:solidFill>
                  <a:latin typeface="+mn-lt"/>
                </a:rPr>
                <a:t>outros materiais </a:t>
              </a:r>
            </a:p>
            <a:p>
              <a:pPr algn="ctr" eaLnBrk="1" hangingPunct="1"/>
              <a:r>
                <a:rPr lang="pt-BR" sz="1400" b="1" dirty="0">
                  <a:solidFill>
                    <a:srgbClr val="FF0000"/>
                  </a:solidFill>
                  <a:latin typeface="+mn-lt"/>
                </a:rPr>
                <a:t>orgânicos</a:t>
              </a:r>
              <a:endParaRPr lang="en-US" sz="1400" b="1" dirty="0">
                <a:solidFill>
                  <a:srgbClr val="FF0000"/>
                </a:solidFill>
                <a:latin typeface="+mn-lt"/>
              </a:endParaRPr>
            </a:p>
          </p:txBody>
        </p:sp>
        <p:sp>
          <p:nvSpPr>
            <p:cNvPr id="105" name="Text Box 66"/>
            <p:cNvSpPr txBox="1">
              <a:spLocks noChangeArrowheads="1"/>
            </p:cNvSpPr>
            <p:nvPr/>
          </p:nvSpPr>
          <p:spPr bwMode="auto">
            <a:xfrm>
              <a:off x="7135902" y="4121940"/>
              <a:ext cx="13223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sz="1400" b="1" dirty="0" smtClean="0">
                  <a:latin typeface="+mn-lt"/>
                </a:rPr>
                <a:t>aquecimento</a:t>
              </a:r>
              <a:endParaRPr lang="en-US" sz="1400" b="1" dirty="0">
                <a:latin typeface="+mn-lt"/>
              </a:endParaRPr>
            </a:p>
          </p:txBody>
        </p:sp>
      </p:grpSp>
      <p:sp>
        <p:nvSpPr>
          <p:cNvPr id="3" name="TextBox 2"/>
          <p:cNvSpPr txBox="1"/>
          <p:nvPr/>
        </p:nvSpPr>
        <p:spPr>
          <a:xfrm>
            <a:off x="124241" y="4137162"/>
            <a:ext cx="2641762" cy="2585323"/>
          </a:xfrm>
          <a:prstGeom prst="rect">
            <a:avLst/>
          </a:prstGeom>
          <a:noFill/>
        </p:spPr>
        <p:txBody>
          <a:bodyPr wrap="square" rtlCol="0">
            <a:spAutoFit/>
          </a:bodyPr>
          <a:lstStyle/>
          <a:p>
            <a:r>
              <a:rPr lang="pt-BR" i="1" dirty="0" smtClean="0"/>
              <a:t>Nas imagens são ilustrados os principais passos necessários para se extrair DNA dos mais diferentes materiais, por exemplo sangue, ossos, sêmen, cabelo, dentes, unhas, saliva, urina, entre outros fluidos.</a:t>
            </a:r>
            <a:endParaRPr lang="pt-BR" i="1" dirty="0"/>
          </a:p>
        </p:txBody>
      </p:sp>
    </p:spTree>
    <p:extLst>
      <p:ext uri="{BB962C8B-B14F-4D97-AF65-F5344CB8AC3E}">
        <p14:creationId xmlns:p14="http://schemas.microsoft.com/office/powerpoint/2010/main" val="3915558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5728" y="114693"/>
            <a:ext cx="6989763" cy="3077766"/>
          </a:xfrm>
          <a:prstGeom prst="rect">
            <a:avLst/>
          </a:prstGeom>
        </p:spPr>
        <p:txBody>
          <a:bodyPr wrap="square">
            <a:spAutoFit/>
          </a:bodyPr>
          <a:lstStyle/>
          <a:p>
            <a:pPr algn="ctr"/>
            <a:r>
              <a:rPr lang="pt-BR" sz="2800" b="1" dirty="0" smtClean="0"/>
              <a:t>Técnicas</a:t>
            </a:r>
          </a:p>
          <a:p>
            <a:endParaRPr lang="pt-BR" sz="2000" b="1" dirty="0"/>
          </a:p>
          <a:p>
            <a:pPr marL="342900" indent="-342900">
              <a:buFontTx/>
              <a:buChar char="-"/>
            </a:pPr>
            <a:r>
              <a:rPr lang="pt-BR" b="1" dirty="0" smtClean="0"/>
              <a:t>PCR: </a:t>
            </a:r>
            <a:r>
              <a:rPr lang="pt-BR" dirty="0" smtClean="0"/>
              <a:t>a reação em cadeia da polimerase (PCR, do inglês </a:t>
            </a:r>
            <a:r>
              <a:rPr lang="pt-BR" i="1" dirty="0" err="1" smtClean="0"/>
              <a:t>Polymerase</a:t>
            </a:r>
            <a:r>
              <a:rPr lang="pt-BR" i="1" dirty="0" smtClean="0"/>
              <a:t> Chain </a:t>
            </a:r>
            <a:r>
              <a:rPr lang="pt-BR" i="1" dirty="0" err="1" smtClean="0"/>
              <a:t>Reaction</a:t>
            </a:r>
            <a:r>
              <a:rPr lang="pt-BR" dirty="0" smtClean="0"/>
              <a:t>) é uma técnica de biologia molecular que permite fazer milhões de cópias de um trecho do </a:t>
            </a:r>
            <a:r>
              <a:rPr lang="pt-BR" dirty="0" smtClean="0">
                <a:solidFill>
                  <a:srgbClr val="0000FF"/>
                </a:solidFill>
              </a:rPr>
              <a:t>DNA</a:t>
            </a:r>
            <a:r>
              <a:rPr lang="pt-BR" dirty="0" smtClean="0"/>
              <a:t> específico de qualquer organismo, seja ele um vírus, uma bactéria, uma planta ou um animal!! A técnica de PCR imita, de maneira simplificada, o processo de </a:t>
            </a:r>
            <a:r>
              <a:rPr lang="pt-BR" dirty="0" smtClean="0">
                <a:solidFill>
                  <a:srgbClr val="0000FF"/>
                </a:solidFill>
              </a:rPr>
              <a:t>replicação do DNA</a:t>
            </a:r>
            <a:r>
              <a:rPr lang="pt-BR" dirty="0" smtClean="0"/>
              <a:t> que acontece antes da </a:t>
            </a:r>
            <a:r>
              <a:rPr lang="pt-BR" dirty="0" smtClean="0">
                <a:solidFill>
                  <a:srgbClr val="0000FF"/>
                </a:solidFill>
              </a:rPr>
              <a:t>divisão celular</a:t>
            </a:r>
            <a:r>
              <a:rPr lang="pt-BR" dirty="0" smtClean="0"/>
              <a:t>. A figura abaixo ilustra como é feita a PCR.</a:t>
            </a:r>
            <a:endParaRPr lang="pt-BR" b="1" dirty="0" smtClean="0"/>
          </a:p>
          <a:p>
            <a:endParaRPr lang="pt-BR" sz="2000" b="1" dirty="0"/>
          </a:p>
        </p:txBody>
      </p:sp>
      <p:sp>
        <p:nvSpPr>
          <p:cNvPr id="3" name="TextBox 2"/>
          <p:cNvSpPr txBox="1"/>
          <p:nvPr/>
        </p:nvSpPr>
        <p:spPr>
          <a:xfrm>
            <a:off x="163030" y="2909641"/>
            <a:ext cx="8931650" cy="3785652"/>
          </a:xfrm>
          <a:prstGeom prst="rect">
            <a:avLst/>
          </a:prstGeom>
          <a:solidFill>
            <a:srgbClr val="CCFFCC"/>
          </a:solidFill>
          <a:ln>
            <a:solidFill>
              <a:srgbClr val="4F81BD"/>
            </a:solidFill>
          </a:ln>
        </p:spPr>
        <p:txBody>
          <a:bodyPr wrap="square" rtlCol="0">
            <a:spAutoFit/>
          </a:bodyPr>
          <a:lstStyle/>
          <a:p>
            <a:r>
              <a:rPr lang="pt-BR" sz="1600" i="1" dirty="0" smtClean="0"/>
              <a:t>A reação em cadeia da polimerase acontece em ciclos de etapas que são definidas pela temperatura a qual a reação é submetida (1, 2, 3 da imagem ao lado). Primeiramente coloca-se em um pequeno tubo de plástico todos os ingredientes necessários para fazer milhares de cópias de um trecho de DNA de interesse. São eles: </a:t>
            </a:r>
          </a:p>
          <a:p>
            <a:r>
              <a:rPr lang="pt-BR" sz="1600" i="1" dirty="0" smtClean="0"/>
              <a:t>- o DNA molde (aquele que </a:t>
            </a:r>
            <a:r>
              <a:rPr lang="pt-BR" sz="1600" i="1" dirty="0" err="1" smtClean="0"/>
              <a:t>vc</a:t>
            </a:r>
            <a:r>
              <a:rPr lang="pt-BR" sz="1600" i="1" dirty="0" smtClean="0"/>
              <a:t> extraiu usando a metodologia de extração de DNA); </a:t>
            </a:r>
          </a:p>
          <a:p>
            <a:r>
              <a:rPr lang="pt-BR" sz="1600" i="1" dirty="0" smtClean="0"/>
              <a:t>- os </a:t>
            </a:r>
            <a:r>
              <a:rPr lang="pt-BR" sz="1600" i="1" dirty="0" err="1" smtClean="0"/>
              <a:t>nucleotideos</a:t>
            </a:r>
            <a:r>
              <a:rPr lang="pt-BR" sz="1600" i="1" dirty="0" smtClean="0"/>
              <a:t> de Adenina, Citosina, Guanina e Timina (o conjunto é chamado </a:t>
            </a:r>
            <a:r>
              <a:rPr lang="pt-BR" sz="1600" i="1" dirty="0" err="1" smtClean="0"/>
              <a:t>dNTP</a:t>
            </a:r>
            <a:r>
              <a:rPr lang="pt-BR" sz="1600" i="1" dirty="0" smtClean="0"/>
              <a:t>);</a:t>
            </a:r>
          </a:p>
          <a:p>
            <a:r>
              <a:rPr lang="pt-BR" sz="1600" i="1" dirty="0" smtClean="0"/>
              <a:t>- os </a:t>
            </a:r>
            <a:r>
              <a:rPr lang="pt-BR" sz="1600" i="1" dirty="0" err="1" smtClean="0"/>
              <a:t>oligonucleotídeos</a:t>
            </a:r>
            <a:r>
              <a:rPr lang="pt-BR" sz="1600" i="1" dirty="0" smtClean="0"/>
              <a:t> iniciadores (ou </a:t>
            </a:r>
            <a:r>
              <a:rPr lang="pt-BR" sz="1600" i="1" dirty="0" err="1" smtClean="0"/>
              <a:t>primers</a:t>
            </a:r>
            <a:r>
              <a:rPr lang="pt-BR" sz="1600" i="1" dirty="0" smtClean="0"/>
              <a:t>) que vão definir o trecho de DNA que se quer copiar,</a:t>
            </a:r>
          </a:p>
          <a:p>
            <a:r>
              <a:rPr lang="pt-BR" sz="1600" i="1" dirty="0" smtClean="0"/>
              <a:t>- a </a:t>
            </a:r>
            <a:r>
              <a:rPr lang="pt-BR" sz="1600" i="1" dirty="0" err="1" smtClean="0"/>
              <a:t>Taq</a:t>
            </a:r>
            <a:r>
              <a:rPr lang="pt-BR" sz="1600" i="1" dirty="0" smtClean="0"/>
              <a:t> </a:t>
            </a:r>
            <a:r>
              <a:rPr lang="pt-BR" sz="1600" i="1" dirty="0" err="1" smtClean="0"/>
              <a:t>Polymerase</a:t>
            </a:r>
            <a:r>
              <a:rPr lang="pt-BR" sz="1600" i="1" dirty="0" smtClean="0"/>
              <a:t>, a enzima responsável por "montar" a nova molécula de DNA a partir dos ingredientes citados anteriormente.</a:t>
            </a:r>
          </a:p>
          <a:p>
            <a:r>
              <a:rPr lang="pt-BR" sz="1600" i="1" dirty="0" smtClean="0"/>
              <a:t>As temperaturas mostradas no gráfico indicam: 1 - Desnaturação (~ 90 a 96oC, permite que a dupla fita de DNA se separe em fitas simples); 2 - Pareamento dos </a:t>
            </a:r>
            <a:r>
              <a:rPr lang="pt-BR" sz="1600" i="1" dirty="0" err="1" smtClean="0"/>
              <a:t>oligonucleotídeos</a:t>
            </a:r>
            <a:r>
              <a:rPr lang="pt-BR" sz="1600" i="1" dirty="0" smtClean="0"/>
              <a:t> iniciadores (entre ~ 55 e 65oC, permite que os </a:t>
            </a:r>
            <a:r>
              <a:rPr lang="pt-BR" sz="1600" i="1" dirty="0" err="1" smtClean="0"/>
              <a:t>primers</a:t>
            </a:r>
            <a:r>
              <a:rPr lang="pt-BR" sz="1600" i="1" dirty="0" smtClean="0"/>
              <a:t> se combinem na região correta do DNA); e 3 - Extensão (72oC é a temperatura ideal para que a </a:t>
            </a:r>
            <a:r>
              <a:rPr lang="pt-BR" sz="1600" i="1" dirty="0" err="1" smtClean="0"/>
              <a:t>taq</a:t>
            </a:r>
            <a:r>
              <a:rPr lang="pt-BR" sz="1600" i="1" dirty="0" smtClean="0"/>
              <a:t> polimerase incorpore os novos nucleotídeos e produza uma nova molécula de DNA dupla-fita). E essas temperaturas vão se repetindo em ciclos até que, ao final de 30 ciclos, estima-se que a partir de uma única molécula de DNA formam-se 100 bilhões de cópias idênticas do trecho desejado!!! </a:t>
            </a:r>
            <a:endParaRPr lang="pt-BR" sz="1600" i="1" dirty="0"/>
          </a:p>
        </p:txBody>
      </p:sp>
      <p:sp>
        <p:nvSpPr>
          <p:cNvPr id="4" name="TextBox 3"/>
          <p:cNvSpPr txBox="1"/>
          <p:nvPr/>
        </p:nvSpPr>
        <p:spPr>
          <a:xfrm>
            <a:off x="163030" y="566035"/>
            <a:ext cx="1490926" cy="2031325"/>
          </a:xfrm>
          <a:prstGeom prst="rect">
            <a:avLst/>
          </a:prstGeom>
          <a:solidFill>
            <a:srgbClr val="FFE19F"/>
          </a:solidFill>
          <a:ln>
            <a:solidFill>
              <a:srgbClr val="FF0000"/>
            </a:solidFill>
          </a:ln>
        </p:spPr>
        <p:txBody>
          <a:bodyPr wrap="square" rtlCol="0">
            <a:spAutoFit/>
          </a:bodyPr>
          <a:lstStyle/>
          <a:p>
            <a:r>
              <a:rPr lang="en-US" dirty="0" err="1"/>
              <a:t>Esse</a:t>
            </a:r>
            <a:r>
              <a:rPr lang="en-US" dirty="0"/>
              <a:t> </a:t>
            </a:r>
            <a:r>
              <a:rPr lang="en-US" dirty="0" err="1"/>
              <a:t>quadro</a:t>
            </a:r>
            <a:r>
              <a:rPr lang="en-US" dirty="0"/>
              <a:t> </a:t>
            </a:r>
            <a:r>
              <a:rPr lang="en-US" dirty="0" err="1"/>
              <a:t>explicativo</a:t>
            </a:r>
            <a:r>
              <a:rPr lang="en-US" dirty="0"/>
              <a:t> </a:t>
            </a:r>
            <a:r>
              <a:rPr lang="en-US" dirty="0" err="1"/>
              <a:t>deve</a:t>
            </a:r>
            <a:r>
              <a:rPr lang="en-US" dirty="0"/>
              <a:t> </a:t>
            </a:r>
            <a:r>
              <a:rPr lang="en-US" dirty="0" err="1"/>
              <a:t>aparecer</a:t>
            </a:r>
            <a:r>
              <a:rPr lang="en-US" dirty="0"/>
              <a:t> </a:t>
            </a:r>
            <a:r>
              <a:rPr lang="en-US" dirty="0" err="1"/>
              <a:t>junto</a:t>
            </a:r>
            <a:r>
              <a:rPr lang="en-US" dirty="0"/>
              <a:t> com a </a:t>
            </a:r>
            <a:r>
              <a:rPr lang="en-US" dirty="0" err="1"/>
              <a:t>imagem</a:t>
            </a:r>
            <a:r>
              <a:rPr lang="en-US" dirty="0"/>
              <a:t> do </a:t>
            </a:r>
            <a:r>
              <a:rPr lang="en-US" dirty="0" err="1"/>
              <a:t>próximo</a:t>
            </a:r>
            <a:r>
              <a:rPr lang="en-US" dirty="0"/>
              <a:t> slide </a:t>
            </a:r>
            <a:endParaRPr lang="en-US" dirty="0"/>
          </a:p>
        </p:txBody>
      </p:sp>
    </p:spTree>
    <p:extLst>
      <p:ext uri="{BB962C8B-B14F-4D97-AF65-F5344CB8AC3E}">
        <p14:creationId xmlns:p14="http://schemas.microsoft.com/office/powerpoint/2010/main" val="15734161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9261" y="1236108"/>
            <a:ext cx="8694739" cy="5548479"/>
            <a:chOff x="449261" y="1236108"/>
            <a:chExt cx="8694739" cy="5548479"/>
          </a:xfrm>
        </p:grpSpPr>
        <p:grpSp>
          <p:nvGrpSpPr>
            <p:cNvPr id="50" name="Group 49"/>
            <p:cNvGrpSpPr/>
            <p:nvPr/>
          </p:nvGrpSpPr>
          <p:grpSpPr>
            <a:xfrm>
              <a:off x="619723" y="1236108"/>
              <a:ext cx="8524277" cy="5548479"/>
              <a:chOff x="619723" y="1236108"/>
              <a:chExt cx="8524277" cy="5548479"/>
            </a:xfrm>
          </p:grpSpPr>
          <p:pic>
            <p:nvPicPr>
              <p:cNvPr id="4" name="Picture 3"/>
              <p:cNvPicPr>
                <a:picLocks noChangeAspect="1"/>
              </p:cNvPicPr>
              <p:nvPr/>
            </p:nvPicPr>
            <p:blipFill>
              <a:blip r:embed="rId2"/>
              <a:stretch>
                <a:fillRect/>
              </a:stretch>
            </p:blipFill>
            <p:spPr>
              <a:xfrm>
                <a:off x="1449632" y="1551279"/>
                <a:ext cx="7694368" cy="5233308"/>
              </a:xfrm>
              <a:prstGeom prst="rect">
                <a:avLst/>
              </a:prstGeom>
            </p:spPr>
          </p:pic>
          <p:sp>
            <p:nvSpPr>
              <p:cNvPr id="5" name="TextBox 4"/>
              <p:cNvSpPr txBox="1"/>
              <p:nvPr/>
            </p:nvSpPr>
            <p:spPr>
              <a:xfrm>
                <a:off x="3395633" y="6118409"/>
                <a:ext cx="1104424" cy="488236"/>
              </a:xfrm>
              <a:prstGeom prst="rect">
                <a:avLst/>
              </a:prstGeom>
              <a:noFill/>
            </p:spPr>
            <p:txBody>
              <a:bodyPr wrap="none" rtlCol="0">
                <a:spAutoFit/>
              </a:bodyPr>
              <a:lstStyle/>
              <a:p>
                <a:r>
                  <a:rPr lang="en-US" dirty="0" err="1" smtClean="0"/>
                  <a:t>Ciclo</a:t>
                </a:r>
                <a:r>
                  <a:rPr lang="en-US" dirty="0" smtClean="0"/>
                  <a:t> 1</a:t>
                </a:r>
                <a:endParaRPr lang="en-US" dirty="0"/>
              </a:p>
            </p:txBody>
          </p:sp>
          <p:sp>
            <p:nvSpPr>
              <p:cNvPr id="12" name="TextBox 11"/>
              <p:cNvSpPr txBox="1"/>
              <p:nvPr/>
            </p:nvSpPr>
            <p:spPr>
              <a:xfrm>
                <a:off x="5308946" y="6160144"/>
                <a:ext cx="1104424" cy="488236"/>
              </a:xfrm>
              <a:prstGeom prst="rect">
                <a:avLst/>
              </a:prstGeom>
              <a:noFill/>
            </p:spPr>
            <p:txBody>
              <a:bodyPr wrap="none" rtlCol="0">
                <a:spAutoFit/>
              </a:bodyPr>
              <a:lstStyle/>
              <a:p>
                <a:r>
                  <a:rPr lang="en-US" dirty="0" err="1" smtClean="0"/>
                  <a:t>Ciclo</a:t>
                </a:r>
                <a:r>
                  <a:rPr lang="en-US" dirty="0" smtClean="0"/>
                  <a:t> 2</a:t>
                </a:r>
                <a:endParaRPr lang="en-US" dirty="0"/>
              </a:p>
            </p:txBody>
          </p:sp>
          <p:sp>
            <p:nvSpPr>
              <p:cNvPr id="13" name="TextBox 12"/>
              <p:cNvSpPr txBox="1"/>
              <p:nvPr/>
            </p:nvSpPr>
            <p:spPr>
              <a:xfrm>
                <a:off x="6668739" y="6160144"/>
                <a:ext cx="1104424" cy="488236"/>
              </a:xfrm>
              <a:prstGeom prst="rect">
                <a:avLst/>
              </a:prstGeom>
              <a:noFill/>
            </p:spPr>
            <p:txBody>
              <a:bodyPr wrap="none" rtlCol="0">
                <a:spAutoFit/>
              </a:bodyPr>
              <a:lstStyle/>
              <a:p>
                <a:r>
                  <a:rPr lang="en-US" dirty="0" err="1" smtClean="0"/>
                  <a:t>Ciclo</a:t>
                </a:r>
                <a:r>
                  <a:rPr lang="en-US" dirty="0" smtClean="0"/>
                  <a:t> 3</a:t>
                </a:r>
                <a:endParaRPr lang="en-US" dirty="0"/>
              </a:p>
            </p:txBody>
          </p:sp>
          <p:sp>
            <p:nvSpPr>
              <p:cNvPr id="14" name="TextBox 13"/>
              <p:cNvSpPr txBox="1"/>
              <p:nvPr/>
            </p:nvSpPr>
            <p:spPr>
              <a:xfrm>
                <a:off x="8023333" y="6160144"/>
                <a:ext cx="1104424" cy="488236"/>
              </a:xfrm>
              <a:prstGeom prst="rect">
                <a:avLst/>
              </a:prstGeom>
              <a:noFill/>
            </p:spPr>
            <p:txBody>
              <a:bodyPr wrap="none" rtlCol="0">
                <a:spAutoFit/>
              </a:bodyPr>
              <a:lstStyle/>
              <a:p>
                <a:r>
                  <a:rPr lang="en-US" dirty="0" err="1" smtClean="0"/>
                  <a:t>Ciclo</a:t>
                </a:r>
                <a:r>
                  <a:rPr lang="en-US" dirty="0" smtClean="0"/>
                  <a:t> 4</a:t>
                </a:r>
                <a:endParaRPr lang="en-US" dirty="0"/>
              </a:p>
            </p:txBody>
          </p:sp>
          <p:sp>
            <p:nvSpPr>
              <p:cNvPr id="15" name="TextBox 14"/>
              <p:cNvSpPr txBox="1"/>
              <p:nvPr/>
            </p:nvSpPr>
            <p:spPr>
              <a:xfrm>
                <a:off x="7692001" y="1431415"/>
                <a:ext cx="1110320" cy="488236"/>
              </a:xfrm>
              <a:prstGeom prst="rect">
                <a:avLst/>
              </a:prstGeom>
              <a:noFill/>
            </p:spPr>
            <p:txBody>
              <a:bodyPr wrap="none" rtlCol="0">
                <a:spAutoFit/>
              </a:bodyPr>
              <a:lstStyle/>
              <a:p>
                <a:r>
                  <a:rPr lang="en-US" dirty="0" err="1" smtClean="0"/>
                  <a:t>Ciclo</a:t>
                </a:r>
                <a:r>
                  <a:rPr lang="en-US" dirty="0" smtClean="0"/>
                  <a:t> n</a:t>
                </a:r>
                <a:endParaRPr lang="en-US" dirty="0"/>
              </a:p>
            </p:txBody>
          </p:sp>
          <p:pic>
            <p:nvPicPr>
              <p:cNvPr id="17" name="Picture 16"/>
              <p:cNvPicPr>
                <a:picLocks noChangeAspect="1"/>
              </p:cNvPicPr>
              <p:nvPr/>
            </p:nvPicPr>
            <p:blipFill>
              <a:blip r:embed="rId3"/>
              <a:stretch>
                <a:fillRect/>
              </a:stretch>
            </p:blipFill>
            <p:spPr>
              <a:xfrm flipH="1">
                <a:off x="771578" y="1874196"/>
                <a:ext cx="450309" cy="755604"/>
              </a:xfrm>
              <a:prstGeom prst="rect">
                <a:avLst/>
              </a:prstGeom>
            </p:spPr>
          </p:pic>
          <p:cxnSp>
            <p:nvCxnSpPr>
              <p:cNvPr id="7" name="Straight Connector 6"/>
              <p:cNvCxnSpPr/>
              <p:nvPr/>
            </p:nvCxnSpPr>
            <p:spPr>
              <a:xfrm flipV="1">
                <a:off x="952536" y="2024356"/>
                <a:ext cx="1380487" cy="460677"/>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52536" y="2485034"/>
                <a:ext cx="497096" cy="731703"/>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1194278" y="4964432"/>
                <a:ext cx="351867" cy="267942"/>
              </a:xfrm>
              <a:prstGeom prst="straightConnector1">
                <a:avLst/>
              </a:prstGeom>
              <a:ln w="3175" cmpd="sng">
                <a:solidFill>
                  <a:srgbClr val="4F6228"/>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19723" y="4978236"/>
                <a:ext cx="1050665" cy="1600438"/>
              </a:xfrm>
              <a:prstGeom prst="rect">
                <a:avLst/>
              </a:prstGeom>
              <a:noFill/>
              <a:ln>
                <a:noFill/>
              </a:ln>
            </p:spPr>
            <p:txBody>
              <a:bodyPr wrap="square" rtlCol="0">
                <a:spAutoFit/>
              </a:bodyPr>
              <a:lstStyle/>
              <a:p>
                <a:r>
                  <a:rPr lang="en-US" sz="1400" dirty="0" smtClean="0"/>
                  <a:t>DNA </a:t>
                </a:r>
              </a:p>
              <a:p>
                <a:r>
                  <a:rPr lang="en-US" sz="1400" dirty="0" err="1" smtClean="0"/>
                  <a:t>molde</a:t>
                </a:r>
                <a:r>
                  <a:rPr lang="en-US" sz="1400" dirty="0" smtClean="0"/>
                  <a:t> com </a:t>
                </a:r>
                <a:r>
                  <a:rPr lang="en-US" sz="1400" dirty="0" err="1" smtClean="0"/>
                  <a:t>destaque</a:t>
                </a:r>
                <a:r>
                  <a:rPr lang="en-US" sz="1400" dirty="0" smtClean="0"/>
                  <a:t> </a:t>
                </a:r>
                <a:r>
                  <a:rPr lang="en-US" sz="1400" dirty="0" err="1" smtClean="0"/>
                  <a:t>para</a:t>
                </a:r>
                <a:r>
                  <a:rPr lang="en-US" sz="1400" dirty="0" smtClean="0"/>
                  <a:t> a </a:t>
                </a:r>
                <a:r>
                  <a:rPr lang="en-US" sz="1400" dirty="0" err="1" smtClean="0"/>
                  <a:t>regi</a:t>
                </a:r>
                <a:r>
                  <a:rPr lang="en-US" sz="1400" dirty="0" err="1" smtClean="0"/>
                  <a:t>ão</a:t>
                </a:r>
                <a:r>
                  <a:rPr lang="en-US" sz="1400" dirty="0" smtClean="0"/>
                  <a:t> </a:t>
                </a:r>
                <a:r>
                  <a:rPr lang="en-US" sz="1400" dirty="0" err="1" smtClean="0"/>
                  <a:t>que</a:t>
                </a:r>
                <a:r>
                  <a:rPr lang="en-US" sz="1400" dirty="0" smtClean="0"/>
                  <a:t> se </a:t>
                </a:r>
                <a:r>
                  <a:rPr lang="en-US" sz="1400" dirty="0" err="1" smtClean="0"/>
                  <a:t>quer</a:t>
                </a:r>
                <a:r>
                  <a:rPr lang="en-US" sz="1400" dirty="0" smtClean="0"/>
                  <a:t> </a:t>
                </a:r>
                <a:r>
                  <a:rPr lang="en-US" sz="1400" dirty="0" err="1" smtClean="0"/>
                  <a:t>copiar</a:t>
                </a:r>
                <a:endParaRPr lang="en-US" sz="1400" dirty="0"/>
              </a:p>
            </p:txBody>
          </p:sp>
          <p:cxnSp>
            <p:nvCxnSpPr>
              <p:cNvPr id="22" name="Straight Arrow Connector 21"/>
              <p:cNvCxnSpPr/>
              <p:nvPr/>
            </p:nvCxnSpPr>
            <p:spPr>
              <a:xfrm flipH="1">
                <a:off x="1974096" y="3082766"/>
                <a:ext cx="125658" cy="451503"/>
              </a:xfrm>
              <a:prstGeom prst="straightConnector1">
                <a:avLst/>
              </a:prstGeom>
              <a:ln w="3175" cmpd="sng">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1974096" y="3235166"/>
                <a:ext cx="538390" cy="299103"/>
              </a:xfrm>
              <a:prstGeom prst="straightConnector1">
                <a:avLst/>
              </a:prstGeom>
              <a:ln w="3175" cmpd="sng">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2905559" y="1684300"/>
                <a:ext cx="338219" cy="622586"/>
              </a:xfrm>
              <a:prstGeom prst="straightConnector1">
                <a:avLst/>
              </a:prstGeom>
              <a:ln w="3175" cmpd="sng">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06373" y="3534269"/>
                <a:ext cx="746769" cy="307777"/>
              </a:xfrm>
              <a:prstGeom prst="rect">
                <a:avLst/>
              </a:prstGeom>
              <a:noFill/>
            </p:spPr>
            <p:txBody>
              <a:bodyPr wrap="none" rtlCol="0">
                <a:spAutoFit/>
              </a:bodyPr>
              <a:lstStyle/>
              <a:p>
                <a:r>
                  <a:rPr lang="en-US" sz="1400" dirty="0" smtClean="0"/>
                  <a:t>Primers</a:t>
                </a:r>
                <a:endParaRPr lang="en-US" sz="1400" dirty="0"/>
              </a:p>
            </p:txBody>
          </p:sp>
          <p:sp>
            <p:nvSpPr>
              <p:cNvPr id="35" name="TextBox 34"/>
              <p:cNvSpPr txBox="1"/>
              <p:nvPr/>
            </p:nvSpPr>
            <p:spPr>
              <a:xfrm>
                <a:off x="3215587" y="1276567"/>
                <a:ext cx="1077728" cy="523220"/>
              </a:xfrm>
              <a:prstGeom prst="rect">
                <a:avLst/>
              </a:prstGeom>
              <a:noFill/>
            </p:spPr>
            <p:txBody>
              <a:bodyPr wrap="square" rtlCol="0">
                <a:spAutoFit/>
              </a:bodyPr>
              <a:lstStyle/>
              <a:p>
                <a:r>
                  <a:rPr lang="en-US" sz="1400" i="1" dirty="0" err="1" smtClean="0"/>
                  <a:t>Taq</a:t>
                </a:r>
                <a:r>
                  <a:rPr lang="en-US" sz="1400" dirty="0" smtClean="0"/>
                  <a:t> </a:t>
                </a:r>
                <a:r>
                  <a:rPr lang="en-US" sz="1400" dirty="0" err="1" smtClean="0"/>
                  <a:t>polimerase</a:t>
                </a:r>
                <a:endParaRPr lang="en-US" sz="1400" dirty="0"/>
              </a:p>
            </p:txBody>
          </p:sp>
          <p:cxnSp>
            <p:nvCxnSpPr>
              <p:cNvPr id="36" name="Straight Arrow Connector 35"/>
              <p:cNvCxnSpPr/>
              <p:nvPr/>
            </p:nvCxnSpPr>
            <p:spPr>
              <a:xfrm flipV="1">
                <a:off x="2387875" y="1551279"/>
                <a:ext cx="0" cy="505725"/>
              </a:xfrm>
              <a:prstGeom prst="straightConnector1">
                <a:avLst/>
              </a:prstGeom>
              <a:ln w="3175" cmpd="sng">
                <a:solidFill>
                  <a:srgbClr val="4F6228"/>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164697" y="1236108"/>
                <a:ext cx="585137" cy="307777"/>
              </a:xfrm>
              <a:prstGeom prst="rect">
                <a:avLst/>
              </a:prstGeom>
              <a:noFill/>
            </p:spPr>
            <p:txBody>
              <a:bodyPr wrap="square" rtlCol="0">
                <a:spAutoFit/>
              </a:bodyPr>
              <a:lstStyle/>
              <a:p>
                <a:r>
                  <a:rPr lang="en-US" sz="1400" dirty="0" err="1" smtClean="0"/>
                  <a:t>dNTP</a:t>
                </a:r>
                <a:endParaRPr lang="en-US" sz="1400" dirty="0"/>
              </a:p>
            </p:txBody>
          </p:sp>
          <p:cxnSp>
            <p:nvCxnSpPr>
              <p:cNvPr id="39" name="Straight Arrow Connector 38"/>
              <p:cNvCxnSpPr/>
              <p:nvPr/>
            </p:nvCxnSpPr>
            <p:spPr>
              <a:xfrm flipH="1" flipV="1">
                <a:off x="2443462" y="1565086"/>
                <a:ext cx="220878" cy="658124"/>
              </a:xfrm>
              <a:prstGeom prst="straightConnector1">
                <a:avLst/>
              </a:prstGeom>
              <a:ln w="3175" cmpd="sng">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2512486" y="1565086"/>
                <a:ext cx="304254" cy="491918"/>
              </a:xfrm>
              <a:prstGeom prst="straightConnector1">
                <a:avLst/>
              </a:prstGeom>
              <a:ln w="3175" cmpd="sng">
                <a:solidFill>
                  <a:srgbClr val="4F6228"/>
                </a:solidFill>
                <a:tailEnd type="arrow"/>
              </a:ln>
            </p:spPr>
            <p:style>
              <a:lnRef idx="2">
                <a:schemeClr val="accent1"/>
              </a:lnRef>
              <a:fillRef idx="0">
                <a:schemeClr val="accent1"/>
              </a:fillRef>
              <a:effectRef idx="1">
                <a:schemeClr val="accent1"/>
              </a:effectRef>
              <a:fontRef idx="minor">
                <a:schemeClr val="tx1"/>
              </a:fontRef>
            </p:style>
          </p:cxnSp>
        </p:grpSp>
        <p:cxnSp>
          <p:nvCxnSpPr>
            <p:cNvPr id="30" name="Straight Arrow Connector 29"/>
            <p:cNvCxnSpPr/>
            <p:nvPr/>
          </p:nvCxnSpPr>
          <p:spPr>
            <a:xfrm flipH="1">
              <a:off x="1363979" y="2685023"/>
              <a:ext cx="879312" cy="849246"/>
            </a:xfrm>
            <a:prstGeom prst="straightConnector1">
              <a:avLst/>
            </a:prstGeom>
            <a:ln w="3175" cmpd="sng">
              <a:solidFill>
                <a:srgbClr val="4F6228"/>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9261" y="3145151"/>
              <a:ext cx="1179713" cy="738664"/>
            </a:xfrm>
            <a:prstGeom prst="rect">
              <a:avLst/>
            </a:prstGeom>
            <a:noFill/>
            <a:ln>
              <a:noFill/>
            </a:ln>
          </p:spPr>
          <p:txBody>
            <a:bodyPr wrap="square" rtlCol="0">
              <a:spAutoFit/>
            </a:bodyPr>
            <a:lstStyle/>
            <a:p>
              <a:r>
                <a:rPr lang="en-US" sz="1400" dirty="0" err="1" smtClean="0"/>
                <a:t>Fita</a:t>
              </a:r>
              <a:r>
                <a:rPr lang="en-US" sz="1400" dirty="0" smtClean="0"/>
                <a:t> de DNA </a:t>
              </a:r>
              <a:endParaRPr lang="en-US" sz="1400" dirty="0" smtClean="0"/>
            </a:p>
            <a:p>
              <a:r>
                <a:rPr lang="en-US" sz="1400" dirty="0" err="1" smtClean="0"/>
                <a:t>m</a:t>
              </a:r>
              <a:r>
                <a:rPr lang="en-US" sz="1400" dirty="0" err="1" smtClean="0"/>
                <a:t>olde</a:t>
              </a:r>
              <a:r>
                <a:rPr lang="en-US" sz="1400" dirty="0" smtClean="0"/>
                <a:t> </a:t>
              </a:r>
              <a:r>
                <a:rPr lang="en-US" sz="1400" dirty="0" err="1" smtClean="0"/>
                <a:t>desnaturada</a:t>
              </a:r>
              <a:r>
                <a:rPr lang="en-US" sz="1400" dirty="0" smtClean="0"/>
                <a:t> </a:t>
              </a:r>
              <a:endParaRPr lang="en-US" sz="1400" dirty="0"/>
            </a:p>
          </p:txBody>
        </p:sp>
      </p:grpSp>
    </p:spTree>
    <p:extLst>
      <p:ext uri="{BB962C8B-B14F-4D97-AF65-F5344CB8AC3E}">
        <p14:creationId xmlns:p14="http://schemas.microsoft.com/office/powerpoint/2010/main" val="19614784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9151</TotalTime>
  <Words>2371</Words>
  <Application>Microsoft Macintosh PowerPoint</Application>
  <PresentationFormat>On-screen Show (4:3)</PresentationFormat>
  <Paragraphs>155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Iara Lopes</dc:creator>
  <cp:lastModifiedBy>Iara Lopes</cp:lastModifiedBy>
  <cp:revision>138</cp:revision>
  <cp:lastPrinted>2013-05-22T18:30:51Z</cp:lastPrinted>
  <dcterms:created xsi:type="dcterms:W3CDTF">2013-03-12T12:36:12Z</dcterms:created>
  <dcterms:modified xsi:type="dcterms:W3CDTF">2013-06-12T18:27:04Z</dcterms:modified>
</cp:coreProperties>
</file>