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6" r:id="rId4"/>
    <p:sldId id="270" r:id="rId5"/>
    <p:sldId id="265" r:id="rId6"/>
    <p:sldId id="267" r:id="rId7"/>
    <p:sldId id="26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ra Lope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2-15T11:07:14.234" idx="1">
    <p:pos x="5601" y="457"/>
    <p:text>nessa proposta, tudo que tá em amarelinho deve remeter ao link na wikipedia ou a uma definição feita por nós.</p:text>
  </p:cm>
  <p:cm authorId="0" dt="2013-12-15T11:07:48.275" idx="2">
    <p:pos x="5148" y="1842"/>
    <p:text>acho que a ideia seria a priscilayne refazer essas images com traço de giz, né Thais?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2-15T11:12:19.342" idx="3">
    <p:pos x="10" y="10"/>
    <p:text>Não tinha uma pergunta específica em algum momento Thais ou eu me confundi?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eticanaescola.com.br/vol-ii2-artigo-03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exploratorium.edu/learning_studio/cow_eye/index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br/pdf/spp/v14n3/9771.pdf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://exame.abril.com.br/revista-exame/edicoes/1048/noticias/o-efeito-angelina-jolie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geneticanaescola.com.br/wp-home/wp-content/uploads/2013/08/VersPress/RevtaGenEsc_8_02_Art05_Press.pdf" TargetMode="External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07704" y="476672"/>
            <a:ext cx="6408712" cy="3888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  O termo </a:t>
            </a:r>
            <a:r>
              <a:rPr lang="pt-BR" sz="2000" dirty="0" err="1" smtClean="0">
                <a:latin typeface="Chalkduster"/>
              </a:rPr>
              <a:t>BioÉtica</a:t>
            </a:r>
            <a:r>
              <a:rPr lang="pt-BR" sz="2000" dirty="0" smtClean="0">
                <a:latin typeface="Chalkduster"/>
              </a:rPr>
              <a:t>, foi utilizado pela primeira vez na </a:t>
            </a:r>
            <a:r>
              <a:rPr lang="pt-BR" sz="2000" dirty="0" smtClean="0">
                <a:solidFill>
                  <a:srgbClr val="FFFF00"/>
                </a:solidFill>
                <a:latin typeface="Chalkduster"/>
              </a:rPr>
              <a:t>Declaração de Helsinque</a:t>
            </a:r>
            <a:r>
              <a:rPr lang="pt-BR" sz="2000" dirty="0" smtClean="0">
                <a:latin typeface="Chalkduster"/>
              </a:rPr>
              <a:t>, um documento internacional que estabeleceu as normas para a pesquisa com seres humanos. </a:t>
            </a: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  O Brasil possui a Resolução nº 196/1996 do Conselho Nacional de Saúde (CNS), </a:t>
            </a:r>
          </a:p>
          <a:p>
            <a:pPr algn="just"/>
            <a:r>
              <a:rPr lang="pt-BR" sz="2000" dirty="0" smtClean="0">
                <a:latin typeface="Chalkduster"/>
              </a:rPr>
              <a:t>que regulamenta as diretrizes </a:t>
            </a:r>
          </a:p>
          <a:p>
            <a:pPr algn="just"/>
            <a:r>
              <a:rPr lang="pt-BR" sz="2000" dirty="0" smtClean="0">
                <a:latin typeface="Chalkduster"/>
              </a:rPr>
              <a:t>e normas da pesquisa envolvendo</a:t>
            </a:r>
          </a:p>
          <a:p>
            <a:pPr algn="just"/>
            <a:r>
              <a:rPr lang="pt-BR" sz="2000" dirty="0" smtClean="0">
                <a:latin typeface="Chalkduster"/>
              </a:rPr>
              <a:t>seres humanos correlacionando-os</a:t>
            </a:r>
          </a:p>
          <a:p>
            <a:pPr algn="just"/>
            <a:r>
              <a:rPr lang="pt-BR" sz="2000" dirty="0" smtClean="0">
                <a:latin typeface="Chalkduster"/>
              </a:rPr>
              <a:t>com a ética envolvida em cada caso.</a:t>
            </a: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altLang="ja-JP" sz="2000" dirty="0" smtClean="0">
              <a:latin typeface="Chalkduster"/>
            </a:endParaRPr>
          </a:p>
          <a:p>
            <a:pPr algn="just"/>
            <a:endParaRPr lang="pt-BR" altLang="ja-JP" sz="2000" dirty="0" smtClean="0">
              <a:latin typeface="Chalkduster"/>
            </a:endParaRPr>
          </a:p>
          <a:p>
            <a:pPr algn="just"/>
            <a:endParaRPr lang="pt-BR" altLang="ja-JP" sz="2000" dirty="0" smtClean="0">
              <a:latin typeface="Chalkduster"/>
            </a:endParaRPr>
          </a:p>
          <a:p>
            <a:pPr algn="just"/>
            <a:endParaRPr lang="pt-BR" altLang="ja-JP" sz="1900" dirty="0" smtClean="0">
              <a:latin typeface="Chalkduster"/>
            </a:endParaRPr>
          </a:p>
        </p:txBody>
      </p:sp>
      <p:grpSp>
        <p:nvGrpSpPr>
          <p:cNvPr id="12" name="Group 14"/>
          <p:cNvGrpSpPr/>
          <p:nvPr/>
        </p:nvGrpSpPr>
        <p:grpSpPr>
          <a:xfrm>
            <a:off x="3131840" y="4869160"/>
            <a:ext cx="4955500" cy="815547"/>
            <a:chOff x="2688569" y="5888890"/>
            <a:chExt cx="4955500" cy="815547"/>
          </a:xfrm>
        </p:grpSpPr>
        <p:sp>
          <p:nvSpPr>
            <p:cNvPr id="13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6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8" name="Imagem 17" descr="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2330921"/>
            <a:ext cx="1571625" cy="3762375"/>
          </a:xfrm>
          <a:prstGeom prst="rect">
            <a:avLst/>
          </a:prstGeom>
        </p:spPr>
      </p:pic>
      <p:pic>
        <p:nvPicPr>
          <p:cNvPr id="11" name="Imagem 10" descr="Sem títu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2924944"/>
            <a:ext cx="648072" cy="129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07704" y="404664"/>
            <a:ext cx="6336704" cy="4032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r>
              <a:rPr lang="en-US" sz="2000" b="1" dirty="0" smtClean="0">
                <a:solidFill>
                  <a:srgbClr val="FFFFFF"/>
                </a:solidFill>
                <a:latin typeface="Chalkduster"/>
                <a:cs typeface="Chalkduster"/>
              </a:rPr>
              <a:t>  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A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bioética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maneira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ampla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se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refere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à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ética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sobre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a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vida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.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Porém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o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termo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ética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muitas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vezes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se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confunde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com a moral. </a:t>
            </a:r>
          </a:p>
          <a:p>
            <a:pPr algn="just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  Bioética é a peça chave em relação às ações políticas que envolvem os seres vivos, assim como a proteção do meio ambiente.</a:t>
            </a: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grpSp>
        <p:nvGrpSpPr>
          <p:cNvPr id="9" name="Group 14"/>
          <p:cNvGrpSpPr/>
          <p:nvPr/>
        </p:nvGrpSpPr>
        <p:grpSpPr>
          <a:xfrm>
            <a:off x="3059832" y="5637789"/>
            <a:ext cx="4955500" cy="815547"/>
            <a:chOff x="2688569" y="5888890"/>
            <a:chExt cx="4955500" cy="815547"/>
          </a:xfrm>
        </p:grpSpPr>
        <p:sp>
          <p:nvSpPr>
            <p:cNvPr id="10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3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" name="TextBox 19"/>
          <p:cNvSpPr txBox="1"/>
          <p:nvPr/>
        </p:nvSpPr>
        <p:spPr>
          <a:xfrm>
            <a:off x="1835696" y="4746630"/>
            <a:ext cx="7144248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mic Sans MS"/>
                <a:cs typeface="Comic Sans MS"/>
              </a:rPr>
              <a:t>Para </a:t>
            </a:r>
            <a:r>
              <a:rPr lang="en-US" sz="1600" b="1" dirty="0" err="1" smtClean="0">
                <a:latin typeface="Comic Sans MS"/>
                <a:cs typeface="Comic Sans MS"/>
              </a:rPr>
              <a:t>esclarecimento</a:t>
            </a:r>
            <a:r>
              <a:rPr lang="en-US" sz="1600" b="1" dirty="0" smtClean="0">
                <a:latin typeface="Comic Sans MS"/>
                <a:cs typeface="Comic Sans MS"/>
              </a:rPr>
              <a:t> dos </a:t>
            </a:r>
            <a:r>
              <a:rPr lang="en-US" sz="1600" b="1" dirty="0" err="1" smtClean="0">
                <a:latin typeface="Comic Sans MS"/>
                <a:cs typeface="Comic Sans MS"/>
              </a:rPr>
              <a:t>termos</a:t>
            </a:r>
            <a:r>
              <a:rPr lang="en-US" sz="1600" b="1" dirty="0" smtClean="0">
                <a:latin typeface="Comic Sans MS"/>
                <a:cs typeface="Comic Sans MS"/>
              </a:rPr>
              <a:t> e </a:t>
            </a:r>
            <a:r>
              <a:rPr lang="en-US" sz="1600" b="1" dirty="0" err="1" smtClean="0">
                <a:latin typeface="Comic Sans MS"/>
                <a:cs typeface="Comic Sans MS"/>
              </a:rPr>
              <a:t>conhecimento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sobre</a:t>
            </a:r>
            <a:r>
              <a:rPr lang="en-US" sz="1600" b="1" dirty="0" smtClean="0">
                <a:latin typeface="Comic Sans MS"/>
                <a:cs typeface="Comic Sans MS"/>
              </a:rPr>
              <a:t> o </a:t>
            </a:r>
            <a:r>
              <a:rPr lang="en-US" sz="1600" b="1" dirty="0" err="1" smtClean="0">
                <a:latin typeface="Comic Sans MS"/>
                <a:cs typeface="Comic Sans MS"/>
              </a:rPr>
              <a:t>desenvolvimento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da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bioética</a:t>
            </a:r>
            <a:r>
              <a:rPr lang="en-US" sz="1600" b="1" dirty="0" smtClean="0">
                <a:latin typeface="Comic Sans MS"/>
                <a:cs typeface="Comic Sans MS"/>
              </a:rPr>
              <a:t>, </a:t>
            </a:r>
            <a:r>
              <a:rPr lang="en-US" sz="1600" b="1" dirty="0" err="1" smtClean="0">
                <a:latin typeface="Comic Sans MS"/>
                <a:cs typeface="Comic Sans MS"/>
              </a:rPr>
              <a:t>leia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mais</a:t>
            </a:r>
            <a:r>
              <a:rPr lang="en-US" sz="1600" b="1" dirty="0" smtClean="0">
                <a:latin typeface="Comic Sans MS"/>
                <a:cs typeface="Comic Sans MS"/>
              </a:rPr>
              <a:t>! </a:t>
            </a:r>
            <a:r>
              <a:rPr lang="pt-BR" sz="1600" b="1" dirty="0" smtClean="0">
                <a:hlinkClick r:id="rId3"/>
              </a:rPr>
              <a:t>http://geneticanaescola.com.br/vol-ii2-artigo-03/</a:t>
            </a:r>
            <a:endParaRPr lang="en-US" sz="1600" b="1" dirty="0">
              <a:latin typeface="Comic Sans MS"/>
              <a:cs typeface="Comic Sans MS"/>
            </a:endParaRPr>
          </a:p>
        </p:txBody>
      </p:sp>
      <p:pic>
        <p:nvPicPr>
          <p:cNvPr id="15" name="Picture 11" descr="cientista 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198242"/>
            <a:ext cx="1764885" cy="3751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16632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188640"/>
            <a:ext cx="542925" cy="424847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051720" y="404664"/>
            <a:ext cx="6192688" cy="3960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halkduster"/>
              </a:rPr>
              <a:t>  A </a:t>
            </a:r>
            <a:r>
              <a:rPr lang="pt-BR" dirty="0" err="1" smtClean="0">
                <a:latin typeface="Chalkduster"/>
              </a:rPr>
              <a:t>BioÉtica</a:t>
            </a:r>
            <a:r>
              <a:rPr lang="pt-BR" dirty="0" smtClean="0">
                <a:latin typeface="Chalkduster"/>
              </a:rPr>
              <a:t> aborda quatro princípios básicos  que visam assegurar os direitos e deveres que dizem respeito à pesquisa científica, aos sujeitos envolvidos e ao Estado.</a:t>
            </a:r>
          </a:p>
          <a:p>
            <a:endParaRPr lang="pt-BR" dirty="0" smtClean="0">
              <a:latin typeface="Chalkduster"/>
            </a:endParaRPr>
          </a:p>
          <a:p>
            <a:r>
              <a:rPr lang="pt-BR" b="1" dirty="0" smtClean="0">
                <a:latin typeface="Chalkduster"/>
              </a:rPr>
              <a:t>AUTONOMIA </a:t>
            </a:r>
            <a:r>
              <a:rPr lang="pt-BR" dirty="0" smtClean="0">
                <a:latin typeface="Chalkduster"/>
              </a:rPr>
              <a:t>– Consentimento livre e esclarecido das pessoas alvos; e a proteção a grupos vulneráveis e aos legalmente incapazes;</a:t>
            </a:r>
          </a:p>
          <a:p>
            <a:r>
              <a:rPr lang="pt-BR" b="1" dirty="0" smtClean="0">
                <a:latin typeface="Chalkduster"/>
              </a:rPr>
              <a:t>BENEFICÊNCIA</a:t>
            </a:r>
            <a:r>
              <a:rPr lang="pt-BR" dirty="0" smtClean="0">
                <a:latin typeface="Chalkduster"/>
              </a:rPr>
              <a:t> – Relação entre riscos e benefícios aos indivíduos alvos;</a:t>
            </a:r>
          </a:p>
          <a:p>
            <a:r>
              <a:rPr lang="pt-BR" b="1" dirty="0" smtClean="0">
                <a:latin typeface="Chalkduster"/>
              </a:rPr>
              <a:t>JUSTIÇA</a:t>
            </a:r>
            <a:r>
              <a:rPr lang="pt-BR" dirty="0" smtClean="0">
                <a:latin typeface="Chalkduster"/>
              </a:rPr>
              <a:t> – Relação entre as vantagens das pesquisas e a minimização do ônus e riscos às pessoas envolvidas.</a:t>
            </a:r>
          </a:p>
          <a:p>
            <a:r>
              <a:rPr lang="pt-BR" b="1" dirty="0" smtClean="0">
                <a:latin typeface="Chalkduster"/>
              </a:rPr>
              <a:t>NÃO- MALEFICÊNCIA</a:t>
            </a:r>
            <a:r>
              <a:rPr lang="pt-BR" dirty="0" smtClean="0">
                <a:latin typeface="Chalkduster"/>
              </a:rPr>
              <a:t> – Garantia de que os riscos pré-estabelecidos serão evitados;</a:t>
            </a:r>
          </a:p>
        </p:txBody>
      </p:sp>
      <p:grpSp>
        <p:nvGrpSpPr>
          <p:cNvPr id="12" name="Group 14"/>
          <p:cNvGrpSpPr/>
          <p:nvPr/>
        </p:nvGrpSpPr>
        <p:grpSpPr>
          <a:xfrm>
            <a:off x="3131840" y="5421765"/>
            <a:ext cx="4955500" cy="815547"/>
            <a:chOff x="2688569" y="5888890"/>
            <a:chExt cx="4955500" cy="815547"/>
          </a:xfrm>
        </p:grpSpPr>
        <p:sp>
          <p:nvSpPr>
            <p:cNvPr id="13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6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7" name="Picture 11" descr="cientista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204864"/>
            <a:ext cx="1764885" cy="3751038"/>
          </a:xfrm>
          <a:prstGeom prst="rect">
            <a:avLst/>
          </a:prstGeom>
        </p:spPr>
      </p:pic>
      <p:sp>
        <p:nvSpPr>
          <p:cNvPr id="11" name="TextBox 19"/>
          <p:cNvSpPr txBox="1"/>
          <p:nvPr/>
        </p:nvSpPr>
        <p:spPr>
          <a:xfrm>
            <a:off x="1691680" y="4674622"/>
            <a:ext cx="739576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Divirta</a:t>
            </a:r>
            <a:r>
              <a:rPr lang="en-US" sz="1600" b="1" dirty="0" smtClean="0">
                <a:latin typeface="Comic Sans MS"/>
                <a:cs typeface="Comic Sans MS"/>
              </a:rPr>
              <a:t>-se!! </a:t>
            </a:r>
            <a:r>
              <a:rPr lang="pt-BR" sz="1600" b="1" dirty="0" smtClean="0">
                <a:hlinkClick r:id="rId4"/>
              </a:rPr>
              <a:t>http://www.exploratorium.edu/learning_studio/cow_eye/index.html</a:t>
            </a:r>
            <a:endParaRPr lang="en-US" sz="1600" b="1" dirty="0">
              <a:latin typeface="Comic Sans MS"/>
              <a:cs typeface="Comic Sans MS"/>
            </a:endParaRPr>
          </a:p>
        </p:txBody>
      </p:sp>
      <p:sp>
        <p:nvSpPr>
          <p:cNvPr id="22" name="Texto explicativo retangular com cantos arredondados 21"/>
          <p:cNvSpPr/>
          <p:nvPr/>
        </p:nvSpPr>
        <p:spPr>
          <a:xfrm>
            <a:off x="-2772816" y="0"/>
            <a:ext cx="2484784" cy="3429000"/>
          </a:xfrm>
          <a:prstGeom prst="wedgeRound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que essa “lousa” não fique tão carregada, é possível que o professor somente exponha os princípios básicos correlacionando-os com exemplos práticos. Na lousa anterior há o artigo com as definições.</a:t>
            </a:r>
          </a:p>
          <a:p>
            <a:pPr algn="just"/>
            <a:r>
              <a:rPr lang="pt-BR" sz="1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Como podemos colocá-la, caso ache necessário?</a:t>
            </a:r>
            <a:endParaRPr lang="pt-BR" sz="15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9324528" y="1772816"/>
            <a:ext cx="2304256" cy="2880320"/>
          </a:xfrm>
          <a:prstGeom prst="wedgeRound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b="1" dirty="0" smtClean="0">
                <a:latin typeface="Arial" pitchFamily="34" charset="0"/>
                <a:cs typeface="Arial" pitchFamily="34" charset="0"/>
              </a:rPr>
              <a:t>Não sei se essa atividade ficou bem posicionada aqui, queria relacioná-la com a bioética em animais mas não consegui. Acho que ela ficaria melhor no caderno do professor para que ele discutisse esse assunto em sala.</a:t>
            </a:r>
            <a:endParaRPr lang="pt-BR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07704" y="404664"/>
            <a:ext cx="63367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pt-BR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r>
              <a:rPr lang="pt-BR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 </a:t>
            </a:r>
          </a:p>
          <a:p>
            <a:pPr algn="just"/>
            <a:r>
              <a:rPr lang="pt-BR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 Os estudos em Genética evoluíram de uma</a:t>
            </a:r>
          </a:p>
          <a:p>
            <a:pPr algn="just"/>
            <a:r>
              <a:rPr lang="pt-BR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forma rápida, e hoje vivemos na era da biotecnologia.</a:t>
            </a:r>
          </a:p>
          <a:p>
            <a:pPr algn="just"/>
            <a:r>
              <a:rPr lang="pt-BR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 Os conhecimentos sobre a natureza e a vida geraram técnicas com alto poder de manipulação das diversas formas de vida, com consequências para a vida humana.</a:t>
            </a:r>
            <a:endParaRPr lang="pt-BR" sz="2000" dirty="0" smtClean="0">
              <a:solidFill>
                <a:schemeClr val="bg1"/>
              </a:solidFill>
              <a:latin typeface="Chalkduster"/>
            </a:endParaRPr>
          </a:p>
          <a:p>
            <a:pPr algn="just"/>
            <a:endParaRPr lang="pt-BR" sz="2000" dirty="0" smtClean="0">
              <a:solidFill>
                <a:schemeClr val="bg1"/>
              </a:solidFill>
              <a:latin typeface="Chalkduster"/>
            </a:endParaRPr>
          </a:p>
          <a:p>
            <a:pPr algn="just"/>
            <a:endParaRPr lang="en-US" sz="2000" dirty="0" smtClean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7" name="Picture 11" descr="cientista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3131840" y="4941168"/>
            <a:ext cx="4955500" cy="815547"/>
            <a:chOff x="2688569" y="5888890"/>
            <a:chExt cx="4955500" cy="815547"/>
          </a:xfrm>
        </p:grpSpPr>
        <p:sp>
          <p:nvSpPr>
            <p:cNvPr id="9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07704" y="404664"/>
            <a:ext cx="6336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ctr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ctr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ctr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 De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acordo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com a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publicação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de 2010 (</a:t>
            </a:r>
            <a:r>
              <a:rPr lang="pt-BR" sz="2000" dirty="0" smtClean="0">
                <a:latin typeface="Chalkduster"/>
                <a:hlinkClick r:id="rId3"/>
              </a:rPr>
              <a:t>http://www.scielo.br/pdf/spp/v14n3/9771.pdf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) 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do Centro de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Estudos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do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Genoma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Humano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podemos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discutir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sobre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quais os riscos e benefícios que o desenvolvimento da biotecnologia pode proporcionar.</a:t>
            </a:r>
            <a:endParaRPr lang="en-US" sz="2000" dirty="0" smtClean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7" name="Picture 11" descr="cientista 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grpSp>
        <p:nvGrpSpPr>
          <p:cNvPr id="8" name="Group 14"/>
          <p:cNvGrpSpPr/>
          <p:nvPr/>
        </p:nvGrpSpPr>
        <p:grpSpPr>
          <a:xfrm>
            <a:off x="3131840" y="4941168"/>
            <a:ext cx="4955500" cy="815547"/>
            <a:chOff x="2688569" y="5888890"/>
            <a:chExt cx="4955500" cy="815547"/>
          </a:xfrm>
        </p:grpSpPr>
        <p:sp>
          <p:nvSpPr>
            <p:cNvPr id="9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" name="Texto explicativo retangular com cantos arredondados 13"/>
          <p:cNvSpPr/>
          <p:nvPr/>
        </p:nvSpPr>
        <p:spPr>
          <a:xfrm>
            <a:off x="9324528" y="0"/>
            <a:ext cx="2232248" cy="2276872"/>
          </a:xfrm>
          <a:prstGeom prst="wedgeRound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b="1" dirty="0" smtClean="0">
                <a:latin typeface="Arial" pitchFamily="34" charset="0"/>
                <a:cs typeface="Arial" pitchFamily="34" charset="0"/>
              </a:rPr>
              <a:t>É melhor que esse link referente à discussão proposta fique dentro da “lousa” para que eles implementem um “clique aqui” ou “link” ou em um </a:t>
            </a:r>
            <a:r>
              <a:rPr lang="pt-BR" sz="1500" b="1" dirty="0" err="1" smtClean="0">
                <a:latin typeface="Arial" pitchFamily="34" charset="0"/>
                <a:cs typeface="Arial" pitchFamily="34" charset="0"/>
              </a:rPr>
              <a:t>box</a:t>
            </a:r>
            <a:r>
              <a:rPr lang="pt-BR" sz="1500" b="1" dirty="0" smtClean="0">
                <a:latin typeface="Arial" pitchFamily="34" charset="0"/>
                <a:cs typeface="Arial" pitchFamily="34" charset="0"/>
              </a:rPr>
              <a:t> abaixo dela?</a:t>
            </a:r>
            <a:endParaRPr lang="pt-BR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3131840" y="5709797"/>
            <a:ext cx="4955500" cy="815547"/>
            <a:chOff x="2688569" y="5888890"/>
            <a:chExt cx="4955500" cy="815547"/>
          </a:xfrm>
        </p:grpSpPr>
        <p:sp>
          <p:nvSpPr>
            <p:cNvPr id="5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8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9" name="Picture 11" descr="cientista 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Sem título.jpg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79712" y="404664"/>
            <a:ext cx="6336704" cy="3888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 smtClean="0">
                <a:latin typeface="Chalkduster"/>
              </a:rPr>
              <a:t>  A utilização da Biotecnologia pode, por exemplo, proporcionar aos indivíduos o conhecimento prévio sobre características normais e patológicas envolvidas com doenças hereditárias. Mas todas as pessoas querem saber as chances que possuem de ter determinado tipo de câncer, por exemplo?</a:t>
            </a: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  Estamos preparados para lidar com essa avalanche de novos conhecimentos que serão gerados pelos testes e pelo </a:t>
            </a:r>
            <a:r>
              <a:rPr lang="pt-BR" sz="2000" dirty="0" smtClean="0">
                <a:solidFill>
                  <a:srgbClr val="FFFF00"/>
                </a:solidFill>
                <a:latin typeface="Chalkduster"/>
              </a:rPr>
              <a:t>Projeto Genoma Humano</a:t>
            </a:r>
            <a:r>
              <a:rPr lang="pt-BR" sz="2000" dirty="0" smtClean="0">
                <a:latin typeface="Chalkduster"/>
              </a:rPr>
              <a:t>?</a:t>
            </a:r>
          </a:p>
          <a:p>
            <a:pPr algn="just"/>
            <a:endParaRPr lang="pt-BR" sz="2000" dirty="0">
              <a:latin typeface="Chalkduster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835696" y="4686235"/>
            <a:ext cx="7144248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Saiba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mais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sobre</a:t>
            </a:r>
            <a:r>
              <a:rPr lang="en-US" sz="1600" b="1" dirty="0" smtClean="0">
                <a:latin typeface="Comic Sans MS"/>
                <a:cs typeface="Comic Sans MS"/>
              </a:rPr>
              <a:t> o </a:t>
            </a:r>
            <a:r>
              <a:rPr lang="en-US" sz="1600" b="1" dirty="0" err="1" smtClean="0">
                <a:latin typeface="Comic Sans MS"/>
                <a:cs typeface="Comic Sans MS"/>
              </a:rPr>
              <a:t>Estudo</a:t>
            </a:r>
            <a:r>
              <a:rPr lang="en-US" sz="1600" b="1" dirty="0" smtClean="0">
                <a:latin typeface="Comic Sans MS"/>
                <a:cs typeface="Comic Sans MS"/>
              </a:rPr>
              <a:t> de </a:t>
            </a:r>
            <a:r>
              <a:rPr lang="en-US" sz="1600" b="1" dirty="0" err="1" smtClean="0">
                <a:latin typeface="Comic Sans MS"/>
                <a:cs typeface="Comic Sans MS"/>
              </a:rPr>
              <a:t>Caso</a:t>
            </a:r>
            <a:r>
              <a:rPr lang="en-US" sz="1600" b="1" dirty="0" smtClean="0">
                <a:latin typeface="Comic Sans MS"/>
                <a:cs typeface="Comic Sans MS"/>
              </a:rPr>
              <a:t> de </a:t>
            </a:r>
            <a:r>
              <a:rPr lang="en-US" sz="1600" b="1" dirty="0" err="1" smtClean="0">
                <a:latin typeface="Comic Sans MS"/>
                <a:cs typeface="Comic Sans MS"/>
              </a:rPr>
              <a:t>sequenciamento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genético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envolvendo</a:t>
            </a:r>
            <a:r>
              <a:rPr lang="en-US" sz="1600" b="1" dirty="0" smtClean="0">
                <a:latin typeface="Comic Sans MS"/>
                <a:cs typeface="Comic Sans MS"/>
              </a:rPr>
              <a:t> a </a:t>
            </a:r>
            <a:r>
              <a:rPr lang="en-US" sz="1600" b="1" dirty="0" err="1" smtClean="0">
                <a:latin typeface="Comic Sans MS"/>
                <a:cs typeface="Comic Sans MS"/>
              </a:rPr>
              <a:t>atriz</a:t>
            </a:r>
            <a:r>
              <a:rPr lang="en-US" sz="1600" b="1" dirty="0" smtClean="0">
                <a:latin typeface="Comic Sans MS"/>
                <a:cs typeface="Comic Sans MS"/>
              </a:rPr>
              <a:t> Angelina Jolie: </a:t>
            </a:r>
            <a:r>
              <a:rPr lang="pt-BR" sz="1600" b="1" dirty="0" smtClean="0">
                <a:hlinkClick r:id="rId4"/>
              </a:rPr>
              <a:t>http://exame.abril.com.br/revista-exame/edicoes/1048/noticias/o-efeito-angelina-jolie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07704" y="404664"/>
            <a:ext cx="63367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ctr"/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Vamos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discutir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?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ctr"/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BioÉtica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X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Biotecnologia</a:t>
            </a:r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halkduster"/>
              </a:rPr>
              <a:t> 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Uma das dificuldades enfrentadas atualmente vem de encontro as discussões bioéticas pouco ou nada abordadas dentro das salas de aula, não contribuindo para que os alunos aprofundem-se nas reflexões.</a:t>
            </a:r>
          </a:p>
          <a:p>
            <a:pPr algn="just"/>
            <a:endParaRPr lang="pt-BR" sz="2000" dirty="0" smtClean="0">
              <a:solidFill>
                <a:schemeClr val="bg1"/>
              </a:solidFill>
              <a:latin typeface="Chalkduster"/>
            </a:endParaRPr>
          </a:p>
          <a:p>
            <a:pPr algn="just"/>
            <a:endParaRPr lang="pt-BR" sz="2000" dirty="0" smtClean="0">
              <a:solidFill>
                <a:schemeClr val="bg1"/>
              </a:solidFill>
              <a:latin typeface="Chalkduster"/>
            </a:endParaRPr>
          </a:p>
          <a:p>
            <a:pPr algn="just"/>
            <a:endParaRPr lang="en-US" sz="2000" dirty="0" smtClean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7" name="Picture 11" descr="cientista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3131840" y="5781805"/>
            <a:ext cx="4955500" cy="815547"/>
            <a:chOff x="2688569" y="5888890"/>
            <a:chExt cx="4955500" cy="815547"/>
          </a:xfrm>
        </p:grpSpPr>
        <p:sp>
          <p:nvSpPr>
            <p:cNvPr id="9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3" name="TextBox 19"/>
          <p:cNvSpPr txBox="1"/>
          <p:nvPr/>
        </p:nvSpPr>
        <p:spPr>
          <a:xfrm>
            <a:off x="1835696" y="4746630"/>
            <a:ext cx="7144248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Leia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mais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sobre</a:t>
            </a:r>
            <a:r>
              <a:rPr lang="en-US" sz="1600" b="1" dirty="0" smtClean="0">
                <a:latin typeface="Comic Sans MS"/>
                <a:cs typeface="Comic Sans MS"/>
              </a:rPr>
              <a:t> a </a:t>
            </a:r>
            <a:r>
              <a:rPr lang="en-US" sz="1600" b="1" dirty="0" err="1" smtClean="0">
                <a:latin typeface="Comic Sans MS"/>
                <a:cs typeface="Comic Sans MS"/>
              </a:rPr>
              <a:t>bioética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nas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escolas</a:t>
            </a:r>
            <a:r>
              <a:rPr lang="en-US" sz="1600" b="1" dirty="0" smtClean="0">
                <a:latin typeface="Comic Sans MS"/>
                <a:cs typeface="Comic Sans MS"/>
              </a:rPr>
              <a:t>:</a:t>
            </a:r>
            <a:r>
              <a:rPr lang="pt-BR" sz="1600" b="1" dirty="0" smtClean="0">
                <a:hlinkClick r:id="rId4"/>
              </a:rPr>
              <a:t> http://geneticanaescola.com.br/wp-home/wp-content/uploads/2013/08/VersPress/RevtaGenEsc_8_02_Art05_Press.pdf</a:t>
            </a:r>
            <a:endParaRPr lang="en-US" sz="1600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681</Words>
  <Application>Microsoft Macintosh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Thaís</dc:creator>
  <cp:lastModifiedBy>Iara Lopes</cp:lastModifiedBy>
  <cp:revision>26</cp:revision>
  <dcterms:created xsi:type="dcterms:W3CDTF">2013-11-30T16:44:44Z</dcterms:created>
  <dcterms:modified xsi:type="dcterms:W3CDTF">2013-12-15T13:12:32Z</dcterms:modified>
</cp:coreProperties>
</file>