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EA2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CB0C-D4CE-4F59-B2A7-A9D83A88256B}" type="datetimeFigureOut">
              <a:rPr lang="pt-BR" smtClean="0"/>
              <a:pPr/>
              <a:t>04/12/2013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0511-5DF4-4C10-A5BF-91FBA17CB2A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CB0C-D4CE-4F59-B2A7-A9D83A88256B}" type="datetimeFigureOut">
              <a:rPr lang="pt-BR" smtClean="0"/>
              <a:pPr/>
              <a:t>04/12/2013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0511-5DF4-4C10-A5BF-91FBA17CB2A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CB0C-D4CE-4F59-B2A7-A9D83A88256B}" type="datetimeFigureOut">
              <a:rPr lang="pt-BR" smtClean="0"/>
              <a:pPr/>
              <a:t>04/12/2013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0511-5DF4-4C10-A5BF-91FBA17CB2A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CB0C-D4CE-4F59-B2A7-A9D83A88256B}" type="datetimeFigureOut">
              <a:rPr lang="pt-BR" smtClean="0"/>
              <a:pPr/>
              <a:t>04/12/2013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0511-5DF4-4C10-A5BF-91FBA17CB2A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CB0C-D4CE-4F59-B2A7-A9D83A88256B}" type="datetimeFigureOut">
              <a:rPr lang="pt-BR" smtClean="0"/>
              <a:pPr/>
              <a:t>04/12/2013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0511-5DF4-4C10-A5BF-91FBA17CB2A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CB0C-D4CE-4F59-B2A7-A9D83A88256B}" type="datetimeFigureOut">
              <a:rPr lang="pt-BR" smtClean="0"/>
              <a:pPr/>
              <a:t>04/12/2013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0511-5DF4-4C10-A5BF-91FBA17CB2A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CB0C-D4CE-4F59-B2A7-A9D83A88256B}" type="datetimeFigureOut">
              <a:rPr lang="pt-BR" smtClean="0"/>
              <a:pPr/>
              <a:t>04/12/2013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0511-5DF4-4C10-A5BF-91FBA17CB2A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CB0C-D4CE-4F59-B2A7-A9D83A88256B}" type="datetimeFigureOut">
              <a:rPr lang="pt-BR" smtClean="0"/>
              <a:pPr/>
              <a:t>04/12/2013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0511-5DF4-4C10-A5BF-91FBA17CB2A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CB0C-D4CE-4F59-B2A7-A9D83A88256B}" type="datetimeFigureOut">
              <a:rPr lang="pt-BR" smtClean="0"/>
              <a:pPr/>
              <a:t>04/12/2013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0511-5DF4-4C10-A5BF-91FBA17CB2A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CB0C-D4CE-4F59-B2A7-A9D83A88256B}" type="datetimeFigureOut">
              <a:rPr lang="pt-BR" smtClean="0"/>
              <a:pPr/>
              <a:t>04/12/2013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0511-5DF4-4C10-A5BF-91FBA17CB2A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CB0C-D4CE-4F59-B2A7-A9D83A88256B}" type="datetimeFigureOut">
              <a:rPr lang="pt-BR" smtClean="0"/>
              <a:pPr/>
              <a:t>04/12/2013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0511-5DF4-4C10-A5BF-91FBA17CB2A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5CB0C-D4CE-4F59-B2A7-A9D83A88256B}" type="datetimeFigureOut">
              <a:rPr lang="pt-BR" smtClean="0"/>
              <a:pPr/>
              <a:t>04/12/2013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F0511-5DF4-4C10-A5BF-91FBA17CB2A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Imagem 7" descr="quad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26" y="214290"/>
            <a:ext cx="5960308" cy="4320000"/>
          </a:xfrm>
          <a:prstGeom prst="rect">
            <a:avLst/>
          </a:prstGeom>
        </p:spPr>
      </p:pic>
      <p:grpSp>
        <p:nvGrpSpPr>
          <p:cNvPr id="14" name="Grupo 13"/>
          <p:cNvGrpSpPr/>
          <p:nvPr/>
        </p:nvGrpSpPr>
        <p:grpSpPr>
          <a:xfrm>
            <a:off x="2571736" y="1000108"/>
            <a:ext cx="3071834" cy="2500330"/>
            <a:chOff x="2571736" y="1000108"/>
            <a:chExt cx="3071834" cy="2500330"/>
          </a:xfrm>
        </p:grpSpPr>
        <p:sp>
          <p:nvSpPr>
            <p:cNvPr id="12" name="Texto explicativo em elipse 11"/>
            <p:cNvSpPr/>
            <p:nvPr/>
          </p:nvSpPr>
          <p:spPr>
            <a:xfrm>
              <a:off x="2571736" y="1000108"/>
              <a:ext cx="3071834" cy="2071702"/>
            </a:xfrm>
            <a:prstGeom prst="wedgeEllipseCallout">
              <a:avLst>
                <a:gd name="adj1" fmla="val -49087"/>
                <a:gd name="adj2" fmla="val 51998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786050" y="1142984"/>
              <a:ext cx="2714644" cy="2357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Comic Sans MS" pitchFamily="66" charset="0"/>
                </a:rPr>
                <a:t>Olá pessoal!</a:t>
              </a:r>
            </a:p>
            <a:p>
              <a:pPr algn="ctr"/>
              <a:r>
                <a:rPr lang="pt-BR" dirty="0" smtClean="0">
                  <a:latin typeface="Comic Sans MS" pitchFamily="66" charset="0"/>
                </a:rPr>
                <a:t>Já ouviram falar em organismos transgênicos? Que tal aprender um pouco sobre eles hoje? </a:t>
              </a:r>
            </a:p>
            <a:p>
              <a:endParaRPr lang="pt-BR" dirty="0"/>
            </a:p>
            <a:p>
              <a:endParaRPr lang="pt-BR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2000232" y="1428736"/>
            <a:ext cx="2500330" cy="1643074"/>
            <a:chOff x="6286512" y="1857364"/>
            <a:chExt cx="2500330" cy="1643074"/>
          </a:xfrm>
        </p:grpSpPr>
        <p:sp>
          <p:nvSpPr>
            <p:cNvPr id="15" name="Texto explicativo em elipse 14"/>
            <p:cNvSpPr/>
            <p:nvPr/>
          </p:nvSpPr>
          <p:spPr>
            <a:xfrm>
              <a:off x="6286512" y="1857364"/>
              <a:ext cx="2500330" cy="1643074"/>
            </a:xfrm>
            <a:prstGeom prst="wedgeEllipseCallout">
              <a:avLst>
                <a:gd name="adj1" fmla="val -41088"/>
                <a:gd name="adj2" fmla="val 4805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6715140" y="2214554"/>
              <a:ext cx="16430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Comic Sans MS" pitchFamily="66" charset="0"/>
                </a:rPr>
                <a:t>Então preste</a:t>
              </a:r>
            </a:p>
            <a:p>
              <a:pPr algn="ctr"/>
              <a:r>
                <a:rPr lang="pt-BR" dirty="0" smtClean="0">
                  <a:latin typeface="Comic Sans MS" pitchFamily="66" charset="0"/>
                </a:rPr>
                <a:t>atenção no quadro!</a:t>
              </a:r>
              <a:endParaRPr lang="pt-BR" dirty="0">
                <a:latin typeface="Comic Sans MS" pitchFamily="66" charset="0"/>
              </a:endParaRP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6143636" y="714356"/>
            <a:ext cx="2500330" cy="428628"/>
            <a:chOff x="6643702" y="4643446"/>
            <a:chExt cx="2214578" cy="642942"/>
          </a:xfrm>
          <a:noFill/>
        </p:grpSpPr>
        <p:sp>
          <p:nvSpPr>
            <p:cNvPr id="24" name="Fluxograma: Processo 23"/>
            <p:cNvSpPr/>
            <p:nvPr/>
          </p:nvSpPr>
          <p:spPr>
            <a:xfrm>
              <a:off x="6643702" y="4643446"/>
              <a:ext cx="2214578" cy="642942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6715140" y="4643446"/>
              <a:ext cx="2071702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Comic Sans MS" pitchFamily="66" charset="0"/>
                </a:rPr>
                <a:t>Clique no quadro!</a:t>
              </a:r>
              <a:endParaRPr lang="pt-BR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  <p:pic>
        <p:nvPicPr>
          <p:cNvPr id="21" name="Imagem 20" descr="denito 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2571744"/>
            <a:ext cx="2255525" cy="4023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28596" y="357166"/>
            <a:ext cx="8358246" cy="17443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 prst="convex"/>
              <a:contourClr>
                <a:schemeClr val="bg2"/>
              </a:contourClr>
            </a:sp3d>
          </a:bodyPr>
          <a:lstStyle/>
          <a:p>
            <a:pPr algn="ctr"/>
            <a:endParaRPr lang="pt-BR" sz="2800" b="1" dirty="0" smtClean="0">
              <a:ln w="50800"/>
              <a:solidFill>
                <a:schemeClr val="bg1">
                  <a:shade val="50000"/>
                </a:schemeClr>
              </a:solidFill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latin typeface="Comic Sans MS" pitchFamily="66" charset="0"/>
              </a:rPr>
              <a:t>Antes de começar nossa discussão, você sabe o que são organismos transgênicos?</a:t>
            </a:r>
            <a:endParaRPr lang="pt-BR" sz="2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12" name="Imagem 11" descr="eti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6" y="2428868"/>
            <a:ext cx="1714512" cy="3581414"/>
          </a:xfrm>
          <a:prstGeom prst="rect">
            <a:avLst/>
          </a:prstGeom>
        </p:spPr>
      </p:pic>
      <p:pic>
        <p:nvPicPr>
          <p:cNvPr id="13" name="Imagem 12" descr="interrogaçã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32261">
            <a:off x="5572132" y="2500306"/>
            <a:ext cx="582169" cy="1325883"/>
          </a:xfrm>
          <a:prstGeom prst="rect">
            <a:avLst/>
          </a:prstGeom>
        </p:spPr>
      </p:pic>
      <p:pic>
        <p:nvPicPr>
          <p:cNvPr id="14" name="Imagem 13" descr="interrogaçã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81643">
            <a:off x="5441838" y="3950264"/>
            <a:ext cx="556441" cy="1267288"/>
          </a:xfrm>
          <a:prstGeom prst="rect">
            <a:avLst/>
          </a:prstGeom>
        </p:spPr>
      </p:pic>
      <p:pic>
        <p:nvPicPr>
          <p:cNvPr id="15" name="Imagem 14" descr="interrogaçã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55589">
            <a:off x="6671113" y="3041435"/>
            <a:ext cx="453620" cy="1030105"/>
          </a:xfrm>
          <a:prstGeom prst="rect">
            <a:avLst/>
          </a:prstGeom>
        </p:spPr>
      </p:pic>
      <p:pic>
        <p:nvPicPr>
          <p:cNvPr id="17" name="Imagem 16" descr="interrogaçã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896791" flipH="1">
            <a:off x="2121436" y="3731622"/>
            <a:ext cx="537138" cy="1223325"/>
          </a:xfrm>
          <a:prstGeom prst="rect">
            <a:avLst/>
          </a:prstGeom>
        </p:spPr>
      </p:pic>
      <p:pic>
        <p:nvPicPr>
          <p:cNvPr id="18" name="Imagem 17" descr="interrogaçã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15577" flipH="1">
            <a:off x="3420273" y="3462484"/>
            <a:ext cx="394476" cy="1069034"/>
          </a:xfrm>
          <a:prstGeom prst="rect">
            <a:avLst/>
          </a:prstGeom>
        </p:spPr>
      </p:pic>
      <p:pic>
        <p:nvPicPr>
          <p:cNvPr id="19" name="Imagem 18" descr="interrogaçã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42678" flipH="1">
            <a:off x="2461471" y="2275607"/>
            <a:ext cx="582169" cy="1325883"/>
          </a:xfrm>
          <a:prstGeom prst="rect">
            <a:avLst/>
          </a:prstGeom>
        </p:spPr>
      </p:pic>
      <p:sp>
        <p:nvSpPr>
          <p:cNvPr id="20" name="Seta para a direita 19"/>
          <p:cNvSpPr/>
          <p:nvPr/>
        </p:nvSpPr>
        <p:spPr>
          <a:xfrm>
            <a:off x="7715272" y="5715016"/>
            <a:ext cx="714380" cy="571504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4" name="Imagem 3" descr="denito1.png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4348" y="2214554"/>
            <a:ext cx="2214578" cy="394583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285984" y="428604"/>
            <a:ext cx="6572296" cy="2247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Organismos  transgênicos são aqueles que adquiriram, pelo uso de técnicas modernas de Engenharia Genética, genes de outro(s) organismo(s).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071802" y="3286124"/>
            <a:ext cx="5572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Geralmente, busca-se com a produção de transgênicos obter um organismo mais resistente a determinada praga ou mais nutritivos, entre outras finalidades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Seta para a direita 6"/>
          <p:cNvSpPr/>
          <p:nvPr/>
        </p:nvSpPr>
        <p:spPr>
          <a:xfrm>
            <a:off x="7500958" y="5715016"/>
            <a:ext cx="857256" cy="571504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00034" y="357167"/>
            <a:ext cx="8286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A produção de animais e plantas transgênicos só é possível porque aprendemos a cortar, copiar, colar e combinar trechos molécula de DNA de organismos diferentes. 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4" name="Imagem 3" descr="dn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2714620"/>
            <a:ext cx="6429420" cy="3214710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>
            <a:off x="7572396" y="5857892"/>
            <a:ext cx="928694" cy="571504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m 2" descr="aluna.png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-642974" y="3500438"/>
            <a:ext cx="4429156" cy="4228747"/>
          </a:xfrm>
          <a:prstGeom prst="rect">
            <a:avLst/>
          </a:prstGeom>
        </p:spPr>
      </p:pic>
      <p:sp>
        <p:nvSpPr>
          <p:cNvPr id="4" name="Texto explicativo em elipse 3"/>
          <p:cNvSpPr/>
          <p:nvPr/>
        </p:nvSpPr>
        <p:spPr>
          <a:xfrm>
            <a:off x="3786182" y="642918"/>
            <a:ext cx="4286280" cy="4214842"/>
          </a:xfrm>
          <a:prstGeom prst="wedgeEllipseCallout">
            <a:avLst>
              <a:gd name="adj1" fmla="val -43910"/>
              <a:gd name="adj2" fmla="val 5475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357686" y="1214422"/>
            <a:ext cx="31432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Mas </a:t>
            </a:r>
            <a:r>
              <a:rPr lang="pt-BR" sz="2400" dirty="0" err="1" smtClean="0">
                <a:solidFill>
                  <a:schemeClr val="bg1"/>
                </a:solidFill>
                <a:latin typeface="Comic Sans MS" pitchFamily="66" charset="0"/>
              </a:rPr>
              <a:t>Denito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, acho que ainda não entendi direito...Copiar, colar, e fazer outras coisas com o DNA? Como assim? Que coisa maluca é essa?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7429520" y="5429264"/>
            <a:ext cx="1071570" cy="714380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0"/>
            <a:ext cx="9143349" cy="6858000"/>
          </a:xfrm>
          <a:prstGeom prst="rect">
            <a:avLst/>
          </a:prstGeom>
        </p:spPr>
      </p:pic>
      <p:pic>
        <p:nvPicPr>
          <p:cNvPr id="3" name="Imagem 2" descr="denitomais.png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 r="50888" b="43095"/>
          <a:stretch>
            <a:fillRect/>
          </a:stretch>
        </p:blipFill>
        <p:spPr>
          <a:xfrm>
            <a:off x="1071538" y="4286256"/>
            <a:ext cx="2571768" cy="2286016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14348" y="357166"/>
            <a:ext cx="79296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Vou te explicar Carol. Fazemos essas coisas malucas graças a Engenharia Genética, que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é um conjunto de técnicas que tem por objetivo a manipulação do material genético. São técnicas que permitem identificar, isolar e multiplicar genes, bem como construir moléculas híbridas de DNA, isto é, DNA constituído por segmentos originários de diferentes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 espécies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de seres vivos.</a:t>
            </a:r>
            <a:endParaRPr lang="pt-BR" sz="2400" dirty="0" smtClean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Seta para a direita 4"/>
          <p:cNvSpPr/>
          <p:nvPr/>
        </p:nvSpPr>
        <p:spPr>
          <a:xfrm>
            <a:off x="7429520" y="5857892"/>
            <a:ext cx="714380" cy="500066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quad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85786" y="500042"/>
            <a:ext cx="7715304" cy="3355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A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estrutura da molécula de DNA, que é formada por uma cadeia dupla composta de nucleotídeos, que é basicamente igual em todos os organismos ajuda muito nessa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tarefa,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já que esta é uma molécula naturalmente </a:t>
            </a:r>
            <a:r>
              <a:rPr lang="pt-BR" sz="2400" b="1" dirty="0" err="1" smtClean="0">
                <a:solidFill>
                  <a:schemeClr val="bg1"/>
                </a:solidFill>
                <a:latin typeface="Comic Sans MS" pitchFamily="66" charset="0"/>
              </a:rPr>
              <a:t>Re</a:t>
            </a:r>
            <a:r>
              <a:rPr lang="pt-BR" sz="2400" i="1" dirty="0" err="1" smtClean="0">
                <a:solidFill>
                  <a:schemeClr val="bg1"/>
                </a:solidFill>
                <a:latin typeface="Comic Sans MS" pitchFamily="66" charset="0"/>
              </a:rPr>
              <a:t>Combinante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, como veremos nesse tópico! </a:t>
            </a:r>
            <a:endParaRPr lang="pt-BR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4" name="Imagem 3" descr="denito 3.png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 r="-5263" b="48848"/>
          <a:stretch>
            <a:fillRect/>
          </a:stretch>
        </p:blipFill>
        <p:spPr>
          <a:xfrm>
            <a:off x="3071802" y="4000504"/>
            <a:ext cx="3214710" cy="2571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257</Words>
  <Application>Microsoft Office PowerPoint</Application>
  <PresentationFormat>Apresentação na tela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Priscilayne</dc:creator>
  <cp:lastModifiedBy>Priscilayne</cp:lastModifiedBy>
  <cp:revision>26</cp:revision>
  <dcterms:created xsi:type="dcterms:W3CDTF">2013-12-03T15:08:57Z</dcterms:created>
  <dcterms:modified xsi:type="dcterms:W3CDTF">2013-12-04T14:57:46Z</dcterms:modified>
</cp:coreProperties>
</file>