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84" r:id="rId15"/>
    <p:sldId id="285" r:id="rId16"/>
    <p:sldId id="270" r:id="rId17"/>
    <p:sldId id="286" r:id="rId18"/>
    <p:sldId id="272" r:id="rId19"/>
    <p:sldId id="273" r:id="rId20"/>
    <p:sldId id="287" r:id="rId21"/>
    <p:sldId id="288" r:id="rId22"/>
    <p:sldId id="275" r:id="rId23"/>
    <p:sldId id="276" r:id="rId24"/>
    <p:sldId id="289" r:id="rId25"/>
    <p:sldId id="277" r:id="rId26"/>
    <p:sldId id="290" r:id="rId27"/>
    <p:sldId id="278" r:id="rId28"/>
    <p:sldId id="291" r:id="rId29"/>
    <p:sldId id="292" r:id="rId30"/>
    <p:sldId id="281" r:id="rId31"/>
    <p:sldId id="282" r:id="rId32"/>
    <p:sldId id="283" r:id="rId3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ra Lop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5-05T19:00:58.559" idx="2">
    <p:pos x="-7" y="10"/>
    <p:text>Priscilayne, a última imagem que aparece nessa sequencia precisa aparecer a "membrana celular" fechadinha para não dar a impressão de que a célula tem "aberturas" pelas quais a glicose pode entrar sem a ajuda da insulina...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5-05T18:35:14.269" idx="1">
    <p:pos x="10" y="10"/>
    <p:text>resposta correta: 
b --&gt; 1a sessão de quimio
c --&gt; coleta de células...
d --&gt; 2a sessão de quimio
a --&gt; recomposição do sistema...
A gente pensou que deveria haver um aviso tipo "tente novamente" para aqueles que não acertaram as alternativas....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82261059-0923-4AC3-B326-FEEC56C546F8}" type="datetimeFigureOut">
              <a:rPr lang="pt-BR" smtClean="0"/>
              <a:pPr/>
              <a:t>07/05/2014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4DC4D04-D821-413C-8AFC-BCE9500A7A7F}"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61059-0923-4AC3-B326-FEEC56C546F8}" type="datetimeFigureOut">
              <a:rPr lang="pt-BR" smtClean="0"/>
              <a:pPr/>
              <a:t>07/05/2014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C4D04-D821-413C-8AFC-BCE9500A7A7F}"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comments" Target="../comments/comment2.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hyperlink" Target="http://revistaepoca.globo.com/Epoca/0,6993,EPT928441-1664,00.htm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www.brasil.gov.br/sobre/ciencia-e-tecnologia/tecnologia-de-ponta/pesquisas-com-celulas-tronco" TargetMode="External"/><Relationship Id="rId5" Type="http://schemas.openxmlformats.org/officeDocument/2006/relationships/hyperlink" Target="http://www.youtube.com/watch?v=Uviblt95IQQ" TargetMode="External"/><Relationship Id="rId4" Type="http://schemas.openxmlformats.org/officeDocument/2006/relationships/hyperlink" Target="http://learn.genetics.utah.edu/content/tech/stemcells/sctyp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ntitled-1.png"/>
          <p:cNvPicPr>
            <a:picLocks noChangeAspect="1"/>
          </p:cNvPicPr>
          <p:nvPr/>
        </p:nvPicPr>
        <p:blipFill>
          <a:blip r:embed="rId2"/>
          <a:stretch>
            <a:fillRect/>
          </a:stretch>
        </p:blipFill>
        <p:spPr>
          <a:xfrm>
            <a:off x="0" y="-5113"/>
            <a:ext cx="9144000" cy="6863113"/>
          </a:xfrm>
          <a:prstGeom prst="rect">
            <a:avLst/>
          </a:prstGeom>
        </p:spPr>
      </p:pic>
      <p:pic>
        <p:nvPicPr>
          <p:cNvPr id="6" name="Imagem 5" descr="Denito color fundo transparente.png"/>
          <p:cNvPicPr>
            <a:picLocks noChangeAspect="1"/>
          </p:cNvPicPr>
          <p:nvPr/>
        </p:nvPicPr>
        <p:blipFill>
          <a:blip r:embed="rId3"/>
          <a:stretch>
            <a:fillRect/>
          </a:stretch>
        </p:blipFill>
        <p:spPr>
          <a:xfrm>
            <a:off x="214282" y="2357430"/>
            <a:ext cx="2500013" cy="4500000"/>
          </a:xfrm>
          <a:prstGeom prst="rect">
            <a:avLst/>
          </a:prstGeom>
        </p:spPr>
      </p:pic>
      <p:pic>
        <p:nvPicPr>
          <p:cNvPr id="7" name="Imagem 6" descr="quadro.png"/>
          <p:cNvPicPr>
            <a:picLocks/>
          </p:cNvPicPr>
          <p:nvPr/>
        </p:nvPicPr>
        <p:blipFill>
          <a:blip r:embed="rId4"/>
          <a:stretch>
            <a:fillRect/>
          </a:stretch>
        </p:blipFill>
        <p:spPr>
          <a:xfrm>
            <a:off x="3240000" y="214290"/>
            <a:ext cx="5760000" cy="4140000"/>
          </a:xfrm>
          <a:prstGeom prst="rect">
            <a:avLst/>
          </a:prstGeom>
        </p:spPr>
      </p:pic>
      <p:grpSp>
        <p:nvGrpSpPr>
          <p:cNvPr id="10" name="Grupo 9"/>
          <p:cNvGrpSpPr/>
          <p:nvPr/>
        </p:nvGrpSpPr>
        <p:grpSpPr>
          <a:xfrm>
            <a:off x="2214546" y="857232"/>
            <a:ext cx="3571932" cy="2857520"/>
            <a:chOff x="2571736" y="571480"/>
            <a:chExt cx="3286148" cy="2428892"/>
          </a:xfrm>
        </p:grpSpPr>
        <p:sp>
          <p:nvSpPr>
            <p:cNvPr id="8" name="Texto explicativo em elipse 7"/>
            <p:cNvSpPr/>
            <p:nvPr/>
          </p:nvSpPr>
          <p:spPr>
            <a:xfrm>
              <a:off x="2571736" y="571480"/>
              <a:ext cx="3286148" cy="2428892"/>
            </a:xfrm>
            <a:prstGeom prst="wedgeEllipseCallout">
              <a:avLst>
                <a:gd name="adj1" fmla="val -58776"/>
                <a:gd name="adj2" fmla="val 315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p:cNvSpPr txBox="1"/>
            <p:nvPr/>
          </p:nvSpPr>
          <p:spPr>
            <a:xfrm>
              <a:off x="2900377" y="1057258"/>
              <a:ext cx="2694588" cy="1491177"/>
            </a:xfrm>
            <a:prstGeom prst="rect">
              <a:avLst/>
            </a:prstGeom>
            <a:noFill/>
          </p:spPr>
          <p:txBody>
            <a:bodyPr wrap="square" rtlCol="0" anchor="ctr">
              <a:spAutoFit/>
            </a:bodyPr>
            <a:lstStyle/>
            <a:p>
              <a:pPr algn="ctr"/>
              <a:r>
                <a:rPr lang="pt-BR" dirty="0" smtClean="0">
                  <a:latin typeface="Comic Sans MS" pitchFamily="66" charset="0"/>
                </a:rPr>
                <a:t>Olha como a natureza é curiosa! Vocês já observaram que alguns animais são capazes de regenerar partes de seus corpos?</a:t>
              </a:r>
              <a:endParaRPr lang="pt-BR" dirty="0">
                <a:latin typeface="Comic Sans MS" pitchFamily="66" charset="0"/>
              </a:endParaRPr>
            </a:p>
          </p:txBody>
        </p:sp>
      </p:grpSp>
      <p:grpSp>
        <p:nvGrpSpPr>
          <p:cNvPr id="13" name="Grupo 12"/>
          <p:cNvGrpSpPr/>
          <p:nvPr/>
        </p:nvGrpSpPr>
        <p:grpSpPr>
          <a:xfrm>
            <a:off x="2357422" y="785794"/>
            <a:ext cx="3857652" cy="3148074"/>
            <a:chOff x="2428860" y="857232"/>
            <a:chExt cx="3500462" cy="3148074"/>
          </a:xfrm>
        </p:grpSpPr>
        <p:sp>
          <p:nvSpPr>
            <p:cNvPr id="11" name="Texto explicativo em elipse 10"/>
            <p:cNvSpPr/>
            <p:nvPr/>
          </p:nvSpPr>
          <p:spPr>
            <a:xfrm>
              <a:off x="2428860" y="857232"/>
              <a:ext cx="3500462" cy="3000396"/>
            </a:xfrm>
            <a:prstGeom prst="wedgeEllipseCallout">
              <a:avLst>
                <a:gd name="adj1" fmla="val -61307"/>
                <a:gd name="adj2" fmla="val 261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p:cNvSpPr txBox="1"/>
            <p:nvPr/>
          </p:nvSpPr>
          <p:spPr>
            <a:xfrm>
              <a:off x="2857488" y="1142984"/>
              <a:ext cx="2714644" cy="2862322"/>
            </a:xfrm>
            <a:prstGeom prst="rect">
              <a:avLst/>
            </a:prstGeom>
            <a:noFill/>
          </p:spPr>
          <p:txBody>
            <a:bodyPr wrap="square" rtlCol="0">
              <a:spAutoFit/>
            </a:bodyPr>
            <a:lstStyle/>
            <a:p>
              <a:pPr algn="ctr"/>
              <a:r>
                <a:rPr lang="pt-BR" dirty="0">
                  <a:latin typeface="Comic Sans MS" pitchFamily="66" charset="0"/>
                </a:rPr>
                <a:t>É o que ocorre, por exemplo, com lagartixas que vemos em nossa casa que perdem a ponta da cauda propositalmente com o objetivo dar um “petisco” aos predadores, escapando da morte certa!! </a:t>
              </a:r>
            </a:p>
          </p:txBody>
        </p:sp>
      </p:grpSp>
      <p:grpSp>
        <p:nvGrpSpPr>
          <p:cNvPr id="14" name="Grupo 13"/>
          <p:cNvGrpSpPr/>
          <p:nvPr/>
        </p:nvGrpSpPr>
        <p:grpSpPr>
          <a:xfrm>
            <a:off x="2285984" y="1285860"/>
            <a:ext cx="3500462" cy="2071702"/>
            <a:chOff x="3000364" y="928670"/>
            <a:chExt cx="3500462" cy="2071702"/>
          </a:xfrm>
        </p:grpSpPr>
        <p:sp>
          <p:nvSpPr>
            <p:cNvPr id="15" name="Texto explicativo em elipse 14"/>
            <p:cNvSpPr/>
            <p:nvPr/>
          </p:nvSpPr>
          <p:spPr>
            <a:xfrm>
              <a:off x="3000364" y="928670"/>
              <a:ext cx="3500462" cy="2071702"/>
            </a:xfrm>
            <a:prstGeom prst="wedgeEllipseCallout">
              <a:avLst>
                <a:gd name="adj1" fmla="val -60243"/>
                <a:gd name="adj2" fmla="val 325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CaixaDeTexto 15"/>
            <p:cNvSpPr txBox="1"/>
            <p:nvPr/>
          </p:nvSpPr>
          <p:spPr>
            <a:xfrm>
              <a:off x="3286116" y="1285860"/>
              <a:ext cx="2928958" cy="1477328"/>
            </a:xfrm>
            <a:prstGeom prst="rect">
              <a:avLst/>
            </a:prstGeom>
            <a:noFill/>
          </p:spPr>
          <p:txBody>
            <a:bodyPr wrap="square" rtlCol="0">
              <a:spAutoFit/>
            </a:bodyPr>
            <a:lstStyle/>
            <a:p>
              <a:pPr algn="ctr"/>
              <a:r>
                <a:rPr lang="pt-BR" dirty="0" smtClean="0">
                  <a:latin typeface="Comic Sans MS" pitchFamily="66" charset="0"/>
                </a:rPr>
                <a:t>Contudo</a:t>
              </a:r>
              <a:r>
                <a:rPr lang="pt-BR" dirty="0">
                  <a:latin typeface="Comic Sans MS" pitchFamily="66" charset="0"/>
                </a:rPr>
                <a:t>, depois de algum tempo, estas são capazes de reconstituir as partes perdidas. Danadinha a lagartixa!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a:stretch>
            <a:fillRect/>
          </a:stretch>
        </p:blipFill>
        <p:spPr>
          <a:xfrm>
            <a:off x="0" y="0"/>
            <a:ext cx="9144000" cy="6858000"/>
          </a:xfrm>
          <a:prstGeom prst="rect">
            <a:avLst/>
          </a:prstGeom>
        </p:spPr>
      </p:pic>
      <p:pic>
        <p:nvPicPr>
          <p:cNvPr id="4" name="Imagem 3" descr="Imagem1mmm.png"/>
          <p:cNvPicPr>
            <a:picLocks noChangeAspect="1"/>
          </p:cNvPicPr>
          <p:nvPr/>
        </p:nvPicPr>
        <p:blipFill>
          <a:blip r:embed="rId3"/>
          <a:stretch>
            <a:fillRect/>
          </a:stretch>
        </p:blipFill>
        <p:spPr>
          <a:xfrm>
            <a:off x="1071538" y="714356"/>
            <a:ext cx="3542134" cy="5000660"/>
          </a:xfrm>
          <a:prstGeom prst="rect">
            <a:avLst/>
          </a:prstGeom>
        </p:spPr>
      </p:pic>
      <p:sp>
        <p:nvSpPr>
          <p:cNvPr id="6" name="CaixaDeTexto 5"/>
          <p:cNvSpPr txBox="1"/>
          <p:nvPr/>
        </p:nvSpPr>
        <p:spPr>
          <a:xfrm>
            <a:off x="4860032" y="905907"/>
            <a:ext cx="3569620" cy="4683333"/>
          </a:xfrm>
          <a:prstGeom prst="rect">
            <a:avLst/>
          </a:prstGeom>
          <a:noFill/>
        </p:spPr>
        <p:txBody>
          <a:bodyPr wrap="square" rtlCol="0">
            <a:spAutoFit/>
          </a:bodyPr>
          <a:lstStyle/>
          <a:p>
            <a:pPr algn="ctr">
              <a:lnSpc>
                <a:spcPct val="150000"/>
              </a:lnSpc>
            </a:pPr>
            <a:r>
              <a:rPr lang="pt-BR" sz="2000" dirty="0" smtClean="0">
                <a:latin typeface="Comic Sans MS" pitchFamily="66" charset="0"/>
              </a:rPr>
              <a:t>Alguns tecidos de nosso corpo são renovados continuamente. Essa renovação ocorre por meio das chamadas células-tronco multipotentes! Estas, porém, apresentam um potencial de diferenciação limitado comparado com as células-tronco embrionárias.</a:t>
            </a:r>
            <a:endParaRPr lang="pt-BR" sz="2000" dirty="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p:cNvGrpSpPr/>
          <p:nvPr/>
        </p:nvGrpSpPr>
        <p:grpSpPr>
          <a:xfrm>
            <a:off x="4429124" y="1214422"/>
            <a:ext cx="4286280" cy="3571900"/>
            <a:chOff x="4429124" y="1214422"/>
            <a:chExt cx="4286280" cy="3571900"/>
          </a:xfrm>
        </p:grpSpPr>
        <p:sp>
          <p:nvSpPr>
            <p:cNvPr id="5" name="Texto explicativo em elipse 4"/>
            <p:cNvSpPr/>
            <p:nvPr/>
          </p:nvSpPr>
          <p:spPr>
            <a:xfrm>
              <a:off x="4429124" y="1214422"/>
              <a:ext cx="4286280" cy="3571900"/>
            </a:xfrm>
            <a:prstGeom prst="wedgeEllipseCallout">
              <a:avLst>
                <a:gd name="adj1" fmla="val -43362"/>
                <a:gd name="adj2" fmla="val 5478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5000628" y="1785926"/>
              <a:ext cx="3214710" cy="502958"/>
            </a:xfrm>
            <a:prstGeom prst="rect">
              <a:avLst/>
            </a:prstGeom>
            <a:noFill/>
          </p:spPr>
          <p:txBody>
            <a:bodyPr wrap="square" rtlCol="0">
              <a:spAutoFit/>
            </a:bodyPr>
            <a:lstStyle/>
            <a:p>
              <a:pPr algn="ctr">
                <a:lnSpc>
                  <a:spcPct val="150000"/>
                </a:lnSpc>
              </a:pPr>
              <a:endParaRPr lang="pt-BR" sz="2000" dirty="0">
                <a:solidFill>
                  <a:schemeClr val="bg1"/>
                </a:solidFill>
                <a:latin typeface="Comic Sans MS" pitchFamily="66" charset="0"/>
              </a:endParaRPr>
            </a:p>
          </p:txBody>
        </p:sp>
      </p:grpSp>
      <p:pic>
        <p:nvPicPr>
          <p:cNvPr id="10" name="Imagem 9" descr="Untitled-1.png"/>
          <p:cNvPicPr>
            <a:picLocks noChangeAspect="1"/>
          </p:cNvPicPr>
          <p:nvPr/>
        </p:nvPicPr>
        <p:blipFill>
          <a:blip r:embed="rId2"/>
          <a:stretch>
            <a:fillRect/>
          </a:stretch>
        </p:blipFill>
        <p:spPr>
          <a:xfrm>
            <a:off x="0" y="-5113"/>
            <a:ext cx="9144000" cy="6863113"/>
          </a:xfrm>
          <a:prstGeom prst="rect">
            <a:avLst/>
          </a:prstGeom>
        </p:spPr>
      </p:pic>
      <p:pic>
        <p:nvPicPr>
          <p:cNvPr id="11" name="Imagem 10" descr="carol.png"/>
          <p:cNvPicPr>
            <a:picLocks noChangeAspect="1"/>
          </p:cNvPicPr>
          <p:nvPr/>
        </p:nvPicPr>
        <p:blipFill>
          <a:blip r:embed="rId3"/>
          <a:stretch>
            <a:fillRect/>
          </a:stretch>
        </p:blipFill>
        <p:spPr>
          <a:xfrm>
            <a:off x="1285852" y="357165"/>
            <a:ext cx="5143536" cy="6500835"/>
          </a:xfrm>
          <a:prstGeom prst="rect">
            <a:avLst/>
          </a:prstGeom>
        </p:spPr>
      </p:pic>
      <p:sp>
        <p:nvSpPr>
          <p:cNvPr id="12" name="Texto explicativo em elipse 11"/>
          <p:cNvSpPr/>
          <p:nvPr/>
        </p:nvSpPr>
        <p:spPr>
          <a:xfrm>
            <a:off x="5429256" y="285728"/>
            <a:ext cx="3429024" cy="2786082"/>
          </a:xfrm>
          <a:prstGeom prst="wedgeEllipseCallout">
            <a:avLst>
              <a:gd name="adj1" fmla="val -58811"/>
              <a:gd name="adj2" fmla="val 2109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CaixaDeTexto 12"/>
          <p:cNvSpPr txBox="1"/>
          <p:nvPr/>
        </p:nvSpPr>
        <p:spPr>
          <a:xfrm>
            <a:off x="6072198" y="857232"/>
            <a:ext cx="2214578" cy="369332"/>
          </a:xfrm>
          <a:prstGeom prst="rect">
            <a:avLst/>
          </a:prstGeom>
          <a:noFill/>
        </p:spPr>
        <p:txBody>
          <a:bodyPr wrap="square" rtlCol="0">
            <a:spAutoFit/>
          </a:bodyPr>
          <a:lstStyle/>
          <a:p>
            <a:endParaRPr lang="pt-BR" dirty="0"/>
          </a:p>
        </p:txBody>
      </p:sp>
      <p:sp>
        <p:nvSpPr>
          <p:cNvPr id="18433" name="Rectangle 1"/>
          <p:cNvSpPr>
            <a:spLocks noChangeArrowheads="1"/>
          </p:cNvSpPr>
          <p:nvPr/>
        </p:nvSpPr>
        <p:spPr bwMode="auto">
          <a:xfrm>
            <a:off x="5715008" y="714356"/>
            <a:ext cx="285752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err="1" smtClean="0">
                <a:ln>
                  <a:noFill/>
                </a:ln>
                <a:solidFill>
                  <a:schemeClr val="tx1"/>
                </a:solidFill>
                <a:effectLst/>
                <a:latin typeface="Comic Sans MS" pitchFamily="66" charset="0"/>
                <a:ea typeface="Calibri" pitchFamily="34" charset="0"/>
                <a:cs typeface="Times New Roman" pitchFamily="18" charset="0"/>
              </a:rPr>
              <a:t>Denito</a:t>
            </a:r>
            <a:r>
              <a:rPr kumimoji="0" lang="pt-BR" sz="2000" b="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 eu sempre escuto muito falar que os cientistas usam células-tronco para pesquisas. Mas para que eles usam?</a:t>
            </a:r>
            <a:endParaRPr kumimoji="0" lang="pt-BR" sz="2000" b="0" i="0" u="none" strike="noStrike" cap="none" normalizeH="0" baseline="0" dirty="0" smtClean="0">
              <a:ln>
                <a:noFill/>
              </a:ln>
              <a:solidFill>
                <a:schemeClr val="tx1"/>
              </a:solidFill>
              <a:effectLst/>
              <a:latin typeface="Comic Sans MS" pitchFamily="66"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349" cy="6858000"/>
          </a:xfrm>
          <a:prstGeom prst="rect">
            <a:avLst/>
          </a:prstGeom>
        </p:spPr>
      </p:pic>
      <p:sp>
        <p:nvSpPr>
          <p:cNvPr id="1025" name="Rectangle 1"/>
          <p:cNvSpPr>
            <a:spLocks noChangeArrowheads="1"/>
          </p:cNvSpPr>
          <p:nvPr/>
        </p:nvSpPr>
        <p:spPr bwMode="auto">
          <a:xfrm>
            <a:off x="1071538" y="207815"/>
            <a:ext cx="7143800" cy="33855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Bom, devido a essa alta capacidade de diferenciação, as células tronco têm sido usadas em pesquisas para o tratamento de diversas doenças que envolvem, por exemplo, a regeneração de órgãos doentes. Vamos ver alguns exemplos</a:t>
            </a:r>
            <a:r>
              <a:rPr kumimoji="0" lang="pt-BR" sz="2400" b="0" i="0" u="none" strike="noStrike" cap="none" normalizeH="0" dirty="0" smtClean="0">
                <a:ln>
                  <a:noFill/>
                </a:ln>
                <a:solidFill>
                  <a:schemeClr val="bg1"/>
                </a:solidFill>
                <a:effectLst/>
                <a:latin typeface="Comic Sans MS" pitchFamily="66" charset="0"/>
                <a:ea typeface="Calibri" pitchFamily="34" charset="0"/>
                <a:cs typeface="Times New Roman" pitchFamily="18" charset="0"/>
              </a:rPr>
              <a:t> no livro!</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p:txBody>
      </p:sp>
      <p:pic>
        <p:nvPicPr>
          <p:cNvPr id="8" name="Imagem 7" descr="Denito 2.png"/>
          <p:cNvPicPr>
            <a:picLocks noChangeAspect="1"/>
          </p:cNvPicPr>
          <p:nvPr/>
        </p:nvPicPr>
        <p:blipFill>
          <a:blip r:embed="rId3">
            <a:lum bright="40000" contrast="-40000"/>
          </a:blip>
          <a:srcRect r="-8930" b="32426"/>
          <a:stretch>
            <a:fillRect/>
          </a:stretch>
        </p:blipFill>
        <p:spPr>
          <a:xfrm>
            <a:off x="1285852" y="3786190"/>
            <a:ext cx="2214578" cy="2714644"/>
          </a:xfrm>
          <a:prstGeom prst="rect">
            <a:avLst/>
          </a:prstGeom>
        </p:spPr>
      </p:pic>
      <p:pic>
        <p:nvPicPr>
          <p:cNvPr id="9" name="Imagem 8" descr="livrobiologia.png"/>
          <p:cNvPicPr>
            <a:picLocks noChangeAspect="1"/>
          </p:cNvPicPr>
          <p:nvPr/>
        </p:nvPicPr>
        <p:blipFill>
          <a:blip r:embed="rId4"/>
          <a:stretch>
            <a:fillRect/>
          </a:stretch>
        </p:blipFill>
        <p:spPr>
          <a:xfrm>
            <a:off x="4357686" y="3857628"/>
            <a:ext cx="2131493" cy="2143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a:stretch>
            <a:fillRect/>
          </a:stretch>
        </p:blipFill>
        <p:spPr>
          <a:xfrm>
            <a:off x="0" y="0"/>
            <a:ext cx="9144000" cy="6858000"/>
          </a:xfrm>
          <a:prstGeom prst="rect">
            <a:avLst/>
          </a:prstGeom>
        </p:spPr>
      </p:pic>
      <p:grpSp>
        <p:nvGrpSpPr>
          <p:cNvPr id="21" name="Grupo 20"/>
          <p:cNvGrpSpPr/>
          <p:nvPr/>
        </p:nvGrpSpPr>
        <p:grpSpPr>
          <a:xfrm>
            <a:off x="1071538" y="928670"/>
            <a:ext cx="3500462" cy="4786346"/>
            <a:chOff x="1071538" y="928670"/>
            <a:chExt cx="3500462" cy="4786346"/>
          </a:xfrm>
        </p:grpSpPr>
        <p:pic>
          <p:nvPicPr>
            <p:cNvPr id="3" name="Imagem 2" descr="sono.png"/>
            <p:cNvPicPr>
              <a:picLocks noChangeAspect="1"/>
            </p:cNvPicPr>
            <p:nvPr/>
          </p:nvPicPr>
          <p:blipFill>
            <a:blip r:embed="rId3"/>
            <a:stretch>
              <a:fillRect/>
            </a:stretch>
          </p:blipFill>
          <p:spPr>
            <a:xfrm>
              <a:off x="1071538" y="928670"/>
              <a:ext cx="3207714" cy="4786346"/>
            </a:xfrm>
            <a:prstGeom prst="rect">
              <a:avLst/>
            </a:prstGeom>
          </p:spPr>
        </p:pic>
        <p:cxnSp>
          <p:nvCxnSpPr>
            <p:cNvPr id="10" name="Conector de seta reta 9"/>
            <p:cNvCxnSpPr/>
            <p:nvPr/>
          </p:nvCxnSpPr>
          <p:spPr>
            <a:xfrm>
              <a:off x="3071802" y="1357298"/>
              <a:ext cx="57150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2857488" y="3071810"/>
              <a:ext cx="100013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a:off x="2928926" y="4071942"/>
              <a:ext cx="107157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a:off x="3857620" y="4500570"/>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571868" y="1142984"/>
              <a:ext cx="928694" cy="369332"/>
            </a:xfrm>
            <a:prstGeom prst="rect">
              <a:avLst/>
            </a:prstGeom>
            <a:noFill/>
          </p:spPr>
          <p:txBody>
            <a:bodyPr wrap="square" rtlCol="0">
              <a:spAutoFit/>
            </a:bodyPr>
            <a:lstStyle/>
            <a:p>
              <a:r>
                <a:rPr lang="pt-BR" dirty="0" smtClean="0">
                  <a:latin typeface="Comic Sans MS" pitchFamily="66" charset="0"/>
                </a:rPr>
                <a:t>1</a:t>
              </a:r>
              <a:endParaRPr lang="pt-BR" dirty="0">
                <a:latin typeface="Comic Sans MS" pitchFamily="66" charset="0"/>
              </a:endParaRPr>
            </a:p>
          </p:txBody>
        </p:sp>
        <p:sp>
          <p:nvSpPr>
            <p:cNvPr id="18" name="CaixaDeTexto 17"/>
            <p:cNvSpPr txBox="1"/>
            <p:nvPr/>
          </p:nvSpPr>
          <p:spPr>
            <a:xfrm>
              <a:off x="3786182" y="2857496"/>
              <a:ext cx="500066" cy="369332"/>
            </a:xfrm>
            <a:prstGeom prst="rect">
              <a:avLst/>
            </a:prstGeom>
            <a:noFill/>
          </p:spPr>
          <p:txBody>
            <a:bodyPr wrap="square" rtlCol="0">
              <a:spAutoFit/>
            </a:bodyPr>
            <a:lstStyle/>
            <a:p>
              <a:r>
                <a:rPr lang="pt-BR" dirty="0" smtClean="0">
                  <a:latin typeface="Comic Sans MS" pitchFamily="66" charset="0"/>
                </a:rPr>
                <a:t>2</a:t>
              </a:r>
              <a:endParaRPr lang="pt-BR" dirty="0">
                <a:latin typeface="Comic Sans MS" pitchFamily="66" charset="0"/>
              </a:endParaRPr>
            </a:p>
          </p:txBody>
        </p:sp>
        <p:sp>
          <p:nvSpPr>
            <p:cNvPr id="19" name="CaixaDeTexto 18"/>
            <p:cNvSpPr txBox="1"/>
            <p:nvPr/>
          </p:nvSpPr>
          <p:spPr>
            <a:xfrm>
              <a:off x="3929058" y="3857628"/>
              <a:ext cx="428628" cy="369332"/>
            </a:xfrm>
            <a:prstGeom prst="rect">
              <a:avLst/>
            </a:prstGeom>
            <a:noFill/>
          </p:spPr>
          <p:txBody>
            <a:bodyPr wrap="square" rtlCol="0">
              <a:spAutoFit/>
            </a:bodyPr>
            <a:lstStyle/>
            <a:p>
              <a:r>
                <a:rPr lang="pt-BR" dirty="0" smtClean="0">
                  <a:latin typeface="Comic Sans MS" pitchFamily="66" charset="0"/>
                </a:rPr>
                <a:t>3</a:t>
              </a:r>
              <a:endParaRPr lang="pt-BR" dirty="0">
                <a:latin typeface="Comic Sans MS" pitchFamily="66" charset="0"/>
              </a:endParaRPr>
            </a:p>
          </p:txBody>
        </p:sp>
        <p:sp>
          <p:nvSpPr>
            <p:cNvPr id="20" name="CaixaDeTexto 19"/>
            <p:cNvSpPr txBox="1"/>
            <p:nvPr/>
          </p:nvSpPr>
          <p:spPr>
            <a:xfrm>
              <a:off x="4143372" y="4357694"/>
              <a:ext cx="428628" cy="646331"/>
            </a:xfrm>
            <a:prstGeom prst="rect">
              <a:avLst/>
            </a:prstGeom>
            <a:noFill/>
          </p:spPr>
          <p:txBody>
            <a:bodyPr wrap="square" rtlCol="0">
              <a:spAutoFit/>
            </a:bodyPr>
            <a:lstStyle/>
            <a:p>
              <a:r>
                <a:rPr lang="pt-BR" dirty="0" smtClean="0">
                  <a:latin typeface="Comic Sans MS" pitchFamily="66" charset="0"/>
                </a:rPr>
                <a:t>4</a:t>
              </a:r>
            </a:p>
            <a:p>
              <a:endParaRPr lang="pt-BR" dirty="0">
                <a:latin typeface="Comic Sans MS" pitchFamily="66" charset="0"/>
              </a:endParaRPr>
            </a:p>
          </p:txBody>
        </p:sp>
      </p:grpSp>
      <p:grpSp>
        <p:nvGrpSpPr>
          <p:cNvPr id="26" name="Grupo 25"/>
          <p:cNvGrpSpPr/>
          <p:nvPr/>
        </p:nvGrpSpPr>
        <p:grpSpPr>
          <a:xfrm>
            <a:off x="4857752" y="857232"/>
            <a:ext cx="3571900" cy="4423792"/>
            <a:chOff x="4857752" y="857232"/>
            <a:chExt cx="3571900" cy="4423792"/>
          </a:xfrm>
        </p:grpSpPr>
        <p:sp>
          <p:nvSpPr>
            <p:cNvPr id="22" name="CaixaDeTexto 21"/>
            <p:cNvSpPr txBox="1"/>
            <p:nvPr/>
          </p:nvSpPr>
          <p:spPr>
            <a:xfrm>
              <a:off x="4929190" y="857232"/>
              <a:ext cx="3429024" cy="1477328"/>
            </a:xfrm>
            <a:prstGeom prst="rect">
              <a:avLst/>
            </a:prstGeom>
            <a:noFill/>
          </p:spPr>
          <p:txBody>
            <a:bodyPr wrap="square" rtlCol="0">
              <a:spAutoFit/>
            </a:bodyPr>
            <a:lstStyle/>
            <a:p>
              <a:pPr algn="ctr"/>
              <a:r>
                <a:rPr lang="pt-BR" dirty="0" smtClean="0">
                  <a:latin typeface="Comic Sans MS" pitchFamily="66" charset="0"/>
                </a:rPr>
                <a:t>1. Recuperação de células neurológicas, como no caso de portadores de mal de Parkinson</a:t>
              </a:r>
            </a:p>
            <a:p>
              <a:pPr algn="ctr"/>
              <a:endParaRPr lang="pt-BR" dirty="0">
                <a:latin typeface="Comic Sans MS" pitchFamily="66" charset="0"/>
              </a:endParaRPr>
            </a:p>
          </p:txBody>
        </p:sp>
        <p:sp>
          <p:nvSpPr>
            <p:cNvPr id="23" name="CaixaDeTexto 22"/>
            <p:cNvSpPr txBox="1"/>
            <p:nvPr/>
          </p:nvSpPr>
          <p:spPr>
            <a:xfrm>
              <a:off x="4857752" y="2285992"/>
              <a:ext cx="3571900" cy="923330"/>
            </a:xfrm>
            <a:prstGeom prst="rect">
              <a:avLst/>
            </a:prstGeom>
            <a:noFill/>
          </p:spPr>
          <p:txBody>
            <a:bodyPr wrap="square" rtlCol="0">
              <a:spAutoFit/>
            </a:bodyPr>
            <a:lstStyle/>
            <a:p>
              <a:pPr algn="ctr"/>
              <a:r>
                <a:rPr lang="pt-BR" dirty="0" smtClean="0">
                  <a:latin typeface="Comic Sans MS" pitchFamily="66" charset="0"/>
                </a:rPr>
                <a:t>2. Substituição de células cardíacas lesionadas por um infarto</a:t>
              </a:r>
              <a:endParaRPr lang="pt-BR" dirty="0">
                <a:latin typeface="Comic Sans MS" pitchFamily="66" charset="0"/>
              </a:endParaRPr>
            </a:p>
          </p:txBody>
        </p:sp>
        <p:sp>
          <p:nvSpPr>
            <p:cNvPr id="24" name="CaixaDeTexto 23"/>
            <p:cNvSpPr txBox="1"/>
            <p:nvPr/>
          </p:nvSpPr>
          <p:spPr>
            <a:xfrm>
              <a:off x="5143504" y="3429000"/>
              <a:ext cx="3143272" cy="923330"/>
            </a:xfrm>
            <a:prstGeom prst="rect">
              <a:avLst/>
            </a:prstGeom>
            <a:noFill/>
          </p:spPr>
          <p:txBody>
            <a:bodyPr wrap="square" rtlCol="0">
              <a:spAutoFit/>
            </a:bodyPr>
            <a:lstStyle/>
            <a:p>
              <a:pPr algn="ctr"/>
              <a:r>
                <a:rPr lang="pt-BR" dirty="0" smtClean="0">
                  <a:latin typeface="Comic Sans MS" pitchFamily="66" charset="0"/>
                </a:rPr>
                <a:t>3. Recuperação das células pancreáticas de diabéticos</a:t>
              </a:r>
            </a:p>
            <a:p>
              <a:endParaRPr lang="pt-BR" dirty="0"/>
            </a:p>
          </p:txBody>
        </p:sp>
        <p:sp>
          <p:nvSpPr>
            <p:cNvPr id="25" name="CaixaDeTexto 24"/>
            <p:cNvSpPr txBox="1"/>
            <p:nvPr/>
          </p:nvSpPr>
          <p:spPr>
            <a:xfrm>
              <a:off x="5214942" y="4357694"/>
              <a:ext cx="3143272" cy="923330"/>
            </a:xfrm>
            <a:prstGeom prst="rect">
              <a:avLst/>
            </a:prstGeom>
            <a:noFill/>
          </p:spPr>
          <p:txBody>
            <a:bodyPr wrap="square" rtlCol="0">
              <a:spAutoFit/>
            </a:bodyPr>
            <a:lstStyle/>
            <a:p>
              <a:pPr algn="ctr"/>
              <a:r>
                <a:rPr lang="pt-BR" dirty="0" smtClean="0">
                  <a:latin typeface="Comic Sans MS" pitchFamily="66" charset="0"/>
                </a:rPr>
                <a:t>4. Cultivo e enxerto de tecido epitelial em vítimas de queimaduras</a:t>
              </a:r>
              <a:endParaRPr lang="pt-BR" dirty="0">
                <a:latin typeface="Comic Sans MS" pitchFamily="66"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357166"/>
            <a:ext cx="5357850" cy="3286148"/>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395521" y="1153240"/>
              <a:ext cx="3462362" cy="2240638"/>
            </a:xfrm>
            <a:prstGeom prst="rect">
              <a:avLst/>
            </a:prstGeom>
            <a:noFill/>
          </p:spPr>
          <p:txBody>
            <a:bodyPr wrap="square" rtlCol="0">
              <a:spAutoFit/>
            </a:bodyPr>
            <a:lstStyle/>
            <a:p>
              <a:pPr algn="ctr"/>
              <a:r>
                <a:rPr lang="pt-BR" dirty="0">
                  <a:solidFill>
                    <a:srgbClr val="000000"/>
                  </a:solidFill>
                  <a:latin typeface="Comic Sans MS" pitchFamily="66" charset="0"/>
                </a:rPr>
                <a:t>Vamos agora saber mais um pouco sobre pesquisas com células-tronco que estão sendo realizada no Brasil! Por exemplo, o uso de células tronco para tratar portadores de diabetes do tipo </a:t>
              </a:r>
              <a:r>
                <a:rPr lang="pt-BR" dirty="0" err="1">
                  <a:solidFill>
                    <a:srgbClr val="000000"/>
                  </a:solidFill>
                  <a:latin typeface="Comic Sans MS" pitchFamily="66" charset="0"/>
                </a:rPr>
                <a:t>I</a:t>
              </a:r>
              <a:r>
                <a:rPr lang="pt-BR" dirty="0">
                  <a:solidFill>
                    <a:srgbClr val="000000"/>
                  </a:solidFill>
                  <a:latin typeface="Comic Sans MS" pitchFamily="66" charset="0"/>
                </a:rPr>
                <a:t> está sendo desenvolvida por pesquisadores da USP de Ribeirão Preto. </a:t>
              </a:r>
              <a:endParaRPr lang="pt-BR" dirty="0">
                <a:solidFill>
                  <a:srgbClr val="000000"/>
                </a:solidFill>
              </a:endParaRPr>
            </a:p>
          </p:txBody>
        </p:sp>
      </p:grpSp>
    </p:spTree>
    <p:extLst>
      <p:ext uri="{BB962C8B-B14F-4D97-AF65-F5344CB8AC3E}">
        <p14:creationId xmlns:p14="http://schemas.microsoft.com/office/powerpoint/2010/main" xmlns="" val="44106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357166"/>
            <a:ext cx="5357850" cy="3286148"/>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395521" y="1387540"/>
              <a:ext cx="3462362" cy="1702886"/>
            </a:xfrm>
            <a:prstGeom prst="rect">
              <a:avLst/>
            </a:prstGeom>
            <a:noFill/>
          </p:spPr>
          <p:txBody>
            <a:bodyPr wrap="square" rtlCol="0">
              <a:spAutoFit/>
            </a:bodyPr>
            <a:lstStyle/>
            <a:p>
              <a:r>
                <a:rPr lang="pt-BR" dirty="0">
                  <a:solidFill>
                    <a:srgbClr val="000000"/>
                  </a:solidFill>
                  <a:latin typeface="Comic Sans MS" pitchFamily="66" charset="0"/>
                </a:rPr>
                <a:t>O diabetes tipo </a:t>
              </a:r>
              <a:r>
                <a:rPr lang="pt-BR" dirty="0" err="1">
                  <a:solidFill>
                    <a:srgbClr val="000000"/>
                  </a:solidFill>
                  <a:latin typeface="Comic Sans MS" pitchFamily="66" charset="0"/>
                </a:rPr>
                <a:t>I</a:t>
              </a:r>
              <a:r>
                <a:rPr lang="pt-BR" dirty="0">
                  <a:solidFill>
                    <a:srgbClr val="000000"/>
                  </a:solidFill>
                  <a:latin typeface="Comic Sans MS" pitchFamily="66" charset="0"/>
                </a:rPr>
                <a:t>, que é uma doença </a:t>
              </a:r>
              <a:r>
                <a:rPr lang="pt-BR" dirty="0" err="1">
                  <a:solidFill>
                    <a:srgbClr val="000000"/>
                  </a:solidFill>
                  <a:latin typeface="Comic Sans MS" pitchFamily="66" charset="0"/>
                </a:rPr>
                <a:t>auto-imune</a:t>
              </a:r>
              <a:r>
                <a:rPr lang="pt-BR" dirty="0">
                  <a:solidFill>
                    <a:srgbClr val="000000"/>
                  </a:solidFill>
                  <a:latin typeface="Comic Sans MS" pitchFamily="66" charset="0"/>
                </a:rPr>
                <a:t>, ou seja, o </a:t>
              </a:r>
              <a:r>
                <a:rPr lang="pt-BR" dirty="0">
                  <a:solidFill>
                    <a:srgbClr val="0000FF"/>
                  </a:solidFill>
                  <a:latin typeface="Comic Sans MS" pitchFamily="66" charset="0"/>
                </a:rPr>
                <a:t>sistema imunológico </a:t>
              </a:r>
              <a:r>
                <a:rPr lang="pt-BR" dirty="0">
                  <a:solidFill>
                    <a:srgbClr val="000000"/>
                  </a:solidFill>
                  <a:latin typeface="Comic Sans MS" pitchFamily="66" charset="0"/>
                </a:rPr>
                <a:t>do indivíduo ataca as células do </a:t>
              </a:r>
              <a:r>
                <a:rPr lang="pt-BR" dirty="0" smtClean="0">
                  <a:solidFill>
                    <a:srgbClr val="000000"/>
                  </a:solidFill>
                  <a:latin typeface="Comic Sans MS" pitchFamily="66" charset="0"/>
                </a:rPr>
                <a:t>próprio corpo</a:t>
              </a:r>
              <a:r>
                <a:rPr lang="pt-BR" dirty="0">
                  <a:solidFill>
                    <a:srgbClr val="000000"/>
                  </a:solidFill>
                  <a:latin typeface="Comic Sans MS" pitchFamily="66" charset="0"/>
                </a:rPr>
                <a:t>. Vou desenhar </a:t>
              </a:r>
              <a:r>
                <a:rPr lang="pt-BR" dirty="0" smtClean="0">
                  <a:solidFill>
                    <a:srgbClr val="000000"/>
                  </a:solidFill>
                  <a:latin typeface="Comic Sans MS" pitchFamily="66" charset="0"/>
                </a:rPr>
                <a:t>na lousa para </a:t>
              </a:r>
              <a:r>
                <a:rPr lang="pt-BR" dirty="0">
                  <a:solidFill>
                    <a:srgbClr val="000000"/>
                  </a:solidFill>
                  <a:latin typeface="Comic Sans MS" pitchFamily="66" charset="0"/>
                </a:rPr>
                <a:t>que possam </a:t>
              </a:r>
              <a:r>
                <a:rPr lang="pt-BR" dirty="0" smtClean="0">
                  <a:solidFill>
                    <a:srgbClr val="000000"/>
                  </a:solidFill>
                  <a:latin typeface="Comic Sans MS" pitchFamily="66" charset="0"/>
                </a:rPr>
                <a:t>visualizar </a:t>
              </a:r>
              <a:r>
                <a:rPr lang="pt-BR" dirty="0">
                  <a:solidFill>
                    <a:srgbClr val="000000"/>
                  </a:solidFill>
                  <a:latin typeface="Comic Sans MS" pitchFamily="66" charset="0"/>
                </a:rPr>
                <a:t>o que ocorre.</a:t>
              </a:r>
            </a:p>
          </p:txBody>
        </p:sp>
      </p:grpSp>
    </p:spTree>
    <p:extLst>
      <p:ext uri="{BB962C8B-B14F-4D97-AF65-F5344CB8AC3E}">
        <p14:creationId xmlns:p14="http://schemas.microsoft.com/office/powerpoint/2010/main" xmlns="" val="18919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9" name="CaixaDeTexto 8"/>
          <p:cNvSpPr txBox="1"/>
          <p:nvPr/>
        </p:nvSpPr>
        <p:spPr>
          <a:xfrm>
            <a:off x="500034" y="428604"/>
            <a:ext cx="8143932" cy="1693092"/>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No caso da Diabetes tipo I, os linfócitos produzem anticorpos contra as células beta do pâncreas, responsáveis pela produção do hormônio insulina.</a:t>
            </a:r>
            <a:endParaRPr lang="pt-BR" sz="2400" dirty="0">
              <a:solidFill>
                <a:schemeClr val="bg1"/>
              </a:solidFill>
              <a:latin typeface="Comic Sans MS" pitchFamily="66" charset="0"/>
            </a:endParaRPr>
          </a:p>
        </p:txBody>
      </p:sp>
      <p:pic>
        <p:nvPicPr>
          <p:cNvPr id="12" name="Imagem 11" descr="celula beta do pancreas-anticorpo3.png"/>
          <p:cNvPicPr>
            <a:picLocks noChangeAspect="1"/>
          </p:cNvPicPr>
          <p:nvPr/>
        </p:nvPicPr>
        <p:blipFill>
          <a:blip r:embed="rId3"/>
          <a:stretch>
            <a:fillRect/>
          </a:stretch>
        </p:blipFill>
        <p:spPr>
          <a:xfrm>
            <a:off x="642910" y="2857497"/>
            <a:ext cx="8072494" cy="314327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357166"/>
            <a:ext cx="5357850" cy="3286148"/>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137575" y="1273116"/>
              <a:ext cx="3858991" cy="1971762"/>
            </a:xfrm>
            <a:prstGeom prst="rect">
              <a:avLst/>
            </a:prstGeom>
            <a:noFill/>
          </p:spPr>
          <p:txBody>
            <a:bodyPr wrap="square" rtlCol="0">
              <a:spAutoFit/>
            </a:bodyPr>
            <a:lstStyle/>
            <a:p>
              <a:pPr algn="ctr"/>
              <a:r>
                <a:rPr lang="pt-BR" dirty="0">
                  <a:solidFill>
                    <a:srgbClr val="000000"/>
                  </a:solidFill>
                  <a:latin typeface="Comic Sans MS" pitchFamily="66" charset="0"/>
                </a:rPr>
                <a:t>A insulina é indispensável para </a:t>
              </a:r>
              <a:r>
                <a:rPr lang="pt-BR" dirty="0" smtClean="0">
                  <a:solidFill>
                    <a:srgbClr val="000000"/>
                  </a:solidFill>
                  <a:latin typeface="Comic Sans MS" pitchFamily="66" charset="0"/>
                </a:rPr>
                <a:t>que ocorra </a:t>
              </a:r>
              <a:r>
                <a:rPr lang="pt-BR" dirty="0">
                  <a:solidFill>
                    <a:srgbClr val="000000"/>
                  </a:solidFill>
                  <a:latin typeface="Comic Sans MS" pitchFamily="66" charset="0"/>
                </a:rPr>
                <a:t>o transporte da glicose para dentro das células. Quando a insulina não é produzida, as taxas de glicose no sangue do indivíduo diabético permanecem altas causando diversos problemas. Vamos ver </a:t>
              </a:r>
              <a:r>
                <a:rPr lang="pt-BR" dirty="0" smtClean="0">
                  <a:solidFill>
                    <a:srgbClr val="000000"/>
                  </a:solidFill>
                  <a:latin typeface="Comic Sans MS" pitchFamily="66" charset="0"/>
                </a:rPr>
                <a:t>como </a:t>
              </a:r>
              <a:r>
                <a:rPr lang="pt-BR" dirty="0">
                  <a:solidFill>
                    <a:srgbClr val="000000"/>
                  </a:solidFill>
                  <a:latin typeface="Comic Sans MS" pitchFamily="66" charset="0"/>
                </a:rPr>
                <a:t>acontece:</a:t>
              </a:r>
            </a:p>
          </p:txBody>
        </p:sp>
      </p:grpSp>
    </p:spTree>
    <p:extLst>
      <p:ext uri="{BB962C8B-B14F-4D97-AF65-F5344CB8AC3E}">
        <p14:creationId xmlns:p14="http://schemas.microsoft.com/office/powerpoint/2010/main" xmlns="" val="31770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3" name="Imagem 2" descr="células beta.png"/>
          <p:cNvPicPr>
            <a:picLocks noChangeAspect="1"/>
          </p:cNvPicPr>
          <p:nvPr/>
        </p:nvPicPr>
        <p:blipFill>
          <a:blip r:embed="rId3"/>
          <a:stretch>
            <a:fillRect/>
          </a:stretch>
        </p:blipFill>
        <p:spPr>
          <a:xfrm>
            <a:off x="1329562" y="1571612"/>
            <a:ext cx="5742768" cy="3429024"/>
          </a:xfrm>
          <a:prstGeom prst="rect">
            <a:avLst/>
          </a:prstGeom>
        </p:spPr>
      </p:pic>
      <p:pic>
        <p:nvPicPr>
          <p:cNvPr id="4" name="Imagem 3" descr="células beta insulina.png"/>
          <p:cNvPicPr>
            <a:picLocks noChangeAspect="1"/>
          </p:cNvPicPr>
          <p:nvPr/>
        </p:nvPicPr>
        <p:blipFill>
          <a:blip r:embed="rId4"/>
          <a:stretch>
            <a:fillRect/>
          </a:stretch>
        </p:blipFill>
        <p:spPr>
          <a:xfrm>
            <a:off x="500034" y="1071546"/>
            <a:ext cx="8358246" cy="44291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pic>
        <p:nvPicPr>
          <p:cNvPr id="11" name="Imagem 10" descr="celula beta do pancreas-anticorpo 2.png"/>
          <p:cNvPicPr>
            <a:picLocks noChangeAspect="1"/>
          </p:cNvPicPr>
          <p:nvPr/>
        </p:nvPicPr>
        <p:blipFill>
          <a:blip r:embed="rId3"/>
          <a:stretch>
            <a:fillRect/>
          </a:stretch>
        </p:blipFill>
        <p:spPr>
          <a:xfrm>
            <a:off x="571472" y="428604"/>
            <a:ext cx="3146872" cy="2582834"/>
          </a:xfrm>
          <a:prstGeom prst="rect">
            <a:avLst/>
          </a:prstGeom>
        </p:spPr>
      </p:pic>
      <p:pic>
        <p:nvPicPr>
          <p:cNvPr id="17" name="Imagem 16" descr="corrigida.png"/>
          <p:cNvPicPr>
            <a:picLocks noChangeAspect="1"/>
          </p:cNvPicPr>
          <p:nvPr/>
        </p:nvPicPr>
        <p:blipFill>
          <a:blip r:embed="rId4"/>
          <a:stretch>
            <a:fillRect/>
          </a:stretch>
        </p:blipFill>
        <p:spPr>
          <a:xfrm>
            <a:off x="714348" y="2143116"/>
            <a:ext cx="7736501" cy="36433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357166"/>
            <a:ext cx="5357850" cy="3286148"/>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395521" y="1153240"/>
              <a:ext cx="3462362" cy="2240638"/>
            </a:xfrm>
            <a:prstGeom prst="rect">
              <a:avLst/>
            </a:prstGeom>
            <a:noFill/>
          </p:spPr>
          <p:txBody>
            <a:bodyPr wrap="square" rtlCol="0">
              <a:spAutoFit/>
            </a:bodyPr>
            <a:lstStyle/>
            <a:p>
              <a:pPr algn="ctr"/>
              <a:r>
                <a:rPr lang="pt-BR" dirty="0" smtClean="0">
                  <a:latin typeface="Comic Sans MS" pitchFamily="66" charset="0"/>
                </a:rPr>
                <a:t>Embora nós, seres humanos, não possamos substituir uma perna ou um braço perdidos, nosso corpo está constantemente regenerando tecidos como sangue e pele. Quando machucamos ou doamos sangue, por exemplo, as células sanguíneas perdidas devem ser repostas</a:t>
              </a:r>
              <a:r>
                <a:rPr lang="pt-BR" dirty="0" smtClean="0"/>
                <a:t>.</a:t>
              </a:r>
              <a:endParaRPr lang="pt-BR" dirty="0"/>
            </a:p>
          </p:txBody>
        </p:sp>
      </p:grpSp>
      <p:grpSp>
        <p:nvGrpSpPr>
          <p:cNvPr id="10" name="Grupo 9"/>
          <p:cNvGrpSpPr/>
          <p:nvPr/>
        </p:nvGrpSpPr>
        <p:grpSpPr>
          <a:xfrm>
            <a:off x="2714612" y="714356"/>
            <a:ext cx="3929090" cy="2714644"/>
            <a:chOff x="2714612" y="714356"/>
            <a:chExt cx="3929090" cy="2714644"/>
          </a:xfrm>
        </p:grpSpPr>
        <p:sp>
          <p:nvSpPr>
            <p:cNvPr id="8" name="Texto explicativo em elipse 7"/>
            <p:cNvSpPr/>
            <p:nvPr/>
          </p:nvSpPr>
          <p:spPr>
            <a:xfrm>
              <a:off x="2714612" y="714356"/>
              <a:ext cx="3929090" cy="2714644"/>
            </a:xfrm>
            <a:prstGeom prst="wedgeEllipseCallout">
              <a:avLst>
                <a:gd name="adj1" fmla="val -59896"/>
                <a:gd name="adj2" fmla="val 262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p:cNvSpPr txBox="1"/>
            <p:nvPr/>
          </p:nvSpPr>
          <p:spPr>
            <a:xfrm>
              <a:off x="2928926" y="1285860"/>
              <a:ext cx="3571900" cy="1477328"/>
            </a:xfrm>
            <a:prstGeom prst="rect">
              <a:avLst/>
            </a:prstGeom>
            <a:noFill/>
          </p:spPr>
          <p:txBody>
            <a:bodyPr wrap="square" rtlCol="0">
              <a:spAutoFit/>
            </a:bodyPr>
            <a:lstStyle/>
            <a:p>
              <a:pPr algn="ctr"/>
              <a:r>
                <a:rPr lang="pt-BR" dirty="0" smtClean="0">
                  <a:latin typeface="Comic Sans MS" pitchFamily="66" charset="0"/>
                </a:rPr>
                <a:t>Isso só é possível graças a existência de células especializadas que permitem essa regeneração que são chamadas de “células tronco”.</a:t>
              </a:r>
              <a:endParaRPr lang="pt-BR" dirty="0">
                <a:latin typeface="Comic Sans MS" pitchFamily="66" charset="0"/>
              </a:endParaRPr>
            </a:p>
          </p:txBody>
        </p:sp>
      </p:grpSp>
      <p:grpSp>
        <p:nvGrpSpPr>
          <p:cNvPr id="13" name="Grupo 12"/>
          <p:cNvGrpSpPr/>
          <p:nvPr/>
        </p:nvGrpSpPr>
        <p:grpSpPr>
          <a:xfrm>
            <a:off x="2357422" y="642918"/>
            <a:ext cx="3714776" cy="2286016"/>
            <a:chOff x="2357422" y="642918"/>
            <a:chExt cx="3714776" cy="2286016"/>
          </a:xfrm>
        </p:grpSpPr>
        <p:sp>
          <p:nvSpPr>
            <p:cNvPr id="11" name="Texto explicativo em elipse 10"/>
            <p:cNvSpPr/>
            <p:nvPr/>
          </p:nvSpPr>
          <p:spPr>
            <a:xfrm>
              <a:off x="2357422" y="642918"/>
              <a:ext cx="3714776" cy="2286016"/>
            </a:xfrm>
            <a:prstGeom prst="wedgeEllipseCallout">
              <a:avLst>
                <a:gd name="adj1" fmla="val -53023"/>
                <a:gd name="adj2" fmla="val 451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p:cNvSpPr txBox="1"/>
            <p:nvPr/>
          </p:nvSpPr>
          <p:spPr>
            <a:xfrm>
              <a:off x="2857488" y="1214422"/>
              <a:ext cx="2571768" cy="1200329"/>
            </a:xfrm>
            <a:prstGeom prst="rect">
              <a:avLst/>
            </a:prstGeom>
            <a:noFill/>
          </p:spPr>
          <p:txBody>
            <a:bodyPr wrap="square" rtlCol="0">
              <a:spAutoFit/>
            </a:bodyPr>
            <a:lstStyle/>
            <a:p>
              <a:pPr algn="ctr"/>
              <a:r>
                <a:rPr lang="pt-BR" dirty="0" smtClean="0">
                  <a:latin typeface="Comic Sans MS" pitchFamily="66" charset="0"/>
                </a:rPr>
                <a:t>Quer saber mais sobre estas células? Então preste atenção no quadro!</a:t>
              </a:r>
              <a:endParaRPr lang="pt-BR" dirty="0">
                <a:latin typeface="Comic Sans MS" pitchFamily="66" charset="0"/>
              </a:endParaRPr>
            </a:p>
          </p:txBody>
        </p:sp>
      </p:grpSp>
      <p:sp>
        <p:nvSpPr>
          <p:cNvPr id="14" name="CaixaDeTexto 13"/>
          <p:cNvSpPr txBox="1"/>
          <p:nvPr/>
        </p:nvSpPr>
        <p:spPr>
          <a:xfrm>
            <a:off x="6500826" y="428604"/>
            <a:ext cx="2286016" cy="369332"/>
          </a:xfrm>
          <a:prstGeom prst="rect">
            <a:avLst/>
          </a:prstGeom>
          <a:noFill/>
        </p:spPr>
        <p:txBody>
          <a:bodyPr wrap="square" rtlCol="0">
            <a:spAutoFit/>
          </a:bodyPr>
          <a:lstStyle/>
          <a:p>
            <a:r>
              <a:rPr lang="pt-BR" dirty="0" smtClean="0">
                <a:solidFill>
                  <a:schemeClr val="bg1"/>
                </a:solidFill>
                <a:latin typeface="Comic Sans MS" pitchFamily="66" charset="0"/>
              </a:rPr>
              <a:t>Clique no quadro!</a:t>
            </a:r>
            <a:endParaRPr lang="pt-BR" dirty="0">
              <a:solidFill>
                <a:schemeClr val="bg1"/>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3"/>
                                        </p:tgtEl>
                                      </p:cBhvr>
                                    </p:animEffect>
                                    <p:animScale>
                                      <p:cBhvr>
                                        <p:cTn id="3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357166"/>
            <a:ext cx="5357850" cy="3286148"/>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137575" y="1516624"/>
              <a:ext cx="3858991" cy="1434009"/>
            </a:xfrm>
            <a:prstGeom prst="rect">
              <a:avLst/>
            </a:prstGeom>
            <a:noFill/>
          </p:spPr>
          <p:txBody>
            <a:bodyPr wrap="square" rtlCol="0">
              <a:spAutoFit/>
            </a:bodyPr>
            <a:lstStyle/>
            <a:p>
              <a:pPr lvl="0" algn="ctr" fontAlgn="base">
                <a:spcBef>
                  <a:spcPct val="0"/>
                </a:spcBef>
                <a:spcAft>
                  <a:spcPct val="0"/>
                </a:spcAft>
              </a:pPr>
              <a:r>
                <a:rPr lang="pt-BR" dirty="0">
                  <a:solidFill>
                    <a:srgbClr val="000000"/>
                  </a:solidFill>
                  <a:latin typeface="Comic Sans MS" pitchFamily="66" charset="0"/>
                  <a:ea typeface="Calibri" pitchFamily="34" charset="0"/>
                  <a:cs typeface="Times New Roman" pitchFamily="18" charset="0"/>
                </a:rPr>
                <a:t>Antes de realizar o tratamento com as células tronco, é necessário “desligar” o sistema imunológico do indivíduo doente, já que ele é o responsável por destruir as células do pâncreas. </a:t>
              </a:r>
              <a:endParaRPr lang="pt-BR" dirty="0">
                <a:solidFill>
                  <a:srgbClr val="000000"/>
                </a:solidFill>
                <a:latin typeface="Comic Sans MS" pitchFamily="66" charset="0"/>
                <a:cs typeface="Arial" pitchFamily="34" charset="0"/>
              </a:endParaRPr>
            </a:p>
          </p:txBody>
        </p:sp>
      </p:grpSp>
    </p:spTree>
    <p:extLst>
      <p:ext uri="{BB962C8B-B14F-4D97-AF65-F5344CB8AC3E}">
        <p14:creationId xmlns:p14="http://schemas.microsoft.com/office/powerpoint/2010/main" xmlns="" val="352459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357166"/>
            <a:ext cx="5357850" cy="3286148"/>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137575" y="1203219"/>
              <a:ext cx="3858991" cy="1971762"/>
            </a:xfrm>
            <a:prstGeom prst="rect">
              <a:avLst/>
            </a:prstGeom>
            <a:noFill/>
          </p:spPr>
          <p:txBody>
            <a:bodyPr wrap="square" rtlCol="0">
              <a:spAutoFit/>
            </a:bodyPr>
            <a:lstStyle/>
            <a:p>
              <a:pPr lvl="0" algn="ctr" fontAlgn="base">
                <a:spcBef>
                  <a:spcPct val="0"/>
                </a:spcBef>
                <a:spcAft>
                  <a:spcPct val="0"/>
                </a:spcAft>
              </a:pPr>
              <a:r>
                <a:rPr lang="pt-BR" dirty="0">
                  <a:solidFill>
                    <a:srgbClr val="000000"/>
                  </a:solidFill>
                  <a:latin typeface="Comic Sans MS" pitchFamily="66" charset="0"/>
                  <a:ea typeface="Calibri" pitchFamily="34" charset="0"/>
                  <a:cs typeface="Times New Roman" pitchFamily="18" charset="0"/>
                </a:rPr>
                <a:t>Para isso, o paciente é tratado com </a:t>
              </a:r>
              <a:r>
                <a:rPr lang="pt-BR" dirty="0" smtClean="0">
                  <a:solidFill>
                    <a:srgbClr val="0000FF"/>
                  </a:solidFill>
                  <a:latin typeface="Comic Sans MS" pitchFamily="66" charset="0"/>
                  <a:ea typeface="Calibri" pitchFamily="34" charset="0"/>
                  <a:cs typeface="Times New Roman" pitchFamily="18" charset="0"/>
                </a:rPr>
                <a:t>quimioterapia</a:t>
              </a:r>
              <a:r>
                <a:rPr lang="pt-BR" dirty="0" smtClean="0">
                  <a:solidFill>
                    <a:srgbClr val="000000"/>
                  </a:solidFill>
                  <a:latin typeface="Comic Sans MS" pitchFamily="66" charset="0"/>
                  <a:ea typeface="Calibri" pitchFamily="34" charset="0"/>
                  <a:cs typeface="Times New Roman" pitchFamily="18" charset="0"/>
                </a:rPr>
                <a:t> em duas etapas. A 1ª etapa  permite que as células </a:t>
              </a:r>
              <a:r>
                <a:rPr lang="pt-BR" dirty="0">
                  <a:solidFill>
                    <a:srgbClr val="000000"/>
                  </a:solidFill>
                  <a:latin typeface="Comic Sans MS" pitchFamily="66" charset="0"/>
                  <a:ea typeface="Calibri" pitchFamily="34" charset="0"/>
                  <a:cs typeface="Times New Roman" pitchFamily="18" charset="0"/>
                </a:rPr>
                <a:t>tronco hematopoiéticas (as que dão origem às das células do sistema imunológico</a:t>
              </a:r>
              <a:r>
                <a:rPr lang="pt-BR" dirty="0" smtClean="0">
                  <a:solidFill>
                    <a:srgbClr val="000000"/>
                  </a:solidFill>
                  <a:latin typeface="Comic Sans MS" pitchFamily="66" charset="0"/>
                  <a:ea typeface="Calibri" pitchFamily="34" charset="0"/>
                  <a:cs typeface="Times New Roman" pitchFamily="18" charset="0"/>
                </a:rPr>
                <a:t>) </a:t>
              </a:r>
              <a:r>
                <a:rPr lang="pt-BR" dirty="0">
                  <a:solidFill>
                    <a:srgbClr val="000000"/>
                  </a:solidFill>
                  <a:latin typeface="Comic Sans MS" pitchFamily="66" charset="0"/>
                  <a:ea typeface="Calibri" pitchFamily="34" charset="0"/>
                  <a:cs typeface="Times New Roman" pitchFamily="18" charset="0"/>
                </a:rPr>
                <a:t>fiquem soltas na corrente sanguínea. </a:t>
              </a:r>
              <a:r>
                <a:rPr lang="pt-BR" dirty="0" smtClean="0">
                  <a:solidFill>
                    <a:srgbClr val="000000"/>
                  </a:solidFill>
                  <a:latin typeface="Comic Sans MS" pitchFamily="66" charset="0"/>
                  <a:ea typeface="Calibri" pitchFamily="34" charset="0"/>
                  <a:cs typeface="Times New Roman" pitchFamily="18" charset="0"/>
                </a:rPr>
                <a:t>Veja no </a:t>
              </a:r>
              <a:r>
                <a:rPr lang="pt-BR" dirty="0" smtClean="0">
                  <a:solidFill>
                    <a:srgbClr val="000000"/>
                  </a:solidFill>
                  <a:latin typeface="Comic Sans MS" pitchFamily="66" charset="0"/>
                  <a:cs typeface="Times New Roman" pitchFamily="18" charset="0"/>
                </a:rPr>
                <a:t>livro!</a:t>
              </a:r>
              <a:endParaRPr lang="pt-BR" dirty="0">
                <a:solidFill>
                  <a:srgbClr val="000000"/>
                </a:solidFill>
                <a:latin typeface="Comic Sans MS" pitchFamily="66" charset="0"/>
                <a:cs typeface="Arial" pitchFamily="34" charset="0"/>
              </a:endParaRPr>
            </a:p>
          </p:txBody>
        </p:sp>
      </p:grpSp>
    </p:spTree>
    <p:extLst>
      <p:ext uri="{BB962C8B-B14F-4D97-AF65-F5344CB8AC3E}">
        <p14:creationId xmlns:p14="http://schemas.microsoft.com/office/powerpoint/2010/main" xmlns="" val="29765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a:stretch>
            <a:fillRect/>
          </a:stretch>
        </p:blipFill>
        <p:spPr>
          <a:xfrm>
            <a:off x="0" y="0"/>
            <a:ext cx="9143999" cy="6859487"/>
          </a:xfrm>
          <a:prstGeom prst="rect">
            <a:avLst/>
          </a:prstGeom>
        </p:spPr>
      </p:pic>
      <p:sp>
        <p:nvSpPr>
          <p:cNvPr id="5" name="CaixaDeTexto 4"/>
          <p:cNvSpPr txBox="1"/>
          <p:nvPr/>
        </p:nvSpPr>
        <p:spPr>
          <a:xfrm>
            <a:off x="4929190" y="785794"/>
            <a:ext cx="3429024" cy="369332"/>
          </a:xfrm>
          <a:prstGeom prst="rect">
            <a:avLst/>
          </a:prstGeom>
          <a:noFill/>
        </p:spPr>
        <p:txBody>
          <a:bodyPr wrap="square" rtlCol="0">
            <a:spAutoFit/>
          </a:bodyPr>
          <a:lstStyle/>
          <a:p>
            <a:endParaRPr lang="pt-BR" dirty="0">
              <a:latin typeface="Comic Sans MS" pitchFamily="66" charset="0"/>
            </a:endParaRPr>
          </a:p>
        </p:txBody>
      </p:sp>
      <p:pic>
        <p:nvPicPr>
          <p:cNvPr id="7" name="Imagem 5" descr="1.png"/>
          <p:cNvPicPr>
            <a:picLocks noChangeAspect="1"/>
          </p:cNvPicPr>
          <p:nvPr/>
        </p:nvPicPr>
        <p:blipFill>
          <a:blip r:embed="rId3"/>
          <a:stretch>
            <a:fillRect/>
          </a:stretch>
        </p:blipFill>
        <p:spPr>
          <a:xfrm>
            <a:off x="1763688" y="1196752"/>
            <a:ext cx="4570108" cy="403244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a:stretch>
            <a:fillRect/>
          </a:stretch>
        </p:blipFill>
        <p:spPr>
          <a:xfrm>
            <a:off x="0" y="0"/>
            <a:ext cx="9144000" cy="6858000"/>
          </a:xfrm>
          <a:prstGeom prst="rect">
            <a:avLst/>
          </a:prstGeom>
        </p:spPr>
      </p:pic>
      <p:sp>
        <p:nvSpPr>
          <p:cNvPr id="4" name="CaixaDeTexto 3"/>
          <p:cNvSpPr txBox="1"/>
          <p:nvPr/>
        </p:nvSpPr>
        <p:spPr>
          <a:xfrm>
            <a:off x="5072066" y="857232"/>
            <a:ext cx="3286148" cy="369332"/>
          </a:xfrm>
          <a:prstGeom prst="rect">
            <a:avLst/>
          </a:prstGeom>
          <a:noFill/>
        </p:spPr>
        <p:txBody>
          <a:bodyPr wrap="square" rtlCol="0">
            <a:spAutoFit/>
          </a:bodyPr>
          <a:lstStyle/>
          <a:p>
            <a:endParaRPr lang="pt-BR" dirty="0"/>
          </a:p>
        </p:txBody>
      </p:sp>
      <p:pic>
        <p:nvPicPr>
          <p:cNvPr id="8" name="Imagem 2" descr="2.png"/>
          <p:cNvPicPr>
            <a:picLocks noChangeAspect="1"/>
          </p:cNvPicPr>
          <p:nvPr/>
        </p:nvPicPr>
        <p:blipFill>
          <a:blip r:embed="rId3" cstate="print"/>
          <a:stretch>
            <a:fillRect/>
          </a:stretch>
        </p:blipFill>
        <p:spPr>
          <a:xfrm>
            <a:off x="1763688" y="1628800"/>
            <a:ext cx="4434796" cy="35855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1052736"/>
            <a:ext cx="4228522" cy="2590578"/>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465066" y="1111157"/>
              <a:ext cx="3072341" cy="1434009"/>
            </a:xfrm>
            <a:prstGeom prst="rect">
              <a:avLst/>
            </a:prstGeom>
            <a:noFill/>
          </p:spPr>
          <p:txBody>
            <a:bodyPr wrap="square" rtlCol="0">
              <a:spAutoFit/>
            </a:bodyPr>
            <a:lstStyle/>
            <a:p>
              <a:pPr lvl="0" algn="ctr" fontAlgn="base">
                <a:spcBef>
                  <a:spcPct val="0"/>
                </a:spcBef>
                <a:spcAft>
                  <a:spcPct val="0"/>
                </a:spcAft>
              </a:pPr>
              <a:r>
                <a:rPr lang="pt-BR" dirty="0">
                  <a:latin typeface="Comic Sans MS" pitchFamily="66" charset="0"/>
                  <a:ea typeface="Calibri" pitchFamily="34" charset="0"/>
                  <a:cs typeface="Times New Roman" pitchFamily="18" charset="0"/>
                </a:rPr>
                <a:t>Após essa 1ª sessão de quimioterapia, o paciente recebe doses mais fortes de quimioterapia para aniquilar de vez com o sistema imunológico.</a:t>
              </a:r>
              <a:endParaRPr lang="pt-BR" dirty="0">
                <a:latin typeface="Comic Sans MS" pitchFamily="66" charset="0"/>
                <a:cs typeface="Arial" pitchFamily="34" charset="0"/>
              </a:endParaRPr>
            </a:p>
          </p:txBody>
        </p:sp>
      </p:grpSp>
    </p:spTree>
    <p:extLst>
      <p:ext uri="{BB962C8B-B14F-4D97-AF65-F5344CB8AC3E}">
        <p14:creationId xmlns:p14="http://schemas.microsoft.com/office/powerpoint/2010/main" xmlns="" val="260068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a:stretch>
            <a:fillRect/>
          </a:stretch>
        </p:blipFill>
        <p:spPr>
          <a:xfrm>
            <a:off x="0" y="-1487"/>
            <a:ext cx="9143999" cy="6859487"/>
          </a:xfrm>
          <a:prstGeom prst="rect">
            <a:avLst/>
          </a:prstGeom>
        </p:spPr>
      </p:pic>
      <p:sp>
        <p:nvSpPr>
          <p:cNvPr id="3" name="CaixaDeTexto 2"/>
          <p:cNvSpPr txBox="1"/>
          <p:nvPr/>
        </p:nvSpPr>
        <p:spPr>
          <a:xfrm>
            <a:off x="1214414" y="785794"/>
            <a:ext cx="3286148" cy="369332"/>
          </a:xfrm>
          <a:prstGeom prst="rect">
            <a:avLst/>
          </a:prstGeom>
          <a:noFill/>
        </p:spPr>
        <p:txBody>
          <a:bodyPr wrap="square" rtlCol="0">
            <a:spAutoFit/>
          </a:bodyPr>
          <a:lstStyle/>
          <a:p>
            <a:endParaRPr lang="pt-BR" dirty="0"/>
          </a:p>
        </p:txBody>
      </p:sp>
      <p:pic>
        <p:nvPicPr>
          <p:cNvPr id="5" name="Imagem 4" descr="3.png"/>
          <p:cNvPicPr>
            <a:picLocks noChangeAspect="1"/>
          </p:cNvPicPr>
          <p:nvPr/>
        </p:nvPicPr>
        <p:blipFill>
          <a:blip r:embed="rId3"/>
          <a:stretch>
            <a:fillRect/>
          </a:stretch>
        </p:blipFill>
        <p:spPr>
          <a:xfrm>
            <a:off x="2051720" y="1911293"/>
            <a:ext cx="4320480" cy="382196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692696"/>
            <a:ext cx="5236634" cy="3582403"/>
            <a:chOff x="1785918" y="667838"/>
            <a:chExt cx="4572032" cy="396771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208584" y="1111157"/>
              <a:ext cx="3815026" cy="3524391"/>
            </a:xfrm>
            <a:prstGeom prst="rect">
              <a:avLst/>
            </a:prstGeom>
            <a:noFill/>
          </p:spPr>
          <p:txBody>
            <a:bodyPr wrap="square" rtlCol="0">
              <a:spAutoFit/>
            </a:bodyPr>
            <a:lstStyle/>
            <a:p>
              <a:pPr lvl="0" algn="ctr" fontAlgn="base">
                <a:spcBef>
                  <a:spcPct val="0"/>
                </a:spcBef>
                <a:spcAft>
                  <a:spcPct val="0"/>
                </a:spcAft>
              </a:pPr>
              <a:r>
                <a:rPr lang="pt-BR" dirty="0">
                  <a:latin typeface="Comic Sans MS" pitchFamily="66" charset="0"/>
                  <a:ea typeface="Calibri" pitchFamily="34" charset="0"/>
                  <a:cs typeface="Times New Roman" pitchFamily="18" charset="0"/>
                </a:rPr>
                <a:t>Seis dias após a 2ª quimioterapia, os médicos reintroduzem as células tronco hematopoiéticas no organismo do paciente. Como elas não têm memória, não atacarão novamente as células beta pancreáticas. Assim, estas células podem produzir a insulina normalmente.</a:t>
              </a:r>
              <a:endParaRPr lang="pt-BR" dirty="0">
                <a:latin typeface="Comic Sans MS" pitchFamily="66" charset="0"/>
                <a:cs typeface="Arial" pitchFamily="34" charset="0"/>
              </a:endParaRPr>
            </a:p>
          </p:txBody>
        </p:sp>
      </p:grpSp>
    </p:spTree>
    <p:extLst>
      <p:ext uri="{BB962C8B-B14F-4D97-AF65-F5344CB8AC3E}">
        <p14:creationId xmlns:p14="http://schemas.microsoft.com/office/powerpoint/2010/main" xmlns="" val="224359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a:stretch>
            <a:fillRect/>
          </a:stretch>
        </p:blipFill>
        <p:spPr>
          <a:xfrm>
            <a:off x="0" y="-1487"/>
            <a:ext cx="9144000" cy="6859487"/>
          </a:xfrm>
          <a:prstGeom prst="rect">
            <a:avLst/>
          </a:prstGeom>
        </p:spPr>
      </p:pic>
      <p:sp>
        <p:nvSpPr>
          <p:cNvPr id="3" name="CaixaDeTexto 2"/>
          <p:cNvSpPr txBox="1"/>
          <p:nvPr/>
        </p:nvSpPr>
        <p:spPr>
          <a:xfrm>
            <a:off x="1142976" y="642918"/>
            <a:ext cx="3429024" cy="369332"/>
          </a:xfrm>
          <a:prstGeom prst="rect">
            <a:avLst/>
          </a:prstGeom>
          <a:noFill/>
        </p:spPr>
        <p:txBody>
          <a:bodyPr wrap="square" rtlCol="0">
            <a:spAutoFit/>
          </a:bodyPr>
          <a:lstStyle/>
          <a:p>
            <a:endParaRPr lang="pt-BR" dirty="0"/>
          </a:p>
        </p:txBody>
      </p:sp>
      <p:pic>
        <p:nvPicPr>
          <p:cNvPr id="5" name="Imagem 4" descr="4.png"/>
          <p:cNvPicPr>
            <a:picLocks noChangeAspect="1"/>
          </p:cNvPicPr>
          <p:nvPr/>
        </p:nvPicPr>
        <p:blipFill>
          <a:blip r:embed="rId3"/>
          <a:stretch>
            <a:fillRect/>
          </a:stretch>
        </p:blipFill>
        <p:spPr>
          <a:xfrm>
            <a:off x="1907704" y="1340768"/>
            <a:ext cx="4896544" cy="413734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692696"/>
            <a:ext cx="5740690" cy="3456384"/>
            <a:chOff x="1785918" y="667838"/>
            <a:chExt cx="4572032" cy="3257658"/>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056774" y="1368899"/>
              <a:ext cx="4149366" cy="2556597"/>
            </a:xfrm>
            <a:prstGeom prst="rect">
              <a:avLst/>
            </a:prstGeom>
            <a:noFill/>
          </p:spPr>
          <p:txBody>
            <a:bodyPr wrap="square" rtlCol="0">
              <a:spAutoFit/>
            </a:bodyPr>
            <a:lstStyle/>
            <a:p>
              <a:pPr lvl="0" algn="ctr" fontAlgn="base">
                <a:spcBef>
                  <a:spcPct val="0"/>
                </a:spcBef>
                <a:spcAft>
                  <a:spcPct val="0"/>
                </a:spcAft>
              </a:pPr>
              <a:r>
                <a:rPr lang="pt-BR" dirty="0">
                  <a:latin typeface="Comic Sans MS" pitchFamily="66" charset="0"/>
                  <a:ea typeface="Calibri" pitchFamily="34" charset="0"/>
                  <a:cs typeface="Times New Roman" pitchFamily="18" charset="0"/>
                </a:rPr>
                <a:t>Sabe-se que esse tratamento não é a cura definitiva para a doença e que as pessoas reagem de forma diferente ao tratamento. Para ter sucesso, é necessário que o paciente ainda tenha células beta saudáveis e, por isso, pessoas recém diagnosticadas, são os mais indicadas para o tratamento</a:t>
              </a:r>
              <a:r>
                <a:rPr lang="pt-BR" sz="1000" dirty="0">
                  <a:latin typeface="Calibri" pitchFamily="34" charset="0"/>
                  <a:ea typeface="Calibri" pitchFamily="34" charset="0"/>
                  <a:cs typeface="Times New Roman" pitchFamily="18" charset="0"/>
                </a:rPr>
                <a:t>.</a:t>
              </a:r>
              <a:endParaRPr lang="pt-BR" sz="1400" dirty="0">
                <a:latin typeface="Arial" pitchFamily="34" charset="0"/>
                <a:cs typeface="Arial" pitchFamily="34" charset="0"/>
              </a:endParaRPr>
            </a:p>
          </p:txBody>
        </p:sp>
      </p:grpSp>
    </p:spTree>
    <p:extLst>
      <p:ext uri="{BB962C8B-B14F-4D97-AF65-F5344CB8AC3E}">
        <p14:creationId xmlns:p14="http://schemas.microsoft.com/office/powerpoint/2010/main" xmlns="" val="266539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preferRelativeResize="0">
            <a:picLocks/>
          </p:cNvPicPr>
          <p:nvPr/>
        </p:nvPicPr>
        <p:blipFill>
          <a:blip r:embed="rId3"/>
          <a:stretch>
            <a:fillRect/>
          </a:stretch>
        </p:blipFill>
        <p:spPr>
          <a:xfrm>
            <a:off x="3240000" y="216000"/>
            <a:ext cx="5760000" cy="4140000"/>
          </a:xfrm>
          <a:prstGeom prst="rect">
            <a:avLst/>
          </a:prstGeom>
        </p:spPr>
      </p:pic>
      <p:pic>
        <p:nvPicPr>
          <p:cNvPr id="4" name="Imagem 3" descr="Denito 2colorido.png"/>
          <p:cNvPicPr preferRelativeResize="0">
            <a:picLocks/>
          </p:cNvPicPr>
          <p:nvPr/>
        </p:nvPicPr>
        <p:blipFill>
          <a:blip r:embed="rId4"/>
          <a:stretch>
            <a:fillRect/>
          </a:stretch>
        </p:blipFill>
        <p:spPr>
          <a:xfrm>
            <a:off x="216000" y="2358000"/>
            <a:ext cx="2484000" cy="4500000"/>
          </a:xfrm>
          <a:prstGeom prst="rect">
            <a:avLst/>
          </a:prstGeom>
        </p:spPr>
      </p:pic>
      <p:grpSp>
        <p:nvGrpSpPr>
          <p:cNvPr id="7" name="Grupo 6"/>
          <p:cNvGrpSpPr/>
          <p:nvPr/>
        </p:nvGrpSpPr>
        <p:grpSpPr>
          <a:xfrm>
            <a:off x="2071670" y="692696"/>
            <a:ext cx="4516554" cy="2520280"/>
            <a:chOff x="1785918" y="667838"/>
            <a:chExt cx="4572032" cy="3189790"/>
          </a:xfrm>
        </p:grpSpPr>
        <p:sp>
          <p:nvSpPr>
            <p:cNvPr id="5" name="Texto explicativo em elipse 4"/>
            <p:cNvSpPr/>
            <p:nvPr/>
          </p:nvSpPr>
          <p:spPr>
            <a:xfrm>
              <a:off x="1785918" y="667838"/>
              <a:ext cx="4572032" cy="3189790"/>
            </a:xfrm>
            <a:prstGeom prst="wedgeEllipseCallout">
              <a:avLst>
                <a:gd name="adj1" fmla="val -50040"/>
                <a:gd name="adj2" fmla="val 286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056774" y="1368899"/>
              <a:ext cx="3555639" cy="1131316"/>
            </a:xfrm>
            <a:prstGeom prst="rect">
              <a:avLst/>
            </a:prstGeom>
            <a:noFill/>
          </p:spPr>
          <p:txBody>
            <a:bodyPr wrap="square" rtlCol="0">
              <a:spAutoFit/>
            </a:bodyPr>
            <a:lstStyle/>
            <a:p>
              <a:pPr lvl="0" algn="ctr" fontAlgn="base">
                <a:spcBef>
                  <a:spcPct val="0"/>
                </a:spcBef>
                <a:spcAft>
                  <a:spcPct val="0"/>
                </a:spcAft>
              </a:pPr>
              <a:r>
                <a:rPr lang="pt-BR" dirty="0">
                  <a:solidFill>
                    <a:srgbClr val="000000"/>
                  </a:solidFill>
                  <a:latin typeface="Comic Sans MS" pitchFamily="66" charset="0"/>
                  <a:ea typeface="Calibri" pitchFamily="34" charset="0"/>
                  <a:cs typeface="Times New Roman" pitchFamily="18" charset="0"/>
                </a:rPr>
                <a:t>Vamos agora fazer um exercício prático! Coloque entre parentes a letra da imagem que é correspondente a cada fase do tratamento</a:t>
              </a:r>
              <a:endParaRPr lang="pt-BR" dirty="0">
                <a:solidFill>
                  <a:srgbClr val="000000"/>
                </a:solidFill>
                <a:latin typeface="Comic Sans MS" pitchFamily="66" charset="0"/>
                <a:cs typeface="Arial" pitchFamily="34" charset="0"/>
              </a:endParaRPr>
            </a:p>
          </p:txBody>
        </p:sp>
      </p:grpSp>
    </p:spTree>
    <p:extLst>
      <p:ext uri="{BB962C8B-B14F-4D97-AF65-F5344CB8AC3E}">
        <p14:creationId xmlns:p14="http://schemas.microsoft.com/office/powerpoint/2010/main" xmlns="" val="4203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quadro.png"/>
          <p:cNvPicPr>
            <a:picLocks noChangeAspect="1"/>
          </p:cNvPicPr>
          <p:nvPr/>
        </p:nvPicPr>
        <p:blipFill>
          <a:blip r:embed="rId2"/>
          <a:stretch>
            <a:fillRect/>
          </a:stretch>
        </p:blipFill>
        <p:spPr>
          <a:xfrm>
            <a:off x="0" y="0"/>
            <a:ext cx="9144000" cy="6858000"/>
          </a:xfrm>
          <a:prstGeom prst="rect">
            <a:avLst/>
          </a:prstGeom>
        </p:spPr>
      </p:pic>
      <p:pic>
        <p:nvPicPr>
          <p:cNvPr id="18" name="Imagem 17" descr="Denito 2.png"/>
          <p:cNvPicPr>
            <a:picLocks noChangeAspect="1"/>
          </p:cNvPicPr>
          <p:nvPr/>
        </p:nvPicPr>
        <p:blipFill>
          <a:blip r:embed="rId3">
            <a:lum bright="40000" contrast="-40000"/>
          </a:blip>
          <a:stretch>
            <a:fillRect/>
          </a:stretch>
        </p:blipFill>
        <p:spPr>
          <a:xfrm>
            <a:off x="357158" y="2428868"/>
            <a:ext cx="2033020" cy="4017272"/>
          </a:xfrm>
          <a:prstGeom prst="rect">
            <a:avLst/>
          </a:prstGeom>
        </p:spPr>
      </p:pic>
      <p:sp>
        <p:nvSpPr>
          <p:cNvPr id="17" name="CaixaDeTexto 16"/>
          <p:cNvSpPr txBox="1"/>
          <p:nvPr/>
        </p:nvSpPr>
        <p:spPr>
          <a:xfrm>
            <a:off x="1214414" y="285728"/>
            <a:ext cx="7643866" cy="5632311"/>
          </a:xfrm>
          <a:prstGeom prst="rect">
            <a:avLst/>
          </a:prstGeom>
          <a:noFill/>
        </p:spPr>
        <p:txBody>
          <a:bodyPr wrap="square" rtlCol="0">
            <a:spAutoFit/>
          </a:bodyPr>
          <a:lstStyle/>
          <a:p>
            <a:pPr algn="ctr">
              <a:lnSpc>
                <a:spcPct val="150000"/>
              </a:lnSpc>
            </a:pPr>
            <a:endParaRPr lang="pt-BR" sz="2400" dirty="0" smtClean="0">
              <a:solidFill>
                <a:schemeClr val="bg1"/>
              </a:solidFill>
              <a:latin typeface="Comic Sans MS" pitchFamily="66" charset="0"/>
            </a:endParaRPr>
          </a:p>
          <a:p>
            <a:pPr algn="ctr">
              <a:lnSpc>
                <a:spcPct val="150000"/>
              </a:lnSpc>
            </a:pPr>
            <a:r>
              <a:rPr lang="pt-BR" sz="2400" dirty="0" smtClean="0">
                <a:solidFill>
                  <a:schemeClr val="bg1"/>
                </a:solidFill>
                <a:latin typeface="Comic Sans MS" pitchFamily="66" charset="0"/>
              </a:rPr>
              <a:t>As </a:t>
            </a:r>
            <a:r>
              <a:rPr lang="pt-BR" sz="2400" dirty="0">
                <a:solidFill>
                  <a:schemeClr val="bg1"/>
                </a:solidFill>
                <a:latin typeface="Comic Sans MS" pitchFamily="66" charset="0"/>
              </a:rPr>
              <a:t>células que são capazes de regenerar alguns tecidos de </a:t>
            </a:r>
            <a:r>
              <a:rPr lang="pt-BR" sz="2400" dirty="0" smtClean="0">
                <a:solidFill>
                  <a:schemeClr val="bg1"/>
                </a:solidFill>
                <a:latin typeface="Comic Sans MS" pitchFamily="66" charset="0"/>
              </a:rPr>
              <a:t>nosso corpo são conhecidos como células-	tronco. </a:t>
            </a:r>
            <a:r>
              <a:rPr lang="pt-BR" sz="2400" dirty="0">
                <a:solidFill>
                  <a:schemeClr val="bg1"/>
                </a:solidFill>
                <a:latin typeface="Comic Sans MS" pitchFamily="66" charset="0"/>
              </a:rPr>
              <a:t>Estas são células que ainda não se </a:t>
            </a:r>
            <a:r>
              <a:rPr lang="pt-BR" sz="2400" dirty="0" smtClean="0">
                <a:solidFill>
                  <a:schemeClr val="bg1"/>
                </a:solidFill>
                <a:latin typeface="Comic Sans MS" pitchFamily="66" charset="0"/>
              </a:rPr>
              <a:t>    	  	especializaram </a:t>
            </a:r>
            <a:r>
              <a:rPr lang="pt-BR" sz="2400" dirty="0">
                <a:solidFill>
                  <a:schemeClr val="bg1"/>
                </a:solidFill>
                <a:latin typeface="Comic Sans MS" pitchFamily="66" charset="0"/>
              </a:rPr>
              <a:t>em nenhum dos tipos </a:t>
            </a:r>
            <a:r>
              <a:rPr lang="pt-BR" sz="2400" dirty="0" smtClean="0">
                <a:solidFill>
                  <a:schemeClr val="bg1"/>
                </a:solidFill>
                <a:latin typeface="Comic Sans MS" pitchFamily="66" charset="0"/>
              </a:rPr>
              <a:t>	celulares que compõe o organismo e que </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	portanto</a:t>
            </a:r>
            <a:r>
              <a:rPr lang="pt-BR" sz="2400" dirty="0">
                <a:solidFill>
                  <a:schemeClr val="bg1"/>
                </a:solidFill>
                <a:latin typeface="Comic Sans MS" pitchFamily="66" charset="0"/>
              </a:rPr>
              <a:t>, são capazes  de se diferenciar em </a:t>
            </a:r>
            <a:r>
              <a:rPr lang="pt-BR" sz="2400" dirty="0" smtClean="0">
                <a:solidFill>
                  <a:schemeClr val="bg1"/>
                </a:solidFill>
                <a:latin typeface="Comic Sans MS" pitchFamily="66" charset="0"/>
              </a:rPr>
              <a:t>   	várias </a:t>
            </a:r>
            <a:r>
              <a:rPr lang="pt-BR" sz="2400" dirty="0">
                <a:solidFill>
                  <a:schemeClr val="bg1"/>
                </a:solidFill>
                <a:latin typeface="Comic Sans MS" pitchFamily="66" charset="0"/>
              </a:rPr>
              <a:t>células como músculo, osso e </a:t>
            </a:r>
            <a:r>
              <a:rPr lang="pt-BR" sz="2400" dirty="0" smtClean="0">
                <a:solidFill>
                  <a:schemeClr val="bg1"/>
                </a:solidFill>
                <a:latin typeface="Comic Sans MS" pitchFamily="66" charset="0"/>
              </a:rPr>
              <a:t>sangue</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	Elas </a:t>
            </a:r>
            <a:r>
              <a:rPr lang="pt-BR" sz="2400" dirty="0">
                <a:solidFill>
                  <a:schemeClr val="bg1"/>
                </a:solidFill>
                <a:latin typeface="Comic Sans MS" pitchFamily="66" charset="0"/>
              </a:rPr>
              <a:t>também são capazes de se dividir dando origem a outras idênticas a elas. </a:t>
            </a:r>
            <a:r>
              <a:rPr lang="pt-BR" sz="2400" dirty="0" smtClean="0">
                <a:solidFill>
                  <a:schemeClr val="bg1"/>
                </a:solidFill>
                <a:latin typeface="Comic Sans MS" pitchFamily="66" charset="0"/>
              </a:rPr>
              <a:t>Veja a imagem:</a:t>
            </a:r>
            <a:endParaRPr lang="pt-BR" sz="2400" dirty="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a:stretch>
            <a:fillRect/>
          </a:stretch>
        </p:blipFill>
        <p:spPr>
          <a:xfrm>
            <a:off x="0" y="-1487"/>
            <a:ext cx="9144000" cy="6859487"/>
          </a:xfrm>
          <a:prstGeom prst="rect">
            <a:avLst/>
          </a:prstGeom>
        </p:spPr>
      </p:pic>
      <p:grpSp>
        <p:nvGrpSpPr>
          <p:cNvPr id="5" name="Group 13"/>
          <p:cNvGrpSpPr>
            <a:grpSpLocks/>
          </p:cNvGrpSpPr>
          <p:nvPr/>
        </p:nvGrpSpPr>
        <p:grpSpPr bwMode="auto">
          <a:xfrm>
            <a:off x="1000100" y="3571876"/>
            <a:ext cx="3714776" cy="1714512"/>
            <a:chOff x="87639" y="4427866"/>
            <a:chExt cx="8156769" cy="2241495"/>
          </a:xfrm>
        </p:grpSpPr>
        <p:grpSp>
          <p:nvGrpSpPr>
            <p:cNvPr id="6" name="Group 10"/>
            <p:cNvGrpSpPr>
              <a:grpSpLocks/>
            </p:cNvGrpSpPr>
            <p:nvPr/>
          </p:nvGrpSpPr>
          <p:grpSpPr bwMode="auto">
            <a:xfrm>
              <a:off x="87639" y="4427866"/>
              <a:ext cx="8156769" cy="2241495"/>
              <a:chOff x="519687" y="4427866"/>
              <a:chExt cx="8156769" cy="2241495"/>
            </a:xfrm>
          </p:grpSpPr>
          <p:pic>
            <p:nvPicPr>
              <p:cNvPr id="10" name="Picture 3" descr="Screen shot 2013-06-27 at 4.21.29 PM.png"/>
              <p:cNvPicPr>
                <a:picLocks noChangeAspect="1"/>
              </p:cNvPicPr>
              <p:nvPr/>
            </p:nvPicPr>
            <p:blipFill>
              <a:blip r:embed="rId3"/>
              <a:srcRect/>
              <a:stretch>
                <a:fillRect/>
              </a:stretch>
            </p:blipFill>
            <p:spPr bwMode="auto">
              <a:xfrm>
                <a:off x="519687" y="4434656"/>
                <a:ext cx="2399559" cy="2234704"/>
              </a:xfrm>
              <a:prstGeom prst="rect">
                <a:avLst/>
              </a:prstGeom>
              <a:noFill/>
              <a:ln w="9525">
                <a:solidFill>
                  <a:srgbClr val="000000"/>
                </a:solidFill>
                <a:miter lim="800000"/>
                <a:headEnd/>
                <a:tailEnd/>
              </a:ln>
            </p:spPr>
          </p:pic>
          <p:pic>
            <p:nvPicPr>
              <p:cNvPr id="11" name="Picture 4" descr="Screen shot 2013-06-27 at 4.22.00 PM.png"/>
              <p:cNvPicPr>
                <a:picLocks noChangeAspect="1"/>
              </p:cNvPicPr>
              <p:nvPr/>
            </p:nvPicPr>
            <p:blipFill>
              <a:blip r:embed="rId4"/>
              <a:srcRect/>
              <a:stretch>
                <a:fillRect/>
              </a:stretch>
            </p:blipFill>
            <p:spPr bwMode="auto">
              <a:xfrm>
                <a:off x="3111975" y="4427866"/>
                <a:ext cx="2880320" cy="2241494"/>
              </a:xfrm>
              <a:prstGeom prst="rect">
                <a:avLst/>
              </a:prstGeom>
              <a:noFill/>
              <a:ln w="9525">
                <a:solidFill>
                  <a:srgbClr val="000000"/>
                </a:solidFill>
                <a:miter lim="800000"/>
                <a:headEnd/>
                <a:tailEnd/>
              </a:ln>
            </p:spPr>
          </p:pic>
          <p:pic>
            <p:nvPicPr>
              <p:cNvPr id="12" name="Picture 7" descr="Screen shot 2013-06-27 at 4.22.35 PM.png"/>
              <p:cNvPicPr>
                <a:picLocks noChangeAspect="1"/>
              </p:cNvPicPr>
              <p:nvPr/>
            </p:nvPicPr>
            <p:blipFill>
              <a:blip r:embed="rId5"/>
              <a:srcRect/>
              <a:stretch>
                <a:fillRect/>
              </a:stretch>
            </p:blipFill>
            <p:spPr bwMode="auto">
              <a:xfrm>
                <a:off x="6136311" y="4437113"/>
                <a:ext cx="2540145" cy="2232248"/>
              </a:xfrm>
              <a:prstGeom prst="rect">
                <a:avLst/>
              </a:prstGeom>
              <a:noFill/>
              <a:ln w="9525">
                <a:solidFill>
                  <a:srgbClr val="000000"/>
                </a:solidFill>
                <a:miter lim="800000"/>
                <a:headEnd/>
                <a:tailEnd/>
              </a:ln>
            </p:spPr>
          </p:pic>
          <p:sp>
            <p:nvSpPr>
              <p:cNvPr id="13" name="TextBox 21"/>
              <p:cNvSpPr txBox="1">
                <a:spLocks noChangeArrowheads="1"/>
              </p:cNvSpPr>
              <p:nvPr/>
            </p:nvSpPr>
            <p:spPr bwMode="auto">
              <a:xfrm>
                <a:off x="539552" y="6237312"/>
                <a:ext cx="369888" cy="400110"/>
              </a:xfrm>
              <a:prstGeom prst="rect">
                <a:avLst/>
              </a:prstGeom>
              <a:noFill/>
              <a:ln w="9525">
                <a:noFill/>
                <a:miter lim="800000"/>
                <a:headEnd/>
                <a:tailEnd/>
              </a:ln>
            </p:spPr>
            <p:txBody>
              <a:bodyPr wrap="none">
                <a:spAutoFit/>
              </a:bodyPr>
              <a:lstStyle/>
              <a:p>
                <a:r>
                  <a:rPr lang="en-US" sz="2000" b="1" dirty="0"/>
                  <a:t>B</a:t>
                </a:r>
              </a:p>
            </p:txBody>
          </p:sp>
          <p:sp>
            <p:nvSpPr>
              <p:cNvPr id="14" name="TextBox 22"/>
              <p:cNvSpPr txBox="1">
                <a:spLocks noChangeArrowheads="1"/>
              </p:cNvSpPr>
              <p:nvPr/>
            </p:nvSpPr>
            <p:spPr bwMode="auto">
              <a:xfrm>
                <a:off x="3131840" y="6269250"/>
                <a:ext cx="369888" cy="400110"/>
              </a:xfrm>
              <a:prstGeom prst="rect">
                <a:avLst/>
              </a:prstGeom>
              <a:noFill/>
              <a:ln w="9525">
                <a:noFill/>
                <a:miter lim="800000"/>
                <a:headEnd/>
                <a:tailEnd/>
              </a:ln>
            </p:spPr>
            <p:txBody>
              <a:bodyPr wrap="none">
                <a:spAutoFit/>
              </a:bodyPr>
              <a:lstStyle/>
              <a:p>
                <a:r>
                  <a:rPr lang="en-US" sz="2000" b="1"/>
                  <a:t>C</a:t>
                </a:r>
              </a:p>
            </p:txBody>
          </p:sp>
          <p:sp>
            <p:nvSpPr>
              <p:cNvPr id="15" name="TextBox 23"/>
              <p:cNvSpPr txBox="1">
                <a:spLocks noChangeArrowheads="1"/>
              </p:cNvSpPr>
              <p:nvPr/>
            </p:nvSpPr>
            <p:spPr bwMode="auto">
              <a:xfrm>
                <a:off x="6156176" y="6237312"/>
                <a:ext cx="369888" cy="400110"/>
              </a:xfrm>
              <a:prstGeom prst="rect">
                <a:avLst/>
              </a:prstGeom>
              <a:noFill/>
              <a:ln w="9525">
                <a:noFill/>
                <a:miter lim="800000"/>
                <a:headEnd/>
                <a:tailEnd/>
              </a:ln>
            </p:spPr>
            <p:txBody>
              <a:bodyPr wrap="none">
                <a:spAutoFit/>
              </a:bodyPr>
              <a:lstStyle/>
              <a:p>
                <a:r>
                  <a:rPr lang="en-US" sz="2000" b="1"/>
                  <a:t>D</a:t>
                </a:r>
              </a:p>
            </p:txBody>
          </p:sp>
        </p:grpSp>
        <p:grpSp>
          <p:nvGrpSpPr>
            <p:cNvPr id="7" name="Group 26"/>
            <p:cNvGrpSpPr>
              <a:grpSpLocks/>
            </p:cNvGrpSpPr>
            <p:nvPr/>
          </p:nvGrpSpPr>
          <p:grpSpPr bwMode="auto">
            <a:xfrm>
              <a:off x="6875951" y="4508825"/>
              <a:ext cx="1081113" cy="1296956"/>
              <a:chOff x="1979386" y="2348602"/>
              <a:chExt cx="1153187" cy="1224903"/>
            </a:xfrm>
          </p:grpSpPr>
          <p:cxnSp>
            <p:nvCxnSpPr>
              <p:cNvPr id="8" name="Straight Connector 27"/>
              <p:cNvCxnSpPr>
                <a:cxnSpLocks noChangeShapeType="1"/>
              </p:cNvCxnSpPr>
              <p:nvPr/>
            </p:nvCxnSpPr>
            <p:spPr bwMode="auto">
              <a:xfrm>
                <a:off x="1979386" y="2348602"/>
                <a:ext cx="1153187" cy="1224903"/>
              </a:xfrm>
              <a:prstGeom prst="line">
                <a:avLst/>
              </a:prstGeom>
              <a:noFill/>
              <a:ln w="57150">
                <a:solidFill>
                  <a:srgbClr val="000000"/>
                </a:solidFill>
                <a:round/>
                <a:headEnd/>
                <a:tailEnd/>
              </a:ln>
              <a:effectLst>
                <a:outerShdw dist="20000" dir="5400000" rotWithShape="0">
                  <a:srgbClr val="808080">
                    <a:alpha val="37999"/>
                  </a:srgbClr>
                </a:outerShdw>
              </a:effectLst>
            </p:spPr>
          </p:cxnSp>
          <p:cxnSp>
            <p:nvCxnSpPr>
              <p:cNvPr id="9" name="Straight Connector 28"/>
              <p:cNvCxnSpPr>
                <a:cxnSpLocks noChangeShapeType="1"/>
              </p:cNvCxnSpPr>
              <p:nvPr/>
            </p:nvCxnSpPr>
            <p:spPr bwMode="auto">
              <a:xfrm flipH="1">
                <a:off x="1979386" y="2348602"/>
                <a:ext cx="1153187" cy="1224903"/>
              </a:xfrm>
              <a:prstGeom prst="line">
                <a:avLst/>
              </a:prstGeom>
              <a:noFill/>
              <a:ln w="57150">
                <a:solidFill>
                  <a:srgbClr val="000000"/>
                </a:solidFill>
                <a:round/>
                <a:headEnd/>
                <a:tailEnd/>
              </a:ln>
              <a:effectLst>
                <a:outerShdw dist="20000" dir="5400000" rotWithShape="0">
                  <a:srgbClr val="808080">
                    <a:alpha val="37999"/>
                  </a:srgbClr>
                </a:outerShdw>
              </a:effectLst>
            </p:spPr>
          </p:cxnSp>
        </p:grpSp>
      </p:grpSp>
      <p:pic>
        <p:nvPicPr>
          <p:cNvPr id="16" name="Picture 2" descr="Screen shot 2013-06-27 at 4.24.02 PM.png"/>
          <p:cNvPicPr>
            <a:picLocks noChangeAspect="1"/>
          </p:cNvPicPr>
          <p:nvPr/>
        </p:nvPicPr>
        <p:blipFill>
          <a:blip r:embed="rId6"/>
          <a:srcRect/>
          <a:stretch>
            <a:fillRect/>
          </a:stretch>
        </p:blipFill>
        <p:spPr bwMode="auto">
          <a:xfrm>
            <a:off x="1000100" y="1285860"/>
            <a:ext cx="3500461" cy="1915347"/>
          </a:xfrm>
          <a:prstGeom prst="rect">
            <a:avLst/>
          </a:prstGeom>
          <a:noFill/>
          <a:ln w="9525">
            <a:solidFill>
              <a:srgbClr val="000000"/>
            </a:solidFill>
            <a:miter lim="800000"/>
            <a:headEnd/>
            <a:tailEnd/>
          </a:ln>
        </p:spPr>
      </p:pic>
      <p:sp>
        <p:nvSpPr>
          <p:cNvPr id="17" name="CaixaDeTexto 16"/>
          <p:cNvSpPr txBox="1"/>
          <p:nvPr/>
        </p:nvSpPr>
        <p:spPr>
          <a:xfrm>
            <a:off x="1071538" y="2714620"/>
            <a:ext cx="500066" cy="400110"/>
          </a:xfrm>
          <a:prstGeom prst="rect">
            <a:avLst/>
          </a:prstGeom>
          <a:noFill/>
        </p:spPr>
        <p:txBody>
          <a:bodyPr wrap="square" rtlCol="0">
            <a:spAutoFit/>
          </a:bodyPr>
          <a:lstStyle/>
          <a:p>
            <a:r>
              <a:rPr lang="pt-BR" sz="2000" b="1" dirty="0" smtClean="0"/>
              <a:t>A</a:t>
            </a:r>
            <a:endParaRPr lang="pt-BR" sz="2000" b="1" dirty="0"/>
          </a:p>
        </p:txBody>
      </p:sp>
      <p:sp>
        <p:nvSpPr>
          <p:cNvPr id="18" name="CaixaDeTexto 17"/>
          <p:cNvSpPr txBox="1"/>
          <p:nvPr/>
        </p:nvSpPr>
        <p:spPr>
          <a:xfrm>
            <a:off x="5143504" y="857232"/>
            <a:ext cx="3214710" cy="369332"/>
          </a:xfrm>
          <a:prstGeom prst="rect">
            <a:avLst/>
          </a:prstGeom>
          <a:noFill/>
        </p:spPr>
        <p:txBody>
          <a:bodyPr wrap="square" rtlCol="0">
            <a:spAutoFit/>
          </a:bodyPr>
          <a:lstStyle/>
          <a:p>
            <a:endParaRPr lang="pt-BR" dirty="0"/>
          </a:p>
        </p:txBody>
      </p:sp>
      <p:sp>
        <p:nvSpPr>
          <p:cNvPr id="38913" name="Rectangle 1"/>
          <p:cNvSpPr>
            <a:spLocks noChangeArrowheads="1"/>
          </p:cNvSpPr>
          <p:nvPr/>
        </p:nvSpPr>
        <p:spPr bwMode="auto">
          <a:xfrm>
            <a:off x="4929190" y="1285860"/>
            <a:ext cx="364333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00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a:t>
            </a:r>
            <a:r>
              <a:rPr kumimoji="0" lang="pt-BR" sz="2000" i="0" u="none" strike="noStrike" cap="none" normalizeH="0" dirty="0" smtClean="0">
                <a:ln>
                  <a:noFill/>
                </a:ln>
                <a:solidFill>
                  <a:schemeClr val="tx1"/>
                </a:solidFill>
                <a:effectLst/>
                <a:latin typeface="Comic Sans MS" pitchFamily="66" charset="0"/>
                <a:ea typeface="Calibri" pitchFamily="34" charset="0"/>
                <a:cs typeface="Times New Roman" pitchFamily="18" charset="0"/>
              </a:rPr>
              <a:t>  )</a:t>
            </a:r>
            <a:r>
              <a:rPr kumimoji="0" lang="pt-BR" sz="200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 1º sessão de quimioterapia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2000" i="0" u="none" strike="noStrike" cap="none" normalizeH="0" baseline="0" dirty="0" smtClean="0">
              <a:ln>
                <a:noFill/>
              </a:ln>
              <a:solidFill>
                <a:schemeClr val="tx1"/>
              </a:solidFill>
              <a:effectLst/>
              <a:latin typeface="Comic Sans MS" pitchFamily="66"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pt-BR" sz="2000" dirty="0" smtClean="0">
                <a:latin typeface="Comic Sans MS" pitchFamily="66" charset="0"/>
                <a:ea typeface="Calibri" pitchFamily="34" charset="0"/>
                <a:cs typeface="Times New Roman" pitchFamily="18" charset="0"/>
              </a:rPr>
              <a:t>(  ) </a:t>
            </a:r>
            <a:r>
              <a:rPr kumimoji="0" lang="pt-BR" sz="200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Coleta de células tronco hematopoiéticas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2000" i="0" u="none" strike="noStrike" cap="none" normalizeH="0" baseline="0" dirty="0" smtClean="0">
              <a:ln>
                <a:noFill/>
              </a:ln>
              <a:solidFill>
                <a:schemeClr val="tx1"/>
              </a:solidFill>
              <a:effectLst/>
              <a:latin typeface="Comic Sans MS" pitchFamily="66"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200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a:t>
            </a:r>
            <a:r>
              <a:rPr lang="pt-BR" sz="2000" dirty="0" smtClean="0">
                <a:latin typeface="Comic Sans MS" pitchFamily="66" charset="0"/>
                <a:ea typeface="Calibri" pitchFamily="34" charset="0"/>
                <a:cs typeface="Times New Roman" pitchFamily="18" charset="0"/>
              </a:rPr>
              <a:t>  </a:t>
            </a:r>
            <a:r>
              <a:rPr kumimoji="0" lang="pt-BR" sz="200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 2º sessão de quimioterapia</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2000" i="0" u="none" strike="noStrike" cap="none" normalizeH="0" baseline="0" dirty="0" smtClean="0">
              <a:ln>
                <a:noFill/>
              </a:ln>
              <a:solidFill>
                <a:schemeClr val="tx1"/>
              </a:solidFill>
              <a:effectLst/>
              <a:latin typeface="Comic Sans MS" pitchFamily="66"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200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  ) Recomposição do sistema imunológico com células do próprio paciente</a:t>
            </a:r>
            <a:endParaRPr kumimoji="0" lang="pt-BR" sz="2000" i="0" u="none" strike="noStrike" cap="none" normalizeH="0" baseline="0" dirty="0" smtClean="0">
              <a:ln>
                <a:noFill/>
              </a:ln>
              <a:solidFill>
                <a:schemeClr val="tx1"/>
              </a:solidFill>
              <a:effectLst/>
              <a:latin typeface="Comic Sans MS" pitchFamily="66"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ntitled-1.png"/>
          <p:cNvPicPr>
            <a:picLocks noChangeAspect="1"/>
          </p:cNvPicPr>
          <p:nvPr/>
        </p:nvPicPr>
        <p:blipFill>
          <a:blip r:embed="rId2"/>
          <a:stretch>
            <a:fillRect/>
          </a:stretch>
        </p:blipFill>
        <p:spPr>
          <a:xfrm>
            <a:off x="0" y="0"/>
            <a:ext cx="9144000" cy="6863113"/>
          </a:xfrm>
          <a:prstGeom prst="rect">
            <a:avLst/>
          </a:prstGeom>
        </p:spPr>
      </p:pic>
      <p:pic>
        <p:nvPicPr>
          <p:cNvPr id="4" name="Imagem 3" descr="quadro.png"/>
          <p:cNvPicPr>
            <a:picLocks noChangeAspect="1"/>
          </p:cNvPicPr>
          <p:nvPr/>
        </p:nvPicPr>
        <p:blipFill>
          <a:blip r:embed="rId3"/>
          <a:stretch>
            <a:fillRect/>
          </a:stretch>
        </p:blipFill>
        <p:spPr>
          <a:xfrm>
            <a:off x="3000364" y="285728"/>
            <a:ext cx="5887118" cy="4140000"/>
          </a:xfrm>
          <a:prstGeom prst="rect">
            <a:avLst/>
          </a:prstGeom>
        </p:spPr>
      </p:pic>
      <p:pic>
        <p:nvPicPr>
          <p:cNvPr id="5" name="Imagem 4" descr="Denito color fundo transparente.png"/>
          <p:cNvPicPr>
            <a:picLocks noChangeAspect="1"/>
          </p:cNvPicPr>
          <p:nvPr/>
        </p:nvPicPr>
        <p:blipFill>
          <a:blip r:embed="rId4"/>
          <a:stretch>
            <a:fillRect/>
          </a:stretch>
        </p:blipFill>
        <p:spPr>
          <a:xfrm>
            <a:off x="1000100" y="2834632"/>
            <a:ext cx="2255525" cy="4023368"/>
          </a:xfrm>
          <a:prstGeom prst="rect">
            <a:avLst/>
          </a:prstGeom>
        </p:spPr>
      </p:pic>
      <p:sp>
        <p:nvSpPr>
          <p:cNvPr id="6" name="Texto explicativo em elipse 5"/>
          <p:cNvSpPr/>
          <p:nvPr/>
        </p:nvSpPr>
        <p:spPr>
          <a:xfrm>
            <a:off x="3143240" y="1000108"/>
            <a:ext cx="3357586" cy="2643206"/>
          </a:xfrm>
          <a:prstGeom prst="wedgeEllipseCallout">
            <a:avLst>
              <a:gd name="adj1" fmla="val -60833"/>
              <a:gd name="adj2" fmla="val 403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937" name="Rectangle 1"/>
          <p:cNvSpPr>
            <a:spLocks noChangeArrowheads="1"/>
          </p:cNvSpPr>
          <p:nvPr/>
        </p:nvSpPr>
        <p:spPr bwMode="auto">
          <a:xfrm>
            <a:off x="3643306" y="1428736"/>
            <a:ext cx="235745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D0D0D"/>
                </a:solidFill>
                <a:effectLst/>
                <a:latin typeface="Comic Sans MS" pitchFamily="66" charset="0"/>
                <a:ea typeface="Calibri" pitchFamily="34" charset="0"/>
                <a:cs typeface="Times New Roman" pitchFamily="18" charset="0"/>
              </a:rPr>
              <a:t>Ficou curioso sobre este assunto? Quer saber mais? Então aqui vai algumas dicas!</a:t>
            </a:r>
            <a:endParaRPr kumimoji="0" lang="pt-BR" sz="2000" b="0" i="0" u="none" strike="noStrike" cap="none" normalizeH="0" baseline="0" dirty="0" smtClean="0">
              <a:ln>
                <a:noFill/>
              </a:ln>
              <a:solidFill>
                <a:schemeClr val="tx1"/>
              </a:solidFill>
              <a:effectLst/>
              <a:latin typeface="Comic Sans MS" pitchFamily="66"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4" name="CaixaDeTexto 3"/>
          <p:cNvSpPr txBox="1"/>
          <p:nvPr/>
        </p:nvSpPr>
        <p:spPr>
          <a:xfrm>
            <a:off x="500034" y="428604"/>
            <a:ext cx="8143932" cy="5909310"/>
          </a:xfrm>
          <a:prstGeom prst="rect">
            <a:avLst/>
          </a:prstGeom>
          <a:noFill/>
        </p:spPr>
        <p:txBody>
          <a:bodyPr wrap="square" rtlCol="0">
            <a:spAutoFit/>
          </a:bodyPr>
          <a:lstStyle/>
          <a:p>
            <a:pPr>
              <a:lnSpc>
                <a:spcPct val="150000"/>
              </a:lnSpc>
            </a:pPr>
            <a:r>
              <a:rPr lang="pt-BR" dirty="0" smtClean="0">
                <a:solidFill>
                  <a:schemeClr val="accent4">
                    <a:lumMod val="75000"/>
                  </a:schemeClr>
                </a:solidFill>
                <a:latin typeface="Comic Sans MS" pitchFamily="66" charset="0"/>
                <a:hlinkClick r:id="rId3"/>
              </a:rPr>
              <a:t>http://revistaepoca.globo.com/Epoca/0,6993,EPT928441-1664,00.</a:t>
            </a:r>
            <a:r>
              <a:rPr lang="pt-BR" dirty="0" err="1" smtClean="0">
                <a:solidFill>
                  <a:schemeClr val="accent4">
                    <a:lumMod val="75000"/>
                  </a:schemeClr>
                </a:solidFill>
                <a:latin typeface="Comic Sans MS" pitchFamily="66" charset="0"/>
                <a:hlinkClick r:id="rId3"/>
              </a:rPr>
              <a:t>html</a:t>
            </a:r>
            <a:endParaRPr lang="pt-BR" dirty="0" smtClean="0">
              <a:solidFill>
                <a:schemeClr val="accent4">
                  <a:lumMod val="75000"/>
                </a:schemeClr>
              </a:solidFill>
              <a:latin typeface="Comic Sans MS" pitchFamily="66" charset="0"/>
            </a:endParaRPr>
          </a:p>
          <a:p>
            <a:pPr>
              <a:lnSpc>
                <a:spcPct val="150000"/>
              </a:lnSpc>
            </a:pPr>
            <a:r>
              <a:rPr lang="pt-BR" dirty="0" smtClean="0">
                <a:solidFill>
                  <a:schemeClr val="bg1"/>
                </a:solidFill>
                <a:latin typeface="Comic Sans MS" pitchFamily="66" charset="0"/>
              </a:rPr>
              <a:t>O texto trata da polêmica de armazenar células tronco de cordão umbilical em bancos públicos ou privados. </a:t>
            </a:r>
          </a:p>
          <a:p>
            <a:pPr>
              <a:lnSpc>
                <a:spcPct val="150000"/>
              </a:lnSpc>
            </a:pPr>
            <a:r>
              <a:rPr lang="pt-BR" dirty="0" smtClean="0">
                <a:solidFill>
                  <a:schemeClr val="bg1"/>
                </a:solidFill>
                <a:latin typeface="Comic Sans MS" pitchFamily="66" charset="0"/>
                <a:hlinkClick r:id="rId4"/>
              </a:rPr>
              <a:t>http://learn.genetics.utah.edu/content/tech/stemcells/sctypes/</a:t>
            </a:r>
            <a:endParaRPr lang="pt-BR" dirty="0" smtClean="0">
              <a:solidFill>
                <a:schemeClr val="bg1"/>
              </a:solidFill>
              <a:latin typeface="Comic Sans MS" pitchFamily="66" charset="0"/>
            </a:endParaRPr>
          </a:p>
          <a:p>
            <a:pPr>
              <a:lnSpc>
                <a:spcPct val="150000"/>
              </a:lnSpc>
            </a:pPr>
            <a:r>
              <a:rPr lang="pt-BR" dirty="0" smtClean="0">
                <a:solidFill>
                  <a:schemeClr val="bg1"/>
                </a:solidFill>
                <a:latin typeface="Comic Sans MS" pitchFamily="66" charset="0"/>
                <a:cs typeface="Arial" charset="0"/>
              </a:rPr>
              <a:t>Nesse link você terá acesso a um jogo sobre células tronco. Seu objetivo é auxiliá-las na replicação nos órgãos onde são necessárias. Trata-se de um desafio para saber se você realmente aprendeu, já que está em inglês.</a:t>
            </a:r>
          </a:p>
          <a:p>
            <a:pPr>
              <a:lnSpc>
                <a:spcPct val="150000"/>
              </a:lnSpc>
            </a:pPr>
            <a:r>
              <a:rPr lang="pt-BR" dirty="0" smtClean="0">
                <a:solidFill>
                  <a:schemeClr val="bg1"/>
                </a:solidFill>
                <a:latin typeface="Comic Sans MS" pitchFamily="66" charset="0"/>
                <a:hlinkClick r:id="rId5"/>
              </a:rPr>
              <a:t>http://www.youtube.com/watch?v=Uviblt95IQQ</a:t>
            </a:r>
            <a:endParaRPr lang="pt-BR" dirty="0" smtClean="0">
              <a:solidFill>
                <a:schemeClr val="bg1"/>
              </a:solidFill>
              <a:latin typeface="Comic Sans MS" pitchFamily="66" charset="0"/>
              <a:cs typeface="Arial" charset="0"/>
            </a:endParaRPr>
          </a:p>
          <a:p>
            <a:pPr>
              <a:lnSpc>
                <a:spcPct val="150000"/>
              </a:lnSpc>
            </a:pPr>
            <a:r>
              <a:rPr lang="en-US" dirty="0" smtClean="0">
                <a:solidFill>
                  <a:schemeClr val="bg1"/>
                </a:solidFill>
                <a:latin typeface="Comic Sans MS" pitchFamily="66" charset="0"/>
                <a:cs typeface="Arial" charset="0"/>
              </a:rPr>
              <a:t>O </a:t>
            </a:r>
            <a:r>
              <a:rPr lang="en-US" dirty="0" err="1" smtClean="0">
                <a:solidFill>
                  <a:schemeClr val="bg1"/>
                </a:solidFill>
                <a:latin typeface="Comic Sans MS" pitchFamily="66" charset="0"/>
                <a:cs typeface="Arial" charset="0"/>
              </a:rPr>
              <a:t>vídeo</a:t>
            </a:r>
            <a:r>
              <a:rPr lang="en-US" dirty="0" smtClean="0">
                <a:solidFill>
                  <a:schemeClr val="bg1"/>
                </a:solidFill>
                <a:latin typeface="Comic Sans MS" pitchFamily="66" charset="0"/>
                <a:cs typeface="Arial" charset="0"/>
              </a:rPr>
              <a:t> </a:t>
            </a:r>
            <a:r>
              <a:rPr lang="en-US" dirty="0" err="1" smtClean="0">
                <a:solidFill>
                  <a:schemeClr val="bg1"/>
                </a:solidFill>
                <a:latin typeface="Comic Sans MS" pitchFamily="66" charset="0"/>
                <a:cs typeface="Arial" charset="0"/>
              </a:rPr>
              <a:t>mostra</a:t>
            </a:r>
            <a:r>
              <a:rPr lang="en-US" dirty="0" smtClean="0">
                <a:solidFill>
                  <a:schemeClr val="bg1"/>
                </a:solidFill>
                <a:latin typeface="Comic Sans MS" pitchFamily="66" charset="0"/>
                <a:cs typeface="Arial" charset="0"/>
              </a:rPr>
              <a:t> a </a:t>
            </a:r>
            <a:r>
              <a:rPr lang="en-US" dirty="0" err="1" smtClean="0">
                <a:solidFill>
                  <a:schemeClr val="bg1"/>
                </a:solidFill>
                <a:latin typeface="Comic Sans MS" pitchFamily="66" charset="0"/>
                <a:cs typeface="Arial" charset="0"/>
              </a:rPr>
              <a:t>coleta</a:t>
            </a:r>
            <a:r>
              <a:rPr lang="en-US" dirty="0" smtClean="0">
                <a:solidFill>
                  <a:schemeClr val="bg1"/>
                </a:solidFill>
                <a:latin typeface="Comic Sans MS" pitchFamily="66" charset="0"/>
                <a:cs typeface="Arial" charset="0"/>
              </a:rPr>
              <a:t> de </a:t>
            </a:r>
            <a:r>
              <a:rPr lang="en-US" dirty="0" err="1" smtClean="0">
                <a:solidFill>
                  <a:schemeClr val="bg1"/>
                </a:solidFill>
                <a:latin typeface="Comic Sans MS" pitchFamily="66" charset="0"/>
                <a:cs typeface="Arial" charset="0"/>
              </a:rPr>
              <a:t>sangue</a:t>
            </a:r>
            <a:r>
              <a:rPr lang="en-US" dirty="0" smtClean="0">
                <a:solidFill>
                  <a:schemeClr val="bg1"/>
                </a:solidFill>
                <a:latin typeface="Comic Sans MS" pitchFamily="66" charset="0"/>
                <a:cs typeface="Arial" charset="0"/>
              </a:rPr>
              <a:t> do </a:t>
            </a:r>
            <a:r>
              <a:rPr lang="en-US" dirty="0" err="1" smtClean="0">
                <a:solidFill>
                  <a:schemeClr val="bg1"/>
                </a:solidFill>
                <a:latin typeface="Comic Sans MS" pitchFamily="66" charset="0"/>
                <a:cs typeface="Arial" charset="0"/>
              </a:rPr>
              <a:t>cordão</a:t>
            </a:r>
            <a:r>
              <a:rPr lang="en-US" dirty="0" smtClean="0">
                <a:solidFill>
                  <a:schemeClr val="bg1"/>
                </a:solidFill>
                <a:latin typeface="Comic Sans MS" pitchFamily="66" charset="0"/>
                <a:cs typeface="Arial" charset="0"/>
              </a:rPr>
              <a:t> umbilical de um </a:t>
            </a:r>
            <a:r>
              <a:rPr lang="en-US" dirty="0" err="1" smtClean="0">
                <a:solidFill>
                  <a:schemeClr val="bg1"/>
                </a:solidFill>
                <a:latin typeface="Comic Sans MS" pitchFamily="66" charset="0"/>
                <a:cs typeface="Arial" charset="0"/>
              </a:rPr>
              <a:t>bebê</a:t>
            </a:r>
            <a:r>
              <a:rPr lang="en-US" dirty="0" smtClean="0">
                <a:solidFill>
                  <a:schemeClr val="bg1"/>
                </a:solidFill>
                <a:latin typeface="Comic Sans MS" pitchFamily="66" charset="0"/>
                <a:cs typeface="Arial" charset="0"/>
              </a:rPr>
              <a:t> </a:t>
            </a:r>
            <a:r>
              <a:rPr lang="en-US" dirty="0" err="1" smtClean="0">
                <a:solidFill>
                  <a:schemeClr val="bg1"/>
                </a:solidFill>
                <a:latin typeface="Comic Sans MS" pitchFamily="66" charset="0"/>
                <a:cs typeface="Arial" charset="0"/>
              </a:rPr>
              <a:t>na</a:t>
            </a:r>
            <a:r>
              <a:rPr lang="en-US" dirty="0" smtClean="0">
                <a:solidFill>
                  <a:schemeClr val="bg1"/>
                </a:solidFill>
                <a:latin typeface="Comic Sans MS" pitchFamily="66" charset="0"/>
                <a:cs typeface="Arial" charset="0"/>
              </a:rPr>
              <a:t> </a:t>
            </a:r>
            <a:r>
              <a:rPr lang="en-US" dirty="0" err="1" smtClean="0">
                <a:solidFill>
                  <a:schemeClr val="bg1"/>
                </a:solidFill>
                <a:latin typeface="Comic Sans MS" pitchFamily="66" charset="0"/>
                <a:cs typeface="Arial" charset="0"/>
              </a:rPr>
              <a:t>hora</a:t>
            </a:r>
            <a:r>
              <a:rPr lang="en-US" dirty="0" smtClean="0">
                <a:solidFill>
                  <a:schemeClr val="bg1"/>
                </a:solidFill>
                <a:latin typeface="Comic Sans MS" pitchFamily="66" charset="0"/>
                <a:cs typeface="Arial" charset="0"/>
              </a:rPr>
              <a:t> do </a:t>
            </a:r>
            <a:r>
              <a:rPr lang="en-US" dirty="0" err="1" smtClean="0">
                <a:solidFill>
                  <a:schemeClr val="bg1"/>
                </a:solidFill>
                <a:latin typeface="Comic Sans MS" pitchFamily="66" charset="0"/>
                <a:cs typeface="Arial" charset="0"/>
              </a:rPr>
              <a:t>nascimento</a:t>
            </a:r>
            <a:r>
              <a:rPr lang="en-US" dirty="0" smtClean="0">
                <a:solidFill>
                  <a:schemeClr val="bg1"/>
                </a:solidFill>
                <a:latin typeface="Comic Sans MS" pitchFamily="66" charset="0"/>
                <a:cs typeface="Arial" charset="0"/>
              </a:rPr>
              <a:t>, </a:t>
            </a:r>
            <a:r>
              <a:rPr lang="en-US" dirty="0" err="1" smtClean="0">
                <a:solidFill>
                  <a:schemeClr val="bg1"/>
                </a:solidFill>
                <a:latin typeface="Comic Sans MS" pitchFamily="66" charset="0"/>
                <a:cs typeface="Arial" charset="0"/>
              </a:rPr>
              <a:t>para</a:t>
            </a:r>
            <a:r>
              <a:rPr lang="en-US" dirty="0" smtClean="0">
                <a:solidFill>
                  <a:schemeClr val="bg1"/>
                </a:solidFill>
                <a:latin typeface="Comic Sans MS" pitchFamily="66" charset="0"/>
                <a:cs typeface="Arial" charset="0"/>
              </a:rPr>
              <a:t> a </a:t>
            </a:r>
            <a:r>
              <a:rPr lang="en-US" dirty="0" err="1" smtClean="0">
                <a:solidFill>
                  <a:schemeClr val="bg1"/>
                </a:solidFill>
                <a:latin typeface="Comic Sans MS" pitchFamily="66" charset="0"/>
                <a:cs typeface="Arial" charset="0"/>
              </a:rPr>
              <a:t>obtenção</a:t>
            </a:r>
            <a:r>
              <a:rPr lang="en-US" dirty="0" smtClean="0">
                <a:solidFill>
                  <a:schemeClr val="bg1"/>
                </a:solidFill>
                <a:latin typeface="Comic Sans MS" pitchFamily="66" charset="0"/>
                <a:cs typeface="Arial" charset="0"/>
              </a:rPr>
              <a:t> de </a:t>
            </a:r>
            <a:r>
              <a:rPr lang="en-US" dirty="0" err="1" smtClean="0">
                <a:solidFill>
                  <a:schemeClr val="bg1"/>
                </a:solidFill>
                <a:latin typeface="Comic Sans MS" pitchFamily="66" charset="0"/>
                <a:cs typeface="Arial" charset="0"/>
              </a:rPr>
              <a:t>células</a:t>
            </a:r>
            <a:r>
              <a:rPr lang="en-US" dirty="0" smtClean="0">
                <a:solidFill>
                  <a:schemeClr val="bg1"/>
                </a:solidFill>
                <a:latin typeface="Comic Sans MS" pitchFamily="66" charset="0"/>
                <a:cs typeface="Arial" charset="0"/>
              </a:rPr>
              <a:t> </a:t>
            </a:r>
            <a:r>
              <a:rPr lang="en-US" dirty="0" err="1" smtClean="0">
                <a:solidFill>
                  <a:schemeClr val="bg1"/>
                </a:solidFill>
                <a:latin typeface="Comic Sans MS" pitchFamily="66" charset="0"/>
                <a:cs typeface="Arial" charset="0"/>
              </a:rPr>
              <a:t>tronco</a:t>
            </a:r>
            <a:r>
              <a:rPr lang="en-US" dirty="0" smtClean="0">
                <a:solidFill>
                  <a:schemeClr val="bg1"/>
                </a:solidFill>
                <a:latin typeface="Comic Sans MS" pitchFamily="66" charset="0"/>
                <a:cs typeface="Arial" charset="0"/>
              </a:rPr>
              <a:t> a </a:t>
            </a:r>
            <a:r>
              <a:rPr lang="en-US" dirty="0" err="1" smtClean="0">
                <a:solidFill>
                  <a:schemeClr val="bg1"/>
                </a:solidFill>
                <a:latin typeface="Comic Sans MS" pitchFamily="66" charset="0"/>
                <a:cs typeface="Arial" charset="0"/>
              </a:rPr>
              <a:t>partir</a:t>
            </a:r>
            <a:r>
              <a:rPr lang="en-US" dirty="0" smtClean="0">
                <a:solidFill>
                  <a:schemeClr val="bg1"/>
                </a:solidFill>
                <a:latin typeface="Comic Sans MS" pitchFamily="66" charset="0"/>
                <a:cs typeface="Arial" charset="0"/>
              </a:rPr>
              <a:t> </a:t>
            </a:r>
            <a:r>
              <a:rPr lang="en-US" dirty="0" err="1" smtClean="0">
                <a:solidFill>
                  <a:schemeClr val="bg1"/>
                </a:solidFill>
                <a:latin typeface="Comic Sans MS" pitchFamily="66" charset="0"/>
                <a:cs typeface="Arial" charset="0"/>
              </a:rPr>
              <a:t>desse</a:t>
            </a:r>
            <a:r>
              <a:rPr lang="en-US" dirty="0" smtClean="0">
                <a:solidFill>
                  <a:schemeClr val="bg1"/>
                </a:solidFill>
                <a:latin typeface="Comic Sans MS" pitchFamily="66" charset="0"/>
                <a:cs typeface="Arial" charset="0"/>
              </a:rPr>
              <a:t> </a:t>
            </a:r>
            <a:r>
              <a:rPr lang="en-US" dirty="0" err="1" smtClean="0">
                <a:solidFill>
                  <a:schemeClr val="bg1"/>
                </a:solidFill>
                <a:latin typeface="Comic Sans MS" pitchFamily="66" charset="0"/>
                <a:cs typeface="Arial" charset="0"/>
              </a:rPr>
              <a:t>sangue</a:t>
            </a:r>
            <a:r>
              <a:rPr lang="en-US" dirty="0" smtClean="0">
                <a:solidFill>
                  <a:schemeClr val="bg1"/>
                </a:solidFill>
                <a:latin typeface="Comic Sans MS" pitchFamily="66" charset="0"/>
                <a:cs typeface="Arial" charset="0"/>
              </a:rPr>
              <a:t>.</a:t>
            </a:r>
          </a:p>
          <a:p>
            <a:pPr>
              <a:lnSpc>
                <a:spcPct val="150000"/>
              </a:lnSpc>
            </a:pPr>
            <a:r>
              <a:rPr lang="pt-BR" dirty="0" smtClean="0">
                <a:solidFill>
                  <a:schemeClr val="bg1"/>
                </a:solidFill>
                <a:latin typeface="Comic Sans MS" pitchFamily="66" charset="0"/>
                <a:hlinkClick r:id="rId6"/>
              </a:rPr>
              <a:t>http://www.brasil.gov.br/sobre/ciencia-e-tecnologia/tecnologia-de-ponta/pesquisas-com-celulas-tronco</a:t>
            </a:r>
            <a:r>
              <a:rPr lang="pt-BR" dirty="0" smtClean="0">
                <a:solidFill>
                  <a:schemeClr val="bg1"/>
                </a:solidFill>
                <a:latin typeface="Comic Sans MS" pitchFamily="66" charset="0"/>
              </a:rPr>
              <a:t> </a:t>
            </a:r>
          </a:p>
          <a:p>
            <a:pPr>
              <a:lnSpc>
                <a:spcPct val="150000"/>
              </a:lnSpc>
            </a:pPr>
            <a:r>
              <a:rPr lang="pt-BR" dirty="0" smtClean="0">
                <a:solidFill>
                  <a:schemeClr val="bg1"/>
                </a:solidFill>
                <a:latin typeface="Comic Sans MS" pitchFamily="66" charset="0"/>
              </a:rPr>
              <a:t>Texto explicativo sobre o uso de células troco em tratamentos de diabetes e outros exemplos de aplicação dessa tecnologia</a:t>
            </a:r>
            <a:endParaRPr lang="pt-BR" dirty="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pic>
        <p:nvPicPr>
          <p:cNvPr id="8" name="Imagem 7" descr="Imagem1.png"/>
          <p:cNvPicPr>
            <a:picLocks noChangeAspect="1"/>
          </p:cNvPicPr>
          <p:nvPr/>
        </p:nvPicPr>
        <p:blipFill>
          <a:blip r:embed="rId3"/>
          <a:stretch>
            <a:fillRect/>
          </a:stretch>
        </p:blipFill>
        <p:spPr>
          <a:xfrm>
            <a:off x="571472" y="1000108"/>
            <a:ext cx="8204160" cy="478634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4" name="Imagem 3" descr="Denito.png"/>
          <p:cNvPicPr>
            <a:picLocks noChangeAspect="1"/>
          </p:cNvPicPr>
          <p:nvPr/>
        </p:nvPicPr>
        <p:blipFill>
          <a:blip r:embed="rId3"/>
          <a:stretch>
            <a:fillRect/>
          </a:stretch>
        </p:blipFill>
        <p:spPr>
          <a:xfrm>
            <a:off x="714348" y="2500306"/>
            <a:ext cx="2243333" cy="4017272"/>
          </a:xfrm>
          <a:prstGeom prst="rect">
            <a:avLst/>
          </a:prstGeom>
        </p:spPr>
      </p:pic>
      <p:sp>
        <p:nvSpPr>
          <p:cNvPr id="5" name="CaixaDeTexto 4"/>
          <p:cNvSpPr txBox="1"/>
          <p:nvPr/>
        </p:nvSpPr>
        <p:spPr>
          <a:xfrm>
            <a:off x="3071802" y="1071546"/>
            <a:ext cx="5500726" cy="3970318"/>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Existem três tipos principais de células tronco no corpo humano: totipotentes, pluripotentes e multipotentes. Essa classificação leva em conta o potencial de diferenciação de cada uma dessas células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1027" name="Rectangle 3"/>
          <p:cNvSpPr>
            <a:spLocks noChangeArrowheads="1"/>
          </p:cNvSpPr>
          <p:nvPr/>
        </p:nvSpPr>
        <p:spPr bwMode="auto">
          <a:xfrm>
            <a:off x="714348" y="571480"/>
            <a:ext cx="7929618"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A mórula, conjunto das primeiras 16 células de um organismo que se originam das divisões do </a:t>
            </a:r>
            <a:r>
              <a:rPr kumimoji="0" lang="pt-BR" sz="2400" b="0" i="0" u="none" strike="noStrike" cap="none" normalizeH="0" baseline="0" dirty="0" smtClean="0">
                <a:ln>
                  <a:noFill/>
                </a:ln>
                <a:solidFill>
                  <a:schemeClr val="tx2">
                    <a:lumMod val="60000"/>
                    <a:lumOff val="40000"/>
                  </a:schemeClr>
                </a:solidFill>
                <a:effectLst/>
                <a:latin typeface="Comic Sans MS" pitchFamily="66" charset="0"/>
                <a:ea typeface="Calibri" pitchFamily="34" charset="0"/>
                <a:cs typeface="Times New Roman" pitchFamily="18" charset="0"/>
              </a:rPr>
              <a:t>zigoto</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por exemplo, são células tronco totipotentes, capazes de se diferenciar em qualquer tipo celular.</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p:txBody>
      </p:sp>
      <p:pic>
        <p:nvPicPr>
          <p:cNvPr id="7" name="Imagem 6" descr="cttoti.png"/>
          <p:cNvPicPr>
            <a:picLocks noChangeAspect="1"/>
          </p:cNvPicPr>
          <p:nvPr/>
        </p:nvPicPr>
        <p:blipFill>
          <a:blip r:embed="rId3"/>
          <a:stretch>
            <a:fillRect/>
          </a:stretch>
        </p:blipFill>
        <p:spPr>
          <a:xfrm>
            <a:off x="2714612" y="3071810"/>
            <a:ext cx="3857652" cy="32147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18433" name="Rectangle 1"/>
          <p:cNvSpPr>
            <a:spLocks noChangeArrowheads="1"/>
          </p:cNvSpPr>
          <p:nvPr/>
        </p:nvSpPr>
        <p:spPr bwMode="auto">
          <a:xfrm>
            <a:off x="1000100" y="714356"/>
            <a:ext cx="750099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As famosas células-tronco embrionárias são provenientes da massa celular interna do </a:t>
            </a:r>
            <a:r>
              <a:rPr kumimoji="0" lang="pt-BR" sz="2400" b="0" i="0" u="none" strike="noStrike" cap="none" normalizeH="0" baseline="0" dirty="0" smtClean="0">
                <a:ln>
                  <a:noFill/>
                </a:ln>
                <a:solidFill>
                  <a:schemeClr val="tx2">
                    <a:lumMod val="60000"/>
                    <a:lumOff val="40000"/>
                  </a:schemeClr>
                </a:solidFill>
                <a:effectLst/>
                <a:latin typeface="Comic Sans MS" pitchFamily="66" charset="0"/>
                <a:ea typeface="Calibri" pitchFamily="34" charset="0"/>
                <a:cs typeface="Times New Roman" pitchFamily="18" charset="0"/>
              </a:rPr>
              <a:t>blastocisto</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Essas são as células-tronco pluripotentes. Seu poder de diferenciação é menor do que as células tronco totipotentes pelo fato de não serem capazes de formar um organismo inteiro. Observe a imagem:</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p:txBody>
      </p:sp>
      <p:pic>
        <p:nvPicPr>
          <p:cNvPr id="5" name="Imagem 4" descr="Denito explicando.png"/>
          <p:cNvPicPr>
            <a:picLocks noChangeAspect="1"/>
          </p:cNvPicPr>
          <p:nvPr/>
        </p:nvPicPr>
        <p:blipFill>
          <a:blip r:embed="rId3"/>
          <a:srcRect r="-4346" b="44723"/>
          <a:stretch>
            <a:fillRect/>
          </a:stretch>
        </p:blipFill>
        <p:spPr>
          <a:xfrm>
            <a:off x="500034" y="4429132"/>
            <a:ext cx="1857388" cy="21431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pic>
        <p:nvPicPr>
          <p:cNvPr id="5" name="Imagem 4" descr="blastocele1.png"/>
          <p:cNvPicPr>
            <a:picLocks noChangeAspect="1"/>
          </p:cNvPicPr>
          <p:nvPr/>
        </p:nvPicPr>
        <p:blipFill>
          <a:blip r:embed="rId3"/>
          <a:stretch>
            <a:fillRect/>
          </a:stretch>
        </p:blipFill>
        <p:spPr>
          <a:xfrm>
            <a:off x="1285852" y="857232"/>
            <a:ext cx="6735073" cy="48577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928662" y="714355"/>
            <a:ext cx="7643866" cy="3416320"/>
          </a:xfrm>
          <a:prstGeom prst="rect">
            <a:avLst/>
          </a:prstGeom>
          <a:noFill/>
        </p:spPr>
        <p:txBody>
          <a:bodyPr wrap="square" rtlCol="0">
            <a:spAutoFit/>
          </a:bodyPr>
          <a:lstStyle/>
          <a:p>
            <a:pPr algn="just">
              <a:lnSpc>
                <a:spcPct val="150000"/>
              </a:lnSpc>
            </a:pPr>
            <a:r>
              <a:rPr lang="pt-BR" sz="2400" dirty="0" smtClean="0">
                <a:solidFill>
                  <a:schemeClr val="bg1"/>
                </a:solidFill>
                <a:latin typeface="Comic Sans MS" pitchFamily="66" charset="0"/>
              </a:rPr>
              <a:t>Os adultos também possuem células tronco em vários locais do corpo. Essas células são responsáveis principalmente por repor as células perdidas da pele ou do sangue, por exemplo, ou quando nos machucamos. Vamos abrir o livro para ver em que locais do corpo possuem células-tronco:</a:t>
            </a:r>
            <a:endParaRPr lang="pt-BR" sz="2400" dirty="0">
              <a:solidFill>
                <a:schemeClr val="bg1"/>
              </a:solidFill>
              <a:latin typeface="Comic Sans MS" pitchFamily="66" charset="0"/>
            </a:endParaRPr>
          </a:p>
        </p:txBody>
      </p:sp>
      <p:pic>
        <p:nvPicPr>
          <p:cNvPr id="6" name="Imagem 5" descr="livrobiologia.png"/>
          <p:cNvPicPr>
            <a:picLocks noChangeAspect="1"/>
          </p:cNvPicPr>
          <p:nvPr/>
        </p:nvPicPr>
        <p:blipFill>
          <a:blip r:embed="rId3"/>
          <a:stretch>
            <a:fillRect/>
          </a:stretch>
        </p:blipFill>
        <p:spPr>
          <a:xfrm>
            <a:off x="3000364" y="4071942"/>
            <a:ext cx="2231141" cy="2243333"/>
          </a:xfrm>
          <a:prstGeom prst="rect">
            <a:avLst/>
          </a:prstGeom>
        </p:spPr>
      </p:pic>
      <p:sp>
        <p:nvSpPr>
          <p:cNvPr id="7" name="CaixaDeTexto 6"/>
          <p:cNvSpPr txBox="1"/>
          <p:nvPr/>
        </p:nvSpPr>
        <p:spPr>
          <a:xfrm>
            <a:off x="5786446" y="5143512"/>
            <a:ext cx="2928958" cy="369332"/>
          </a:xfrm>
          <a:prstGeom prst="rect">
            <a:avLst/>
          </a:prstGeom>
          <a:noFill/>
        </p:spPr>
        <p:txBody>
          <a:bodyPr wrap="square" rtlCol="0">
            <a:spAutoFit/>
          </a:bodyPr>
          <a:lstStyle/>
          <a:p>
            <a:r>
              <a:rPr lang="pt-BR" dirty="0" smtClean="0">
                <a:solidFill>
                  <a:schemeClr val="bg1"/>
                </a:solidFill>
                <a:latin typeface="Comic Sans MS" pitchFamily="66" charset="0"/>
              </a:rPr>
              <a:t>Clique no livro!</a:t>
            </a:r>
            <a:endParaRPr lang="pt-BR" dirty="0">
              <a:solidFill>
                <a:schemeClr val="bg1"/>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TotalTime>
  <Words>1038</Words>
  <Application>Microsoft Macintosh PowerPoint</Application>
  <PresentationFormat>Apresentação na tela (4:3)</PresentationFormat>
  <Paragraphs>55</Paragraphs>
  <Slides>32</Slides>
  <Notes>0</Notes>
  <HiddenSlides>0</HiddenSlides>
  <MMClips>0</MMClips>
  <ScaleCrop>false</ScaleCrop>
  <HeadingPairs>
    <vt:vector size="4" baseType="variant">
      <vt:variant>
        <vt:lpstr>Tema</vt:lpstr>
      </vt:variant>
      <vt:variant>
        <vt:i4>1</vt:i4>
      </vt:variant>
      <vt:variant>
        <vt:lpstr>Títulos de slides</vt:lpstr>
      </vt:variant>
      <vt:variant>
        <vt:i4>32</vt:i4>
      </vt:variant>
    </vt:vector>
  </HeadingPairs>
  <TitlesOfParts>
    <vt:vector size="33"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Priscilayne</dc:creator>
  <cp:lastModifiedBy>Priscilayne</cp:lastModifiedBy>
  <cp:revision>131</cp:revision>
  <dcterms:created xsi:type="dcterms:W3CDTF">2014-01-30T17:04:50Z</dcterms:created>
  <dcterms:modified xsi:type="dcterms:W3CDTF">2014-05-07T19:30:40Z</dcterms:modified>
</cp:coreProperties>
</file>