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3" r:id="rId4"/>
    <p:sldId id="264" r:id="rId5"/>
    <p:sldId id="265" r:id="rId6"/>
    <p:sldId id="266" r:id="rId7"/>
    <p:sldId id="267" r:id="rId8"/>
    <p:sldId id="268" r:id="rId9"/>
    <p:sldId id="259" r:id="rId10"/>
    <p:sldId id="269" r:id="rId11"/>
    <p:sldId id="270" r:id="rId12"/>
    <p:sldId id="271" r:id="rId13"/>
    <p:sldId id="257" r:id="rId14"/>
    <p:sldId id="272" r:id="rId15"/>
    <p:sldId id="300" r:id="rId16"/>
    <p:sldId id="301" r:id="rId17"/>
    <p:sldId id="302" r:id="rId18"/>
    <p:sldId id="303" r:id="rId19"/>
    <p:sldId id="304" r:id="rId20"/>
    <p:sldId id="305" r:id="rId21"/>
    <p:sldId id="306" r:id="rId22"/>
    <p:sldId id="307" r:id="rId23"/>
    <p:sldId id="308" r:id="rId24"/>
    <p:sldId id="309" r:id="rId25"/>
    <p:sldId id="310" r:id="rId26"/>
    <p:sldId id="273" r:id="rId27"/>
    <p:sldId id="274" r:id="rId28"/>
    <p:sldId id="275" r:id="rId29"/>
    <p:sldId id="276" r:id="rId30"/>
    <p:sldId id="277" r:id="rId31"/>
    <p:sldId id="280" r:id="rId32"/>
    <p:sldId id="281" r:id="rId33"/>
    <p:sldId id="285" r:id="rId34"/>
    <p:sldId id="283" r:id="rId35"/>
    <p:sldId id="284" r:id="rId36"/>
    <p:sldId id="311" r:id="rId37"/>
    <p:sldId id="297" r:id="rId38"/>
    <p:sldId id="299" r:id="rId3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ara" initials="I" lastIdx="5" clrIdx="0"/>
  <p:cmAuthor id="1" name="Priscilayne" initials="P"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444"/>
    <a:srgbClr val="1F23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07" autoAdjust="0"/>
  </p:normalViewPr>
  <p:slideViewPr>
    <p:cSldViewPr>
      <p:cViewPr>
        <p:scale>
          <a:sx n="70" d="100"/>
          <a:sy n="70" d="100"/>
        </p:scale>
        <p:origin x="378"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5-29T16:17:09.857" idx="2">
    <p:pos x="1945" y="3346"/>
    <p:text>José e Cris, a ideia é que ao clicar nas palavras em laranja o usuário será redirecionado à essas técnicas em outros roteiros</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1340070-BABA-498D-A240-457630CEFCD0}" type="datetimeFigureOut">
              <a:rPr lang="pt-BR" smtClean="0"/>
              <a:pPr/>
              <a:t>10/10/2014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1340070-BABA-498D-A240-457630CEFCD0}" type="datetimeFigureOut">
              <a:rPr lang="pt-BR" smtClean="0"/>
              <a:pPr/>
              <a:t>10/10/2014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1340070-BABA-498D-A240-457630CEFCD0}" type="datetimeFigureOut">
              <a:rPr lang="pt-BR" smtClean="0"/>
              <a:pPr/>
              <a:t>10/10/2014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1340070-BABA-498D-A240-457630CEFCD0}" type="datetimeFigureOut">
              <a:rPr lang="pt-BR" smtClean="0"/>
              <a:pPr/>
              <a:t>10/10/2014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71340070-BABA-498D-A240-457630CEFCD0}" type="datetimeFigureOut">
              <a:rPr lang="pt-BR" smtClean="0"/>
              <a:pPr/>
              <a:t>10/10/2014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1340070-BABA-498D-A240-457630CEFCD0}" type="datetimeFigureOut">
              <a:rPr lang="pt-BR" smtClean="0"/>
              <a:pPr/>
              <a:t>10/10/2014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1340070-BABA-498D-A240-457630CEFCD0}" type="datetimeFigureOut">
              <a:rPr lang="pt-BR" smtClean="0"/>
              <a:pPr/>
              <a:t>10/10/2014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71340070-BABA-498D-A240-457630CEFCD0}" type="datetimeFigureOut">
              <a:rPr lang="pt-BR" smtClean="0"/>
              <a:pPr/>
              <a:t>10/10/2014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1340070-BABA-498D-A240-457630CEFCD0}" type="datetimeFigureOut">
              <a:rPr lang="pt-BR" smtClean="0"/>
              <a:pPr/>
              <a:t>10/10/2014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71340070-BABA-498D-A240-457630CEFCD0}" type="datetimeFigureOut">
              <a:rPr lang="pt-BR" smtClean="0"/>
              <a:pPr/>
              <a:t>10/10/2014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71340070-BABA-498D-A240-457630CEFCD0}" type="datetimeFigureOut">
              <a:rPr lang="pt-BR" smtClean="0"/>
              <a:pPr/>
              <a:t>10/10/2014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40070-BABA-498D-A240-457630CEFCD0}" type="datetimeFigureOut">
              <a:rPr lang="pt-BR" smtClean="0"/>
              <a:pPr/>
              <a:t>10/10/2014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C17368-538A-4488-B86F-91BFCFAD45A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genoma.ib.usp.br/"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portal.fiocruz.br/pt-br" TargetMode="External"/><Relationship Id="rId5" Type="http://schemas.openxmlformats.org/officeDocument/2006/relationships/hyperlink" Target="http://www.laboratoriogene.com.br/index.php" TargetMode="External"/><Relationship Id="rId4" Type="http://schemas.openxmlformats.org/officeDocument/2006/relationships/hyperlink" Target="http://www.dnanalise.com.br/sit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hyperlink" Target="http://www.cpgls.ucg.br/6mostra/artigos/SAUDE/CLEYTON%20FLORENCIO%20DE%20CAMARGO%20E%20PAULO%20ROBERTO%20QUEIROZ.pdf"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learn.genetics.utah.edu/content/labs/gel/" TargetMode="External"/><Relationship Id="rId4" Type="http://schemas.openxmlformats.org/officeDocument/2006/relationships/hyperlink" Target="http://learn.genetics.utah.edu/content/labs/pc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6808" y="0"/>
            <a:ext cx="9137192" cy="6858000"/>
          </a:xfrm>
          <a:prstGeom prst="rect">
            <a:avLst/>
          </a:prstGeom>
        </p:spPr>
      </p:pic>
      <p:pic>
        <p:nvPicPr>
          <p:cNvPr id="3" name="Imagem 2" descr="quadro.png"/>
          <p:cNvPicPr>
            <a:picLocks noChangeAspect="1"/>
          </p:cNvPicPr>
          <p:nvPr/>
        </p:nvPicPr>
        <p:blipFill>
          <a:blip r:embed="rId3"/>
          <a:stretch>
            <a:fillRect/>
          </a:stretch>
        </p:blipFill>
        <p:spPr>
          <a:xfrm>
            <a:off x="3929058" y="285728"/>
            <a:ext cx="4815089" cy="3429024"/>
          </a:xfrm>
          <a:prstGeom prst="rect">
            <a:avLst/>
          </a:prstGeom>
        </p:spPr>
      </p:pic>
      <p:pic>
        <p:nvPicPr>
          <p:cNvPr id="4" name="Imagem 3" descr="cientista29c.png"/>
          <p:cNvPicPr>
            <a:picLocks noChangeAspect="1"/>
          </p:cNvPicPr>
          <p:nvPr/>
        </p:nvPicPr>
        <p:blipFill>
          <a:blip r:embed="rId4"/>
          <a:stretch>
            <a:fillRect/>
          </a:stretch>
        </p:blipFill>
        <p:spPr>
          <a:xfrm>
            <a:off x="329098" y="2071678"/>
            <a:ext cx="2528390" cy="4786323"/>
          </a:xfrm>
          <a:prstGeom prst="rect">
            <a:avLst/>
          </a:prstGeom>
        </p:spPr>
      </p:pic>
      <p:grpSp>
        <p:nvGrpSpPr>
          <p:cNvPr id="9" name="Grupo 8"/>
          <p:cNvGrpSpPr/>
          <p:nvPr/>
        </p:nvGrpSpPr>
        <p:grpSpPr>
          <a:xfrm>
            <a:off x="2500298" y="1285860"/>
            <a:ext cx="4143404" cy="2286016"/>
            <a:chOff x="3357554" y="1071546"/>
            <a:chExt cx="4143404" cy="2286016"/>
          </a:xfrm>
        </p:grpSpPr>
        <p:sp>
          <p:nvSpPr>
            <p:cNvPr id="5" name="Texto explicativo em elipse 4"/>
            <p:cNvSpPr/>
            <p:nvPr/>
          </p:nvSpPr>
          <p:spPr>
            <a:xfrm>
              <a:off x="3357554" y="1071546"/>
              <a:ext cx="4143404" cy="2286016"/>
            </a:xfrm>
            <a:prstGeom prst="wedgeEllipseCallout">
              <a:avLst>
                <a:gd name="adj1" fmla="val -45278"/>
                <a:gd name="adj2" fmla="val 3542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49" name="Rectangle 1"/>
            <p:cNvSpPr>
              <a:spLocks noChangeArrowheads="1"/>
            </p:cNvSpPr>
            <p:nvPr/>
          </p:nvSpPr>
          <p:spPr bwMode="auto">
            <a:xfrm>
              <a:off x="3571868" y="1500174"/>
              <a:ext cx="3786214"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b="0" i="0" u="none" strike="noStrike" cap="none" normalizeH="0" baseline="0" dirty="0" smtClean="0">
                  <a:ln>
                    <a:noFill/>
                  </a:ln>
                  <a:solidFill>
                    <a:srgbClr val="000000"/>
                  </a:solidFill>
                  <a:effectLst/>
                  <a:latin typeface="Comic Sans MS" pitchFamily="66" charset="0"/>
                  <a:ea typeface="Calibri" pitchFamily="34" charset="0"/>
                  <a:cs typeface="Times New Roman" pitchFamily="18" charset="0"/>
                </a:rPr>
                <a:t>Olá turminha! Nesta parte de nossos estudos, quero convidar vocês para conhecerem um pouco sobre diagnósticos moleculares. Então vamos começar!</a:t>
              </a:r>
              <a:endParaRPr kumimoji="0" lang="pt-BR" b="0" i="0" u="none" strike="noStrike" cap="none" normalizeH="0" baseline="0" dirty="0" smtClean="0">
                <a:ln>
                  <a:noFill/>
                </a:ln>
                <a:solidFill>
                  <a:schemeClr val="tx1"/>
                </a:solidFill>
                <a:effectLst/>
                <a:latin typeface="Comic Sans MS" pitchFamily="66" charset="0"/>
                <a:cs typeface="Arial"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428596" y="571480"/>
            <a:ext cx="8358246" cy="3416320"/>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A anemia falciforme, disfunção grave causada pela mutação comentada anteriormente, é uma das doenças genéticas identificadas no famoso “teste do pezinho”. Este teste é feito em todos os bebês a partir do 3</a:t>
            </a:r>
            <a:r>
              <a:rPr lang="pt-BR" sz="2400" baseline="30000" dirty="0" smtClean="0">
                <a:solidFill>
                  <a:schemeClr val="bg1"/>
                </a:solidFill>
                <a:latin typeface="Comic Sans MS" pitchFamily="66" charset="0"/>
              </a:rPr>
              <a:t>o</a:t>
            </a:r>
            <a:r>
              <a:rPr lang="pt-BR" sz="2400" dirty="0" smtClean="0">
                <a:solidFill>
                  <a:schemeClr val="bg1"/>
                </a:solidFill>
                <a:latin typeface="Comic Sans MS" pitchFamily="66" charset="0"/>
              </a:rPr>
              <a:t> dia de vida e faz parte do Programa de Triagem Neonatal instituído pelo Governo Brasileiro.</a:t>
            </a:r>
            <a:endParaRPr lang="pt-BR" sz="2400" dirty="0">
              <a:solidFill>
                <a:schemeClr val="bg1"/>
              </a:solidFill>
              <a:latin typeface="Comic Sans MS" pitchFamily="66" charset="0"/>
            </a:endParaRPr>
          </a:p>
        </p:txBody>
      </p:sp>
      <p:pic>
        <p:nvPicPr>
          <p:cNvPr id="5" name="Imagem 4" descr="cientista.png"/>
          <p:cNvPicPr>
            <a:picLocks noChangeAspect="1"/>
          </p:cNvPicPr>
          <p:nvPr/>
        </p:nvPicPr>
        <p:blipFill>
          <a:blip r:embed="rId3"/>
          <a:srcRect b="33798"/>
          <a:stretch>
            <a:fillRect/>
          </a:stretch>
        </p:blipFill>
        <p:spPr>
          <a:xfrm>
            <a:off x="3643306" y="3929066"/>
            <a:ext cx="1690993" cy="264320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1316632" y="260648"/>
            <a:ext cx="7143800" cy="4524315"/>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Este programa ajuda a identificar uma série de doenças genéticas e infecciosas precocemente aumentando as chances de tratamento e desenvolvimento normal de crianças afetadas por essas doenças. Algumas delas, como a própria   	anemia falciforme, podem ser 	identificadas pela aplicação de técnicas moleculares</a:t>
            </a:r>
            <a:r>
              <a:rPr lang="pt-BR" dirty="0" smtClean="0">
                <a:solidFill>
                  <a:schemeClr val="bg1"/>
                </a:solidFill>
                <a:latin typeface="Comic Sans MS" pitchFamily="66" charset="0"/>
              </a:rPr>
              <a:t>.</a:t>
            </a:r>
            <a:endParaRPr lang="pt-BR" dirty="0"/>
          </a:p>
        </p:txBody>
      </p:sp>
      <p:pic>
        <p:nvPicPr>
          <p:cNvPr id="4" name="Imagem 3" descr="cientista29.png"/>
          <p:cNvPicPr>
            <a:picLocks noChangeAspect="1"/>
          </p:cNvPicPr>
          <p:nvPr/>
        </p:nvPicPr>
        <p:blipFill>
          <a:blip r:embed="rId3"/>
          <a:srcRect b="31433"/>
          <a:stretch>
            <a:fillRect/>
          </a:stretch>
        </p:blipFill>
        <p:spPr>
          <a:xfrm>
            <a:off x="571472" y="3929066"/>
            <a:ext cx="2154838" cy="262406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27384"/>
            <a:ext cx="9143999" cy="6858000"/>
          </a:xfrm>
          <a:prstGeom prst="rect">
            <a:avLst/>
          </a:prstGeom>
        </p:spPr>
      </p:pic>
      <p:sp>
        <p:nvSpPr>
          <p:cNvPr id="3" name="CaixaDeTexto 2"/>
          <p:cNvSpPr txBox="1"/>
          <p:nvPr/>
        </p:nvSpPr>
        <p:spPr>
          <a:xfrm>
            <a:off x="539552" y="404664"/>
            <a:ext cx="7072362" cy="3970318"/>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O desenvolvimento do diagnóstico molecular foi possível graças à nossa capacidade de obter, identificar, multiplicar, cortar e quantificar de ácidos nucléicos  (DNA/RNA). O domínio dessas técnicas causou revolução nas ciências biológicas e na própria sociedade! </a:t>
            </a:r>
          </a:p>
          <a:p>
            <a:endParaRPr lang="pt-BR" dirty="0" smtClean="0"/>
          </a:p>
          <a:p>
            <a:endParaRPr lang="pt-BR" dirty="0"/>
          </a:p>
        </p:txBody>
      </p:sp>
      <p:pic>
        <p:nvPicPr>
          <p:cNvPr id="5" name="Imagem 4" descr="cientista30.png"/>
          <p:cNvPicPr>
            <a:picLocks noChangeAspect="1"/>
          </p:cNvPicPr>
          <p:nvPr/>
        </p:nvPicPr>
        <p:blipFill>
          <a:blip r:embed="rId3"/>
          <a:srcRect b="31433"/>
          <a:stretch>
            <a:fillRect/>
          </a:stretch>
        </p:blipFill>
        <p:spPr>
          <a:xfrm>
            <a:off x="6000760" y="3643314"/>
            <a:ext cx="2714644" cy="292806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27384"/>
            <a:ext cx="9143999" cy="6858000"/>
          </a:xfrm>
          <a:prstGeom prst="rect">
            <a:avLst/>
          </a:prstGeom>
        </p:spPr>
      </p:pic>
      <p:pic>
        <p:nvPicPr>
          <p:cNvPr id="3" name="Imagem 2" descr="trabalhão 2.png"/>
          <p:cNvPicPr>
            <a:picLocks noChangeAspect="1"/>
          </p:cNvPicPr>
          <p:nvPr/>
        </p:nvPicPr>
        <p:blipFill>
          <a:blip r:embed="rId3"/>
          <a:stretch>
            <a:fillRect/>
          </a:stretch>
        </p:blipFill>
        <p:spPr>
          <a:xfrm>
            <a:off x="642910" y="1500174"/>
            <a:ext cx="8215370" cy="35719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2571736" y="357167"/>
            <a:ext cx="6143668" cy="4524315"/>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Atualmente, diagnósticos moleculares são usados principalmente na detecção de doenças hereditárias, identificação e quantificação de patógenos e testes de paternidade. Tais análises auxiliam o diagnóstico e </a:t>
            </a:r>
            <a:r>
              <a:rPr lang="pt-BR" sz="2400" dirty="0" smtClean="0">
                <a:solidFill>
                  <a:srgbClr val="0070C0"/>
                </a:solidFill>
                <a:latin typeface="Comic Sans MS" pitchFamily="66" charset="0"/>
              </a:rPr>
              <a:t>prognóstico</a:t>
            </a:r>
            <a:r>
              <a:rPr lang="pt-BR" sz="2400" dirty="0" smtClean="0">
                <a:solidFill>
                  <a:schemeClr val="bg1"/>
                </a:solidFill>
                <a:latin typeface="Comic Sans MS" pitchFamily="66" charset="0"/>
              </a:rPr>
              <a:t> de doenças infecciosas e genéticas, além de resolver questões familiares. </a:t>
            </a:r>
            <a:endParaRPr lang="pt-BR" dirty="0"/>
          </a:p>
        </p:txBody>
      </p:sp>
      <p:pic>
        <p:nvPicPr>
          <p:cNvPr id="7" name="Imagem 6" descr="cientista29.png"/>
          <p:cNvPicPr>
            <a:picLocks noChangeAspect="1"/>
          </p:cNvPicPr>
          <p:nvPr/>
        </p:nvPicPr>
        <p:blipFill>
          <a:blip r:embed="rId3"/>
          <a:stretch>
            <a:fillRect/>
          </a:stretch>
        </p:blipFill>
        <p:spPr>
          <a:xfrm>
            <a:off x="500034" y="2143116"/>
            <a:ext cx="2500330" cy="442915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0" y="-5113"/>
            <a:ext cx="9144000" cy="6863113"/>
          </a:xfrm>
          <a:prstGeom prst="rect">
            <a:avLst/>
          </a:prstGeom>
        </p:spPr>
      </p:pic>
      <p:pic>
        <p:nvPicPr>
          <p:cNvPr id="3" name="Imagem 2" descr="quadro.png"/>
          <p:cNvPicPr>
            <a:picLocks noChangeAspect="1"/>
          </p:cNvPicPr>
          <p:nvPr/>
        </p:nvPicPr>
        <p:blipFill>
          <a:blip r:embed="rId3"/>
          <a:stretch>
            <a:fillRect/>
          </a:stretch>
        </p:blipFill>
        <p:spPr>
          <a:xfrm>
            <a:off x="3286116" y="285727"/>
            <a:ext cx="5529469" cy="3888489"/>
          </a:xfrm>
          <a:prstGeom prst="rect">
            <a:avLst/>
          </a:prstGeom>
        </p:spPr>
      </p:pic>
      <p:grpSp>
        <p:nvGrpSpPr>
          <p:cNvPr id="8" name="Grupo 7"/>
          <p:cNvGrpSpPr/>
          <p:nvPr/>
        </p:nvGrpSpPr>
        <p:grpSpPr>
          <a:xfrm>
            <a:off x="2571736" y="1052736"/>
            <a:ext cx="4448536" cy="2733454"/>
            <a:chOff x="2928926" y="1142984"/>
            <a:chExt cx="2714644" cy="2000264"/>
          </a:xfrm>
        </p:grpSpPr>
        <p:sp>
          <p:nvSpPr>
            <p:cNvPr id="4" name="Texto explicativo em elipse 3"/>
            <p:cNvSpPr/>
            <p:nvPr/>
          </p:nvSpPr>
          <p:spPr>
            <a:xfrm>
              <a:off x="2928926" y="1142984"/>
              <a:ext cx="2714644" cy="2000264"/>
            </a:xfrm>
            <a:prstGeom prst="wedgeEllipseCallout">
              <a:avLst>
                <a:gd name="adj1" fmla="val -38644"/>
                <a:gd name="adj2" fmla="val 456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3000364" y="1621047"/>
              <a:ext cx="2643206" cy="1193678"/>
            </a:xfrm>
            <a:prstGeom prst="rect">
              <a:avLst/>
            </a:prstGeom>
            <a:noFill/>
          </p:spPr>
          <p:txBody>
            <a:bodyPr wrap="square" rtlCol="0">
              <a:spAutoFit/>
            </a:bodyPr>
            <a:lstStyle/>
            <a:p>
              <a:pPr algn="ctr"/>
              <a:r>
                <a:rPr lang="pt-BR" sz="2000" dirty="0" smtClean="0">
                  <a:latin typeface="Comic Sans MS" pitchFamily="66" charset="0"/>
                </a:rPr>
                <a:t>Isso mesmo </a:t>
              </a:r>
              <a:r>
                <a:rPr lang="pt-BR" sz="2000" dirty="0" err="1" smtClean="0">
                  <a:latin typeface="Comic Sans MS" pitchFamily="66" charset="0"/>
                </a:rPr>
                <a:t>Denito</a:t>
              </a:r>
              <a:r>
                <a:rPr lang="pt-BR" sz="2000" dirty="0" smtClean="0">
                  <a:latin typeface="Comic Sans MS" pitchFamily="66" charset="0"/>
                </a:rPr>
                <a:t>! Mas a técnica que nos permite identificar os microssatélites é a famosa Reação em Cadeia de Polimerase, mais conhecida como PCR!!</a:t>
              </a:r>
              <a:endParaRPr lang="pt-BR" sz="2000" dirty="0">
                <a:latin typeface="Comic Sans MS" pitchFamily="66" charset="0"/>
              </a:endParaRPr>
            </a:p>
          </p:txBody>
        </p:sp>
      </p:grpSp>
      <p:pic>
        <p:nvPicPr>
          <p:cNvPr id="7" name="Imagem 6" descr="cientista 3.png"/>
          <p:cNvPicPr>
            <a:picLocks noChangeAspect="1"/>
          </p:cNvPicPr>
          <p:nvPr/>
        </p:nvPicPr>
        <p:blipFill>
          <a:blip r:embed="rId4"/>
          <a:stretch>
            <a:fillRect/>
          </a:stretch>
        </p:blipFill>
        <p:spPr>
          <a:xfrm>
            <a:off x="285720" y="2143116"/>
            <a:ext cx="2928958" cy="4714884"/>
          </a:xfrm>
          <a:prstGeom prst="rect">
            <a:avLst/>
          </a:prstGeom>
        </p:spPr>
      </p:pic>
    </p:spTree>
    <p:extLst>
      <p:ext uri="{BB962C8B-B14F-4D97-AF65-F5344CB8AC3E}">
        <p14:creationId xmlns:p14="http://schemas.microsoft.com/office/powerpoint/2010/main" val="1666341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27384"/>
            <a:ext cx="9143349" cy="6858000"/>
          </a:xfrm>
          <a:prstGeom prst="rect">
            <a:avLst/>
          </a:prstGeom>
        </p:spPr>
      </p:pic>
      <p:sp>
        <p:nvSpPr>
          <p:cNvPr id="3" name="CaixaDeTexto 2"/>
          <p:cNvSpPr txBox="1"/>
          <p:nvPr/>
        </p:nvSpPr>
        <p:spPr>
          <a:xfrm>
            <a:off x="755576" y="404664"/>
            <a:ext cx="7992888" cy="2831544"/>
          </a:xfrm>
          <a:prstGeom prst="rect">
            <a:avLst/>
          </a:prstGeom>
          <a:noFill/>
        </p:spPr>
        <p:txBody>
          <a:bodyPr wrap="square" rtlCol="0">
            <a:spAutoFit/>
          </a:bodyPr>
          <a:lstStyle/>
          <a:p>
            <a:pPr algn="ctr">
              <a:lnSpc>
                <a:spcPct val="150000"/>
              </a:lnSpc>
            </a:pPr>
            <a:r>
              <a:rPr lang="pt-BR" sz="2400" b="1" dirty="0">
                <a:solidFill>
                  <a:schemeClr val="bg1"/>
                </a:solidFill>
                <a:latin typeface="Comic Sans MS" pitchFamily="66" charset="0"/>
              </a:rPr>
              <a:t>A</a:t>
            </a:r>
            <a:r>
              <a:rPr lang="pt-BR" sz="2400" dirty="0" smtClean="0">
                <a:solidFill>
                  <a:schemeClr val="bg1"/>
                </a:solidFill>
                <a:latin typeface="Comic Sans MS" pitchFamily="66" charset="0"/>
              </a:rPr>
              <a:t> sigla PCR</a:t>
            </a:r>
            <a:r>
              <a:rPr lang="pt-BR" sz="2400" dirty="0">
                <a:solidFill>
                  <a:schemeClr val="bg1"/>
                </a:solidFill>
                <a:latin typeface="Comic Sans MS" pitchFamily="66" charset="0"/>
              </a:rPr>
              <a:t> </a:t>
            </a:r>
            <a:r>
              <a:rPr lang="pt-BR" sz="2400" dirty="0" smtClean="0">
                <a:solidFill>
                  <a:schemeClr val="bg1"/>
                </a:solidFill>
                <a:latin typeface="Comic Sans MS" pitchFamily="66" charset="0"/>
              </a:rPr>
              <a:t>vem do inglês </a:t>
            </a:r>
            <a:r>
              <a:rPr lang="pt-BR" sz="2400" i="1" dirty="0" err="1" smtClean="0">
                <a:solidFill>
                  <a:schemeClr val="bg1"/>
                </a:solidFill>
                <a:latin typeface="Comic Sans MS" pitchFamily="66" charset="0"/>
              </a:rPr>
              <a:t>Polymerase</a:t>
            </a:r>
            <a:r>
              <a:rPr lang="pt-BR" sz="2400" i="1" dirty="0" smtClean="0">
                <a:solidFill>
                  <a:schemeClr val="bg1"/>
                </a:solidFill>
                <a:latin typeface="Comic Sans MS" pitchFamily="66" charset="0"/>
              </a:rPr>
              <a:t> Chain </a:t>
            </a:r>
            <a:r>
              <a:rPr lang="pt-BR" sz="2400" i="1" dirty="0" err="1" smtClean="0">
                <a:solidFill>
                  <a:schemeClr val="bg1"/>
                </a:solidFill>
                <a:latin typeface="Comic Sans MS" pitchFamily="66" charset="0"/>
              </a:rPr>
              <a:t>Reaction</a:t>
            </a:r>
            <a:r>
              <a:rPr lang="pt-BR" sz="2400" dirty="0">
                <a:solidFill>
                  <a:schemeClr val="bg1"/>
                </a:solidFill>
                <a:latin typeface="Comic Sans MS" pitchFamily="66" charset="0"/>
              </a:rPr>
              <a:t> </a:t>
            </a:r>
            <a:r>
              <a:rPr lang="pt-BR" sz="2400" dirty="0" smtClean="0">
                <a:solidFill>
                  <a:schemeClr val="bg1"/>
                </a:solidFill>
                <a:latin typeface="Comic Sans MS" pitchFamily="66" charset="0"/>
              </a:rPr>
              <a:t>e é uma técnica de biologia molecular que permite fazer milhões de cópias de um trecho do DNA específico de qualquer organismo, seja ele um vírus, uma bactéria, uma planta ou um animal!! </a:t>
            </a:r>
            <a:endParaRPr lang="pt-BR" sz="2400" dirty="0">
              <a:solidFill>
                <a:schemeClr val="bg1"/>
              </a:solidFill>
              <a:latin typeface="Comic Sans MS" pitchFamily="66" charset="0"/>
            </a:endParaRPr>
          </a:p>
        </p:txBody>
      </p:sp>
      <p:pic>
        <p:nvPicPr>
          <p:cNvPr id="5" name="Imagem 6" descr="cientista 3.png"/>
          <p:cNvPicPr>
            <a:picLocks noChangeAspect="1"/>
          </p:cNvPicPr>
          <p:nvPr/>
        </p:nvPicPr>
        <p:blipFill>
          <a:blip r:embed="rId3"/>
          <a:stretch>
            <a:fillRect/>
          </a:stretch>
        </p:blipFill>
        <p:spPr>
          <a:xfrm>
            <a:off x="755576" y="2852936"/>
            <a:ext cx="2305858" cy="3716872"/>
          </a:xfrm>
          <a:prstGeom prst="rect">
            <a:avLst/>
          </a:prstGeom>
        </p:spPr>
      </p:pic>
    </p:spTree>
    <p:extLst>
      <p:ext uri="{BB962C8B-B14F-4D97-AF65-F5344CB8AC3E}">
        <p14:creationId xmlns:p14="http://schemas.microsoft.com/office/powerpoint/2010/main" val="612676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3" name="CaixaDeTexto 2"/>
          <p:cNvSpPr txBox="1"/>
          <p:nvPr/>
        </p:nvSpPr>
        <p:spPr>
          <a:xfrm>
            <a:off x="571472" y="476672"/>
            <a:ext cx="5800728" cy="3939539"/>
          </a:xfrm>
          <a:prstGeom prst="rect">
            <a:avLst/>
          </a:prstGeom>
          <a:noFill/>
        </p:spPr>
        <p:txBody>
          <a:bodyPr wrap="square" rtlCol="0">
            <a:spAutoFit/>
          </a:bodyPr>
          <a:lstStyle/>
          <a:p>
            <a:pPr algn="ctr">
              <a:lnSpc>
                <a:spcPct val="150000"/>
              </a:lnSpc>
            </a:pPr>
            <a:r>
              <a:rPr lang="pt-BR" sz="2400" dirty="0">
                <a:solidFill>
                  <a:schemeClr val="bg1"/>
                </a:solidFill>
                <a:latin typeface="Comic Sans MS" pitchFamily="66" charset="0"/>
              </a:rPr>
              <a:t>A técnica de PCR imita, de maneira simplificada, o processo de </a:t>
            </a:r>
            <a:r>
              <a:rPr lang="pt-BR" sz="2400" dirty="0">
                <a:solidFill>
                  <a:schemeClr val="tx2">
                    <a:lumMod val="60000"/>
                    <a:lumOff val="40000"/>
                  </a:schemeClr>
                </a:solidFill>
                <a:latin typeface="Comic Sans MS" pitchFamily="66" charset="0"/>
              </a:rPr>
              <a:t>replicação do DNA</a:t>
            </a:r>
            <a:r>
              <a:rPr lang="pt-BR" sz="2400" dirty="0">
                <a:solidFill>
                  <a:schemeClr val="bg1"/>
                </a:solidFill>
                <a:latin typeface="Comic Sans MS" pitchFamily="66" charset="0"/>
              </a:rPr>
              <a:t> que acontece antes da </a:t>
            </a:r>
            <a:r>
              <a:rPr lang="pt-BR" sz="2400" dirty="0">
                <a:solidFill>
                  <a:schemeClr val="tx2">
                    <a:lumMod val="60000"/>
                    <a:lumOff val="40000"/>
                  </a:schemeClr>
                </a:solidFill>
                <a:latin typeface="Comic Sans MS" pitchFamily="66" charset="0"/>
              </a:rPr>
              <a:t>divisão celular</a:t>
            </a:r>
            <a:r>
              <a:rPr lang="pt-BR" sz="2400" dirty="0">
                <a:solidFill>
                  <a:schemeClr val="bg1"/>
                </a:solidFill>
                <a:latin typeface="Comic Sans MS" pitchFamily="66" charset="0"/>
              </a:rPr>
              <a:t>. </a:t>
            </a:r>
            <a:r>
              <a:rPr lang="pt-BR" sz="2400" dirty="0" smtClean="0">
                <a:solidFill>
                  <a:schemeClr val="bg1"/>
                </a:solidFill>
                <a:latin typeface="Comic Sans MS" pitchFamily="66" charset="0"/>
              </a:rPr>
              <a:t>A PCR acontece em etapas que são definidas pela temperatura a qual a reação é submetida e que vão se repetindo por cerca de 30 ciclos</a:t>
            </a:r>
            <a:endParaRPr lang="pt-BR" sz="2400" dirty="0"/>
          </a:p>
        </p:txBody>
      </p:sp>
      <p:pic>
        <p:nvPicPr>
          <p:cNvPr id="5" name="Imagem 5" descr="cientista 4.png"/>
          <p:cNvPicPr>
            <a:picLocks noChangeAspect="1"/>
          </p:cNvPicPr>
          <p:nvPr/>
        </p:nvPicPr>
        <p:blipFill>
          <a:blip r:embed="rId3"/>
          <a:stretch>
            <a:fillRect/>
          </a:stretch>
        </p:blipFill>
        <p:spPr>
          <a:xfrm>
            <a:off x="6730407" y="2636912"/>
            <a:ext cx="2018057" cy="3735825"/>
          </a:xfrm>
          <a:prstGeom prst="rect">
            <a:avLst/>
          </a:prstGeom>
        </p:spPr>
      </p:pic>
    </p:spTree>
    <p:extLst>
      <p:ext uri="{BB962C8B-B14F-4D97-AF65-F5344CB8AC3E}">
        <p14:creationId xmlns:p14="http://schemas.microsoft.com/office/powerpoint/2010/main" val="3017386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3" name="CaixaDeTexto 2"/>
          <p:cNvSpPr txBox="1"/>
          <p:nvPr/>
        </p:nvSpPr>
        <p:spPr>
          <a:xfrm>
            <a:off x="714348" y="357166"/>
            <a:ext cx="7786742" cy="2585323"/>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Na primeira etapa, coloca-se em um pequeno tubo de plástico, como este que está em minha mão, todos os ingredientes necessários para fazer milhares de cópias de um trecho de DNA de interesse. São eles: </a:t>
            </a:r>
          </a:p>
          <a:p>
            <a:endParaRPr lang="pt-BR" dirty="0"/>
          </a:p>
        </p:txBody>
      </p:sp>
      <p:pic>
        <p:nvPicPr>
          <p:cNvPr id="4" name="Picture 3"/>
          <p:cNvPicPr>
            <a:picLocks noChangeAspect="1"/>
          </p:cNvPicPr>
          <p:nvPr/>
        </p:nvPicPr>
        <p:blipFill>
          <a:blip r:embed="rId3"/>
          <a:stretch>
            <a:fillRect/>
          </a:stretch>
        </p:blipFill>
        <p:spPr>
          <a:xfrm>
            <a:off x="323528" y="3501008"/>
            <a:ext cx="2736304" cy="3546785"/>
          </a:xfrm>
          <a:prstGeom prst="rect">
            <a:avLst/>
          </a:prstGeom>
        </p:spPr>
      </p:pic>
      <p:pic>
        <p:nvPicPr>
          <p:cNvPr id="5" name="Picture 4" descr="tub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1720" y="4415211"/>
            <a:ext cx="254245" cy="453949"/>
          </a:xfrm>
          <a:prstGeom prst="rect">
            <a:avLst/>
          </a:prstGeom>
        </p:spPr>
      </p:pic>
    </p:spTree>
    <p:extLst>
      <p:ext uri="{BB962C8B-B14F-4D97-AF65-F5344CB8AC3E}">
        <p14:creationId xmlns:p14="http://schemas.microsoft.com/office/powerpoint/2010/main" val="670020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5" name="CaixaDeTexto 4"/>
          <p:cNvSpPr txBox="1"/>
          <p:nvPr/>
        </p:nvSpPr>
        <p:spPr>
          <a:xfrm>
            <a:off x="714348" y="500042"/>
            <a:ext cx="7643866" cy="5909310"/>
          </a:xfrm>
          <a:prstGeom prst="rect">
            <a:avLst/>
          </a:prstGeom>
          <a:noFill/>
        </p:spPr>
        <p:txBody>
          <a:bodyPr wrap="square" rtlCol="0">
            <a:spAutoFit/>
          </a:bodyPr>
          <a:lstStyle/>
          <a:p>
            <a:pPr algn="ctr">
              <a:lnSpc>
                <a:spcPct val="150000"/>
              </a:lnSpc>
              <a:buFont typeface="Wingdings" pitchFamily="2" charset="2"/>
              <a:buChar char="ü"/>
            </a:pPr>
            <a:r>
              <a:rPr lang="pt-BR" sz="2400" dirty="0" smtClean="0">
                <a:solidFill>
                  <a:schemeClr val="bg1"/>
                </a:solidFill>
                <a:latin typeface="Comic Sans MS" pitchFamily="66" charset="0"/>
              </a:rPr>
              <a:t> o DNA que foi extraído (chamado DNA molde);</a:t>
            </a:r>
          </a:p>
          <a:p>
            <a:pPr algn="ctr"/>
            <a:endParaRPr lang="pt-BR" sz="2400" dirty="0" smtClean="0">
              <a:solidFill>
                <a:schemeClr val="bg1"/>
              </a:solidFill>
              <a:latin typeface="Comic Sans MS" pitchFamily="66" charset="0"/>
            </a:endParaRPr>
          </a:p>
          <a:p>
            <a:pPr algn="ctr">
              <a:lnSpc>
                <a:spcPct val="150000"/>
              </a:lnSpc>
              <a:buFont typeface="Wingdings" pitchFamily="2" charset="2"/>
              <a:buChar char="ü"/>
            </a:pPr>
            <a:r>
              <a:rPr lang="pt-BR" sz="2400" dirty="0" smtClean="0">
                <a:solidFill>
                  <a:schemeClr val="bg1"/>
                </a:solidFill>
                <a:latin typeface="Comic Sans MS" pitchFamily="66" charset="0"/>
              </a:rPr>
              <a:t>os nucleotídeos de Adenina, Citosina, Guanina e Timina (o conjunto é chamado </a:t>
            </a:r>
            <a:r>
              <a:rPr lang="pt-BR" sz="2400" dirty="0" err="1" smtClean="0">
                <a:solidFill>
                  <a:schemeClr val="bg1"/>
                </a:solidFill>
                <a:latin typeface="Comic Sans MS" pitchFamily="66" charset="0"/>
              </a:rPr>
              <a:t>dNTP</a:t>
            </a:r>
            <a:r>
              <a:rPr lang="pt-BR" sz="2400" dirty="0" smtClean="0">
                <a:solidFill>
                  <a:schemeClr val="bg1"/>
                </a:solidFill>
                <a:latin typeface="Comic Sans MS" pitchFamily="66" charset="0"/>
              </a:rPr>
              <a:t>);</a:t>
            </a:r>
          </a:p>
          <a:p>
            <a:pPr algn="ctr"/>
            <a:endParaRPr lang="pt-BR" sz="2400" dirty="0" smtClean="0">
              <a:solidFill>
                <a:schemeClr val="bg1"/>
              </a:solidFill>
              <a:latin typeface="Comic Sans MS" pitchFamily="66" charset="0"/>
            </a:endParaRPr>
          </a:p>
          <a:p>
            <a:pPr algn="ctr">
              <a:lnSpc>
                <a:spcPct val="150000"/>
              </a:lnSpc>
              <a:buFont typeface="Wingdings" pitchFamily="2" charset="2"/>
              <a:buChar char="ü"/>
            </a:pPr>
            <a:r>
              <a:rPr lang="pt-BR" sz="2400" dirty="0" smtClean="0">
                <a:solidFill>
                  <a:schemeClr val="bg1"/>
                </a:solidFill>
                <a:latin typeface="Comic Sans MS" pitchFamily="66" charset="0"/>
              </a:rPr>
              <a:t>os </a:t>
            </a:r>
            <a:r>
              <a:rPr lang="pt-BR" sz="2400" dirty="0" err="1" smtClean="0">
                <a:solidFill>
                  <a:schemeClr val="bg1"/>
                </a:solidFill>
                <a:latin typeface="Comic Sans MS" pitchFamily="66" charset="0"/>
              </a:rPr>
              <a:t>oligonucleotídeos</a:t>
            </a:r>
            <a:r>
              <a:rPr lang="pt-BR" sz="2400" dirty="0" smtClean="0">
                <a:solidFill>
                  <a:schemeClr val="bg1"/>
                </a:solidFill>
                <a:latin typeface="Comic Sans MS" pitchFamily="66" charset="0"/>
              </a:rPr>
              <a:t> iniciadores (ou </a:t>
            </a:r>
            <a:r>
              <a:rPr lang="pt-BR" sz="2400" dirty="0" err="1" smtClean="0">
                <a:solidFill>
                  <a:schemeClr val="bg1"/>
                </a:solidFill>
                <a:latin typeface="Comic Sans MS" pitchFamily="66" charset="0"/>
              </a:rPr>
              <a:t>primers</a:t>
            </a:r>
            <a:r>
              <a:rPr lang="pt-BR" sz="2400" dirty="0" smtClean="0">
                <a:solidFill>
                  <a:schemeClr val="bg1"/>
                </a:solidFill>
                <a:latin typeface="Comic Sans MS" pitchFamily="66" charset="0"/>
              </a:rPr>
              <a:t>) que vão definir o trecho de DNA que se quer copiar;</a:t>
            </a:r>
          </a:p>
          <a:p>
            <a:pPr algn="ctr"/>
            <a:endParaRPr lang="pt-BR" sz="2400" dirty="0" smtClean="0">
              <a:solidFill>
                <a:schemeClr val="bg1"/>
              </a:solidFill>
              <a:latin typeface="Comic Sans MS" pitchFamily="66" charset="0"/>
            </a:endParaRPr>
          </a:p>
          <a:p>
            <a:pPr algn="ctr">
              <a:lnSpc>
                <a:spcPct val="150000"/>
              </a:lnSpc>
              <a:buFont typeface="Wingdings" pitchFamily="2" charset="2"/>
              <a:buChar char="ü"/>
            </a:pPr>
            <a:r>
              <a:rPr lang="pt-BR" sz="2400" dirty="0" smtClean="0">
                <a:solidFill>
                  <a:schemeClr val="bg1"/>
                </a:solidFill>
                <a:latin typeface="Comic Sans MS" pitchFamily="66" charset="0"/>
              </a:rPr>
              <a:t>a </a:t>
            </a:r>
            <a:r>
              <a:rPr lang="pt-BR" sz="2400" dirty="0" err="1" smtClean="0">
                <a:solidFill>
                  <a:schemeClr val="bg1"/>
                </a:solidFill>
                <a:latin typeface="Comic Sans MS" pitchFamily="66" charset="0"/>
              </a:rPr>
              <a:t>Taq</a:t>
            </a:r>
            <a:r>
              <a:rPr lang="pt-BR" sz="2400" dirty="0" smtClean="0">
                <a:solidFill>
                  <a:schemeClr val="bg1"/>
                </a:solidFill>
                <a:latin typeface="Comic Sans MS" pitchFamily="66" charset="0"/>
              </a:rPr>
              <a:t> </a:t>
            </a:r>
            <a:r>
              <a:rPr lang="pt-BR" sz="2400" dirty="0" err="1" smtClean="0">
                <a:solidFill>
                  <a:schemeClr val="bg1"/>
                </a:solidFill>
                <a:latin typeface="Comic Sans MS" pitchFamily="66" charset="0"/>
              </a:rPr>
              <a:t>Polymerase</a:t>
            </a:r>
            <a:r>
              <a:rPr lang="pt-BR" sz="2400" dirty="0" smtClean="0">
                <a:solidFill>
                  <a:schemeClr val="bg1"/>
                </a:solidFill>
                <a:latin typeface="Comic Sans MS" pitchFamily="66" charset="0"/>
              </a:rPr>
              <a:t>, a enzima responsável por "montar" a nova molécula de DNA a partir dos ingredientes citados anteriormente.</a:t>
            </a:r>
          </a:p>
          <a:p>
            <a:endParaRPr lang="pt-BR" dirty="0"/>
          </a:p>
        </p:txBody>
      </p:sp>
    </p:spTree>
    <p:extLst>
      <p:ext uri="{BB962C8B-B14F-4D97-AF65-F5344CB8AC3E}">
        <p14:creationId xmlns:p14="http://schemas.microsoft.com/office/powerpoint/2010/main" val="2100588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963432" y="260648"/>
            <a:ext cx="8001056" cy="4524315"/>
          </a:xfrm>
          <a:prstGeom prst="rect">
            <a:avLst/>
          </a:prstGeom>
          <a:noFill/>
        </p:spPr>
        <p:txBody>
          <a:bodyPr wrap="square" rtlCol="0">
            <a:spAutoFit/>
          </a:bodyPr>
          <a:lstStyle/>
          <a:p>
            <a:pPr algn="ctr">
              <a:lnSpc>
                <a:spcPct val="150000"/>
              </a:lnSpc>
            </a:pPr>
            <a:r>
              <a:rPr lang="pt-BR" sz="2400" dirty="0">
                <a:solidFill>
                  <a:schemeClr val="bg1"/>
                </a:solidFill>
                <a:latin typeface="Comic Sans MS" pitchFamily="66" charset="0"/>
              </a:rPr>
              <a:t>Qualquer método diagnóstico pretende obter e analisar dados para avaliar problemas variados. A realização de </a:t>
            </a:r>
            <a:r>
              <a:rPr lang="pt-BR" sz="2400" dirty="0" smtClean="0">
                <a:solidFill>
                  <a:schemeClr val="bg1"/>
                </a:solidFill>
                <a:latin typeface="Comic Sans MS" pitchFamily="66" charset="0"/>
              </a:rPr>
              <a:t> </a:t>
            </a:r>
            <a:r>
              <a:rPr lang="pt-BR" sz="2400" dirty="0">
                <a:solidFill>
                  <a:schemeClr val="bg1"/>
                </a:solidFill>
                <a:latin typeface="Comic Sans MS" pitchFamily="66" charset="0"/>
              </a:rPr>
              <a:t>diagnósticos utilizando métodos moleculares permite, por exemplo</a:t>
            </a:r>
            <a:r>
              <a:rPr lang="pt-BR" sz="2400" dirty="0" smtClean="0">
                <a:solidFill>
                  <a:schemeClr val="bg1"/>
                </a:solidFill>
                <a:latin typeface="Comic Sans MS" pitchFamily="66" charset="0"/>
              </a:rPr>
              <a:t>, detectar </a:t>
            </a:r>
            <a:r>
              <a:rPr lang="pt-BR" sz="2400" dirty="0">
                <a:solidFill>
                  <a:schemeClr val="bg1"/>
                </a:solidFill>
                <a:latin typeface="Comic Sans MS" pitchFamily="66" charset="0"/>
              </a:rPr>
              <a:t>alterações </a:t>
            </a:r>
            <a:r>
              <a:rPr lang="pt-BR" sz="2400" dirty="0" smtClean="0">
                <a:solidFill>
                  <a:schemeClr val="bg1"/>
                </a:solidFill>
                <a:latin typeface="Comic Sans MS" pitchFamily="66" charset="0"/>
              </a:rPr>
              <a:t>genéticas </a:t>
            </a:r>
            <a:r>
              <a:rPr lang="pt-BR" sz="2400" dirty="0">
                <a:solidFill>
                  <a:schemeClr val="bg1"/>
                </a:solidFill>
                <a:latin typeface="Comic Sans MS" pitchFamily="66" charset="0"/>
              </a:rPr>
              <a:t>que podem estar associadas a determinadas doenças hereditárias ou identificação </a:t>
            </a:r>
            <a:r>
              <a:rPr lang="pt-BR" sz="2400" dirty="0" smtClean="0">
                <a:solidFill>
                  <a:schemeClr val="bg1"/>
                </a:solidFill>
                <a:latin typeface="Comic Sans MS" pitchFamily="66" charset="0"/>
              </a:rPr>
              <a:t>de </a:t>
            </a:r>
            <a:r>
              <a:rPr lang="pt-BR" sz="2400" dirty="0">
                <a:solidFill>
                  <a:schemeClr val="bg1"/>
                </a:solidFill>
                <a:latin typeface="Comic Sans MS" pitchFamily="66" charset="0"/>
              </a:rPr>
              <a:t>pedaços </a:t>
            </a:r>
            <a:r>
              <a:rPr lang="pt-BR" sz="2400" dirty="0" smtClean="0">
                <a:solidFill>
                  <a:schemeClr val="bg1"/>
                </a:solidFill>
                <a:latin typeface="Comic Sans MS" pitchFamily="66" charset="0"/>
              </a:rPr>
              <a:t>			    ácidos </a:t>
            </a:r>
            <a:r>
              <a:rPr lang="pt-BR" sz="2400" dirty="0">
                <a:solidFill>
                  <a:schemeClr val="bg1"/>
                </a:solidFill>
                <a:latin typeface="Comic Sans MS" pitchFamily="66" charset="0"/>
              </a:rPr>
              <a:t>nucleicos de patógenos </a:t>
            </a:r>
            <a:r>
              <a:rPr lang="pt-BR" sz="2400" dirty="0" smtClean="0">
                <a:solidFill>
                  <a:schemeClr val="bg1"/>
                </a:solidFill>
                <a:latin typeface="Comic Sans MS" pitchFamily="66" charset="0"/>
              </a:rPr>
              <a:t>			causadores </a:t>
            </a:r>
            <a:r>
              <a:rPr lang="pt-BR" sz="2400" dirty="0">
                <a:solidFill>
                  <a:schemeClr val="bg1"/>
                </a:solidFill>
                <a:latin typeface="Comic Sans MS" pitchFamily="66" charset="0"/>
              </a:rPr>
              <a:t>de doenças infecciosas.</a:t>
            </a:r>
          </a:p>
        </p:txBody>
      </p:sp>
      <p:pic>
        <p:nvPicPr>
          <p:cNvPr id="4" name="Imagem 3" descr="cientista.png"/>
          <p:cNvPicPr>
            <a:picLocks noChangeAspect="1"/>
          </p:cNvPicPr>
          <p:nvPr/>
        </p:nvPicPr>
        <p:blipFill>
          <a:blip r:embed="rId3"/>
          <a:srcRect l="-15789" t="-9457" b="36162"/>
          <a:stretch>
            <a:fillRect/>
          </a:stretch>
        </p:blipFill>
        <p:spPr>
          <a:xfrm>
            <a:off x="500034" y="3571876"/>
            <a:ext cx="2071702" cy="300039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pic>
        <p:nvPicPr>
          <p:cNvPr id="6" name="Imagem 5" descr="etapa 1.png"/>
          <p:cNvPicPr>
            <a:picLocks noChangeAspect="1"/>
          </p:cNvPicPr>
          <p:nvPr/>
        </p:nvPicPr>
        <p:blipFill>
          <a:blip r:embed="rId3"/>
          <a:stretch>
            <a:fillRect/>
          </a:stretch>
        </p:blipFill>
        <p:spPr>
          <a:xfrm>
            <a:off x="642910" y="1214422"/>
            <a:ext cx="8001056" cy="4286280"/>
          </a:xfrm>
          <a:prstGeom prst="rect">
            <a:avLst/>
          </a:prstGeom>
        </p:spPr>
      </p:pic>
    </p:spTree>
    <p:extLst>
      <p:ext uri="{BB962C8B-B14F-4D97-AF65-F5344CB8AC3E}">
        <p14:creationId xmlns:p14="http://schemas.microsoft.com/office/powerpoint/2010/main" val="355576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quadro.png"/>
          <p:cNvPicPr>
            <a:picLocks noChangeAspect="1"/>
          </p:cNvPicPr>
          <p:nvPr/>
        </p:nvPicPr>
        <p:blipFill>
          <a:blip r:embed="rId2"/>
          <a:stretch>
            <a:fillRect/>
          </a:stretch>
        </p:blipFill>
        <p:spPr>
          <a:xfrm>
            <a:off x="0" y="0"/>
            <a:ext cx="9143349" cy="6858000"/>
          </a:xfrm>
          <a:prstGeom prst="rect">
            <a:avLst/>
          </a:prstGeom>
        </p:spPr>
      </p:pic>
      <p:sp>
        <p:nvSpPr>
          <p:cNvPr id="8" name="CaixaDeTexto 7"/>
          <p:cNvSpPr txBox="1"/>
          <p:nvPr/>
        </p:nvSpPr>
        <p:spPr>
          <a:xfrm>
            <a:off x="642910" y="357166"/>
            <a:ext cx="8215370" cy="1754326"/>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Na primeira fase, a reação é exposta a uma temperatura entre 90ºC e 96ºC, para que ocorra </a:t>
            </a:r>
            <a:r>
              <a:rPr lang="pt-BR" sz="2400" dirty="0" smtClean="0">
                <a:solidFill>
                  <a:schemeClr val="tx2">
                    <a:lumMod val="60000"/>
                    <a:lumOff val="40000"/>
                  </a:schemeClr>
                </a:solidFill>
                <a:latin typeface="Comic Sans MS" pitchFamily="66" charset="0"/>
              </a:rPr>
              <a:t>desnaturação</a:t>
            </a:r>
            <a:r>
              <a:rPr lang="pt-BR" sz="2400" dirty="0" smtClean="0">
                <a:solidFill>
                  <a:schemeClr val="bg1"/>
                </a:solidFill>
                <a:latin typeface="Comic Sans MS" pitchFamily="66" charset="0"/>
              </a:rPr>
              <a:t> e separação das fitas do DNA molde.</a:t>
            </a:r>
            <a:endParaRPr lang="pt-BR" sz="2400" dirty="0">
              <a:solidFill>
                <a:schemeClr val="bg1"/>
              </a:solidFill>
              <a:latin typeface="Comic Sans MS" pitchFamily="66" charset="0"/>
            </a:endParaRPr>
          </a:p>
        </p:txBody>
      </p:sp>
      <p:pic>
        <p:nvPicPr>
          <p:cNvPr id="10" name="Imagem 9" descr="1.png"/>
          <p:cNvPicPr>
            <a:picLocks noChangeAspect="1"/>
          </p:cNvPicPr>
          <p:nvPr/>
        </p:nvPicPr>
        <p:blipFill>
          <a:blip r:embed="rId3"/>
          <a:stretch>
            <a:fillRect/>
          </a:stretch>
        </p:blipFill>
        <p:spPr>
          <a:xfrm>
            <a:off x="928662" y="3214686"/>
            <a:ext cx="7643866" cy="2399497"/>
          </a:xfrm>
          <a:prstGeom prst="rect">
            <a:avLst/>
          </a:prstGeom>
        </p:spPr>
      </p:pic>
    </p:spTree>
    <p:extLst>
      <p:ext uri="{BB962C8B-B14F-4D97-AF65-F5344CB8AC3E}">
        <p14:creationId xmlns:p14="http://schemas.microsoft.com/office/powerpoint/2010/main" val="674655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3" name="CaixaDeTexto 2"/>
          <p:cNvSpPr txBox="1"/>
          <p:nvPr/>
        </p:nvSpPr>
        <p:spPr>
          <a:xfrm>
            <a:off x="785786" y="500042"/>
            <a:ext cx="7572428" cy="2308324"/>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Na segunda etapa, ocorre um resfriamento (temperatura entre 55 ºC e 65 º C) permitindo que os </a:t>
            </a:r>
            <a:r>
              <a:rPr lang="pt-BR" sz="2400" dirty="0" err="1" smtClean="0">
                <a:solidFill>
                  <a:schemeClr val="bg1"/>
                </a:solidFill>
                <a:latin typeface="Comic Sans MS" pitchFamily="66" charset="0"/>
              </a:rPr>
              <a:t>primers</a:t>
            </a:r>
            <a:r>
              <a:rPr lang="pt-BR" sz="2400" dirty="0" smtClean="0">
                <a:solidFill>
                  <a:schemeClr val="bg1"/>
                </a:solidFill>
                <a:latin typeface="Comic Sans MS" pitchFamily="66" charset="0"/>
              </a:rPr>
              <a:t> liguem-se nas </a:t>
            </a:r>
            <a:r>
              <a:rPr lang="pt-BR" sz="2400" dirty="0" smtClean="0">
                <a:solidFill>
                  <a:srgbClr val="3366FF"/>
                </a:solidFill>
                <a:latin typeface="Comic Sans MS" pitchFamily="66" charset="0"/>
              </a:rPr>
              <a:t>regiões complementares </a:t>
            </a:r>
            <a:r>
              <a:rPr lang="pt-BR" sz="2400" dirty="0" smtClean="0">
                <a:solidFill>
                  <a:schemeClr val="bg1"/>
                </a:solidFill>
                <a:latin typeface="Comic Sans MS" pitchFamily="66" charset="0"/>
              </a:rPr>
              <a:t>na fita do DNA molde.</a:t>
            </a:r>
            <a:endParaRPr lang="pt-BR" sz="2400" dirty="0">
              <a:solidFill>
                <a:schemeClr val="bg1"/>
              </a:solidFill>
              <a:latin typeface="Comic Sans MS" pitchFamily="66" charset="0"/>
            </a:endParaRPr>
          </a:p>
        </p:txBody>
      </p:sp>
      <p:pic>
        <p:nvPicPr>
          <p:cNvPr id="6" name="Imagem 5" descr="3-Layne.png"/>
          <p:cNvPicPr>
            <a:picLocks noChangeAspect="1"/>
          </p:cNvPicPr>
          <p:nvPr/>
        </p:nvPicPr>
        <p:blipFill>
          <a:blip r:embed="rId3"/>
          <a:stretch>
            <a:fillRect/>
          </a:stretch>
        </p:blipFill>
        <p:spPr>
          <a:xfrm>
            <a:off x="1928794" y="3214686"/>
            <a:ext cx="5357850" cy="3286148"/>
          </a:xfrm>
          <a:prstGeom prst="rect">
            <a:avLst/>
          </a:prstGeom>
        </p:spPr>
      </p:pic>
    </p:spTree>
    <p:extLst>
      <p:ext uri="{BB962C8B-B14F-4D97-AF65-F5344CB8AC3E}">
        <p14:creationId xmlns:p14="http://schemas.microsoft.com/office/powerpoint/2010/main" val="4221142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3" name="CaixaDeTexto 2"/>
          <p:cNvSpPr txBox="1"/>
          <p:nvPr/>
        </p:nvSpPr>
        <p:spPr>
          <a:xfrm>
            <a:off x="611560" y="357166"/>
            <a:ext cx="8208912" cy="1723549"/>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Na terceira etapa (temperatura de 72ºC)  ocorre a incorporação de novos nucleotídeos pela </a:t>
            </a:r>
            <a:r>
              <a:rPr lang="pt-BR" sz="2400" dirty="0" err="1" smtClean="0">
                <a:solidFill>
                  <a:schemeClr val="bg1"/>
                </a:solidFill>
                <a:latin typeface="Comic Sans MS" pitchFamily="66" charset="0"/>
              </a:rPr>
              <a:t>taq</a:t>
            </a:r>
            <a:r>
              <a:rPr lang="pt-BR" sz="2400" dirty="0" smtClean="0">
                <a:solidFill>
                  <a:schemeClr val="bg1"/>
                </a:solidFill>
                <a:latin typeface="Comic Sans MS" pitchFamily="66" charset="0"/>
              </a:rPr>
              <a:t> </a:t>
            </a:r>
            <a:r>
              <a:rPr lang="pt-BR" sz="2400" dirty="0" err="1" smtClean="0">
                <a:solidFill>
                  <a:schemeClr val="bg1"/>
                </a:solidFill>
                <a:latin typeface="Comic Sans MS" pitchFamily="66" charset="0"/>
              </a:rPr>
              <a:t>polymerase</a:t>
            </a:r>
            <a:r>
              <a:rPr lang="pt-BR" sz="2400" dirty="0" smtClean="0">
                <a:solidFill>
                  <a:schemeClr val="bg1"/>
                </a:solidFill>
                <a:latin typeface="Comic Sans MS" pitchFamily="66" charset="0"/>
              </a:rPr>
              <a:t>, produzindo uma nova molécula de dupla-fita. </a:t>
            </a:r>
            <a:endParaRPr lang="pt-BR" sz="2400" dirty="0">
              <a:solidFill>
                <a:schemeClr val="bg1"/>
              </a:solidFill>
              <a:latin typeface="Comic Sans MS" pitchFamily="66" charset="0"/>
            </a:endParaRPr>
          </a:p>
        </p:txBody>
      </p:sp>
      <p:pic>
        <p:nvPicPr>
          <p:cNvPr id="6" name="Imagem 5" descr="4-Layne.png"/>
          <p:cNvPicPr>
            <a:picLocks noChangeAspect="1"/>
          </p:cNvPicPr>
          <p:nvPr/>
        </p:nvPicPr>
        <p:blipFill>
          <a:blip r:embed="rId3"/>
          <a:stretch>
            <a:fillRect/>
          </a:stretch>
        </p:blipFill>
        <p:spPr>
          <a:xfrm>
            <a:off x="785786" y="2428868"/>
            <a:ext cx="7715304" cy="3857652"/>
          </a:xfrm>
          <a:prstGeom prst="rect">
            <a:avLst/>
          </a:prstGeom>
        </p:spPr>
      </p:pic>
    </p:spTree>
    <p:extLst>
      <p:ext uri="{BB962C8B-B14F-4D97-AF65-F5344CB8AC3E}">
        <p14:creationId xmlns:p14="http://schemas.microsoft.com/office/powerpoint/2010/main" val="264845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3" name="CaixaDeTexto 2"/>
          <p:cNvSpPr txBox="1"/>
          <p:nvPr/>
        </p:nvSpPr>
        <p:spPr>
          <a:xfrm>
            <a:off x="500034" y="188640"/>
            <a:ext cx="8143932" cy="1169551"/>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Estas três etapas de variação da temperatura vão então se repetindo por cerca de 30 ciclos</a:t>
            </a:r>
            <a:endParaRPr lang="pt-BR" sz="2400" dirty="0">
              <a:solidFill>
                <a:schemeClr val="bg1"/>
              </a:solidFill>
              <a:latin typeface="Comic Sans MS" pitchFamily="66" charset="0"/>
            </a:endParaRPr>
          </a:p>
        </p:txBody>
      </p:sp>
      <p:pic>
        <p:nvPicPr>
          <p:cNvPr id="6" name="Imagem 5" descr="ciclo-Layne.png"/>
          <p:cNvPicPr>
            <a:picLocks noChangeAspect="1"/>
          </p:cNvPicPr>
          <p:nvPr/>
        </p:nvPicPr>
        <p:blipFill>
          <a:blip r:embed="rId3"/>
          <a:stretch>
            <a:fillRect/>
          </a:stretch>
        </p:blipFill>
        <p:spPr>
          <a:xfrm>
            <a:off x="642910" y="1643050"/>
            <a:ext cx="8001056" cy="4714908"/>
          </a:xfrm>
          <a:prstGeom prst="rect">
            <a:avLst/>
          </a:prstGeom>
        </p:spPr>
      </p:pic>
    </p:spTree>
    <p:extLst>
      <p:ext uri="{BB962C8B-B14F-4D97-AF65-F5344CB8AC3E}">
        <p14:creationId xmlns:p14="http://schemas.microsoft.com/office/powerpoint/2010/main" val="1814656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3" name="CaixaDeTexto 2"/>
          <p:cNvSpPr txBox="1"/>
          <p:nvPr/>
        </p:nvSpPr>
        <p:spPr>
          <a:xfrm>
            <a:off x="500034" y="357166"/>
            <a:ext cx="8143932" cy="1723549"/>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Estima-se que, a partir de uma única molécula de DNA, formam-se 100 bilhões de cópias idênticas do trecho desejado! Não é incrível?!  </a:t>
            </a:r>
            <a:endParaRPr lang="pt-BR" sz="2400" dirty="0">
              <a:solidFill>
                <a:schemeClr val="bg1"/>
              </a:solidFill>
              <a:latin typeface="Comic Sans MS" pitchFamily="66" charset="0"/>
            </a:endParaRPr>
          </a:p>
        </p:txBody>
      </p:sp>
      <p:pic>
        <p:nvPicPr>
          <p:cNvPr id="4" name="Imagem 2" descr="tabela.png"/>
          <p:cNvPicPr>
            <a:picLocks noChangeAspect="1"/>
          </p:cNvPicPr>
          <p:nvPr/>
        </p:nvPicPr>
        <p:blipFill>
          <a:blip r:embed="rId3"/>
          <a:stretch>
            <a:fillRect/>
          </a:stretch>
        </p:blipFill>
        <p:spPr>
          <a:xfrm>
            <a:off x="571472" y="2307653"/>
            <a:ext cx="8215370" cy="3857651"/>
          </a:xfrm>
          <a:prstGeom prst="rect">
            <a:avLst/>
          </a:prstGeom>
        </p:spPr>
      </p:pic>
    </p:spTree>
    <p:extLst>
      <p:ext uri="{BB962C8B-B14F-4D97-AF65-F5344CB8AC3E}">
        <p14:creationId xmlns:p14="http://schemas.microsoft.com/office/powerpoint/2010/main" val="3253186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500034" y="2000240"/>
            <a:ext cx="8072494" cy="369332"/>
          </a:xfrm>
          <a:prstGeom prst="rect">
            <a:avLst/>
          </a:prstGeom>
          <a:noFill/>
        </p:spPr>
        <p:txBody>
          <a:bodyPr wrap="square" rtlCol="0">
            <a:spAutoFit/>
          </a:bodyPr>
          <a:lstStyle/>
          <a:p>
            <a:endParaRPr lang="pt-BR" dirty="0"/>
          </a:p>
        </p:txBody>
      </p:sp>
      <p:sp>
        <p:nvSpPr>
          <p:cNvPr id="29698" name="Rectangle 2"/>
          <p:cNvSpPr>
            <a:spLocks noChangeArrowheads="1"/>
          </p:cNvSpPr>
          <p:nvPr/>
        </p:nvSpPr>
        <p:spPr bwMode="auto">
          <a:xfrm>
            <a:off x="928662" y="785794"/>
            <a:ext cx="7358114"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Veja por exemplo o que se faz nos Centros de Pesquisas</a:t>
            </a:r>
            <a:r>
              <a:rPr kumimoji="0" lang="pt-BR" sz="2400" b="0" i="0" u="none" strike="noStrike" cap="none" normalizeH="0" dirty="0" smtClean="0">
                <a:ln>
                  <a:noFill/>
                </a:ln>
                <a:solidFill>
                  <a:schemeClr val="bg1"/>
                </a:solidFill>
                <a:effectLst/>
                <a:latin typeface="Comic Sans MS" pitchFamily="66" charset="0"/>
                <a:ea typeface="Calibri" pitchFamily="34" charset="0"/>
                <a:cs typeface="Times New Roman" pitchFamily="18" charset="0"/>
              </a:rPr>
              <a:t> abaixo</a:t>
            </a: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 </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hlinkClick r:id="rId3"/>
            </a:endParaRPr>
          </a:p>
          <a:p>
            <a:pPr marL="0" marR="0" lvl="0" indent="0" algn="ctr" defTabSz="914400" rtl="0" eaLnBrk="1" fontAlgn="base" latinLnBrk="0" hangingPunct="1">
              <a:lnSpc>
                <a:spcPct val="150000"/>
              </a:lnSpc>
              <a:spcBef>
                <a:spcPct val="0"/>
              </a:spcBef>
              <a:spcAft>
                <a:spcPct val="0"/>
              </a:spcAft>
              <a:buClrTx/>
              <a:buSzTx/>
              <a:buFontTx/>
              <a:buNone/>
              <a:tabLst/>
            </a:pPr>
            <a:endPar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hlinkClick r:id="rId3"/>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hlinkClick r:id="rId3"/>
              </a:rPr>
              <a:t>http://genoma.ib.usp.br</a:t>
            </a: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 </a:t>
            </a:r>
            <a:endParaRPr kumimoji="0" lang="pt-BR" sz="2400" b="0" i="0" u="none" strike="noStrike" cap="none" normalizeH="0" baseline="0" dirty="0" smtClean="0">
              <a:ln>
                <a:noFill/>
              </a:ln>
              <a:solidFill>
                <a:schemeClr val="bg1"/>
              </a:solidFill>
              <a:effectLst/>
              <a:latin typeface="Comic Sans MS" pitchFamily="66" charset="0"/>
              <a:cs typeface="Arial"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hlinkClick r:id="rId4"/>
              </a:rPr>
              <a:t>http://www.dnanalise.com.br/site/</a:t>
            </a:r>
            <a:endParaRPr kumimoji="0" lang="pt-BR" sz="2400" b="0" i="0" u="none" strike="noStrike" cap="none" normalizeH="0" baseline="0" dirty="0" smtClean="0">
              <a:ln>
                <a:noFill/>
              </a:ln>
              <a:solidFill>
                <a:schemeClr val="bg1"/>
              </a:solidFill>
              <a:effectLst/>
              <a:latin typeface="Comic Sans MS" pitchFamily="66" charset="0"/>
              <a:cs typeface="Arial"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hlinkClick r:id="rId5"/>
              </a:rPr>
              <a:t>http://www.laboratoriogene.com.br/index.php</a:t>
            </a:r>
            <a:endPar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endParaRPr>
          </a:p>
          <a:p>
            <a:pPr algn="ctr" eaLnBrk="0" fontAlgn="base" hangingPunct="0">
              <a:lnSpc>
                <a:spcPct val="150000"/>
              </a:lnSpc>
              <a:spcBef>
                <a:spcPct val="0"/>
              </a:spcBef>
              <a:spcAft>
                <a:spcPct val="0"/>
              </a:spcAft>
            </a:pPr>
            <a:r>
              <a:rPr lang="pt-BR" sz="2400" dirty="0" smtClean="0">
                <a:solidFill>
                  <a:schemeClr val="bg1"/>
                </a:solidFill>
                <a:latin typeface="Comic Sans MS" pitchFamily="66" charset="0"/>
                <a:hlinkClick r:id="rId6"/>
              </a:rPr>
              <a:t>https://portal.fiocruz.br/pt-br</a:t>
            </a:r>
            <a:endParaRPr lang="pt-BR" sz="2400" dirty="0" smtClean="0">
              <a:solidFill>
                <a:schemeClr val="bg1"/>
              </a:solidFill>
              <a:latin typeface="Comic Sans MS" pitchFamily="66" charset="0"/>
            </a:endParaRPr>
          </a:p>
          <a:p>
            <a:pPr algn="ctr" eaLnBrk="0" fontAlgn="base" hangingPunct="0">
              <a:lnSpc>
                <a:spcPct val="150000"/>
              </a:lnSpc>
              <a:spcBef>
                <a:spcPct val="0"/>
              </a:spcBef>
              <a:spcAft>
                <a:spcPct val="0"/>
              </a:spcAft>
            </a:pPr>
            <a:endParaRPr lang="pt-BR" sz="2400" dirty="0" smtClean="0">
              <a:solidFill>
                <a:schemeClr val="bg1"/>
              </a:solidFill>
              <a:latin typeface="Comic Sans MS" pitchFamily="66"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1" y="0"/>
            <a:ext cx="9143999" cy="6858000"/>
          </a:xfrm>
          <a:prstGeom prst="rect">
            <a:avLst/>
          </a:prstGeom>
        </p:spPr>
      </p:pic>
      <p:sp>
        <p:nvSpPr>
          <p:cNvPr id="3" name="CaixaDeTexto 2"/>
          <p:cNvSpPr txBox="1"/>
          <p:nvPr/>
        </p:nvSpPr>
        <p:spPr>
          <a:xfrm>
            <a:off x="857224" y="500043"/>
            <a:ext cx="7572428" cy="2308324"/>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Como qualquer teste diagnóstico, os diagnósticos moleculares possuem uma série de vantagens e desvantagens. Vamos ver algumas:</a:t>
            </a:r>
          </a:p>
          <a:p>
            <a:endParaRPr lang="pt-BR" dirty="0" smtClean="0"/>
          </a:p>
          <a:p>
            <a:endParaRPr lang="pt-BR" dirty="0"/>
          </a:p>
        </p:txBody>
      </p:sp>
      <p:pic>
        <p:nvPicPr>
          <p:cNvPr id="4" name="Imagem 3" descr="cientistao.png"/>
          <p:cNvPicPr>
            <a:picLocks noChangeAspect="1"/>
          </p:cNvPicPr>
          <p:nvPr/>
        </p:nvPicPr>
        <p:blipFill>
          <a:blip r:embed="rId3"/>
          <a:stretch>
            <a:fillRect/>
          </a:stretch>
        </p:blipFill>
        <p:spPr>
          <a:xfrm>
            <a:off x="3428992" y="2285992"/>
            <a:ext cx="2571768" cy="428628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785786" y="500042"/>
            <a:ext cx="7500990" cy="369332"/>
          </a:xfrm>
          <a:prstGeom prst="rect">
            <a:avLst/>
          </a:prstGeom>
          <a:noFill/>
        </p:spPr>
        <p:txBody>
          <a:bodyPr wrap="square" rtlCol="0">
            <a:spAutoFit/>
          </a:bodyPr>
          <a:lstStyle/>
          <a:p>
            <a:endParaRPr lang="pt-BR" dirty="0"/>
          </a:p>
        </p:txBody>
      </p:sp>
      <p:sp>
        <p:nvSpPr>
          <p:cNvPr id="31745" name="Rectangle 1"/>
          <p:cNvSpPr>
            <a:spLocks noChangeArrowheads="1"/>
          </p:cNvSpPr>
          <p:nvPr/>
        </p:nvSpPr>
        <p:spPr bwMode="auto">
          <a:xfrm>
            <a:off x="683568" y="548680"/>
            <a:ext cx="8001056"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457200" algn="l"/>
              </a:tabLst>
            </a:pPr>
            <a:r>
              <a:rPr kumimoji="0" lang="pt-BR" sz="2400" i="0"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Vantagens</a:t>
            </a:r>
            <a:endParaRPr kumimoji="0" lang="pt-BR" sz="2400" i="0" strike="noStrike" cap="none" normalizeH="0" baseline="0" dirty="0" smtClean="0">
              <a:ln>
                <a:noFill/>
              </a:ln>
              <a:solidFill>
                <a:schemeClr val="bg1"/>
              </a:solidFill>
              <a:effectLst/>
              <a:latin typeface="Comic Sans MS" pitchFamily="66"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457200" algn="l"/>
              </a:tabLst>
            </a:pPr>
            <a:endPar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ü"/>
              <a:tabLst>
                <a:tab pos="457200" algn="l"/>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 detecção segura dos patógenos mesmo em baixas concentrações </a:t>
            </a:r>
            <a:endParaRPr kumimoji="0" lang="pt-BR" sz="2400" b="0" i="0" u="none" strike="noStrike" cap="none" normalizeH="0" baseline="0" dirty="0" smtClean="0">
              <a:ln>
                <a:noFill/>
              </a:ln>
              <a:solidFill>
                <a:schemeClr val="bg1"/>
              </a:solidFill>
              <a:effectLst/>
              <a:latin typeface="Comic Sans MS" pitchFamily="66"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ü"/>
              <a:tabLst>
                <a:tab pos="457200" algn="l"/>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 </a:t>
            </a:r>
            <a:r>
              <a:rPr lang="pt-BR" sz="2400" dirty="0" smtClean="0">
                <a:solidFill>
                  <a:schemeClr val="bg1"/>
                </a:solidFill>
                <a:latin typeface="Comic Sans MS" pitchFamily="66" charset="0"/>
                <a:ea typeface="Calibri" pitchFamily="34" charset="0"/>
                <a:cs typeface="Times New Roman" pitchFamily="18" charset="0"/>
              </a:rPr>
              <a:t>obtenção de DNA de </a:t>
            </a: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diversos tipos de</a:t>
            </a:r>
            <a:r>
              <a:rPr kumimoji="0" lang="pt-BR" sz="2400" b="0" i="0" u="none" strike="noStrike" cap="none" normalizeH="0" dirty="0" smtClean="0">
                <a:ln>
                  <a:noFill/>
                </a:ln>
                <a:solidFill>
                  <a:schemeClr val="bg1"/>
                </a:solidFill>
                <a:effectLst/>
                <a:latin typeface="Comic Sans MS" pitchFamily="66" charset="0"/>
                <a:ea typeface="Calibri" pitchFamily="34" charset="0"/>
                <a:cs typeface="Times New Roman" pitchFamily="18" charset="0"/>
              </a:rPr>
              <a:t> tecidos</a:t>
            </a:r>
            <a:endParaRPr kumimoji="0" lang="pt-BR" sz="2400" b="0" i="0" u="none" strike="noStrike" cap="none" normalizeH="0" baseline="0" dirty="0" smtClean="0">
              <a:ln>
                <a:noFill/>
              </a:ln>
              <a:solidFill>
                <a:schemeClr val="bg1"/>
              </a:solidFill>
              <a:effectLst/>
              <a:latin typeface="Comic Sans MS" pitchFamily="66"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ü"/>
              <a:tabLst>
                <a:tab pos="457200" algn="l"/>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 Possibilidade de detecção</a:t>
            </a:r>
            <a:r>
              <a:rPr kumimoji="0" lang="pt-BR" sz="2400" b="0" i="0" u="none" strike="noStrike" cap="none" normalizeH="0" dirty="0" smtClean="0">
                <a:ln>
                  <a:noFill/>
                </a:ln>
                <a:solidFill>
                  <a:schemeClr val="bg1"/>
                </a:solidFill>
                <a:effectLst/>
                <a:latin typeface="Comic Sans MS" pitchFamily="66" charset="0"/>
                <a:ea typeface="Calibri" pitchFamily="34" charset="0"/>
                <a:cs typeface="Times New Roman" pitchFamily="18" charset="0"/>
              </a:rPr>
              <a:t> </a:t>
            </a:r>
            <a:r>
              <a:rPr lang="pt-BR" sz="2400" dirty="0" smtClean="0">
                <a:solidFill>
                  <a:schemeClr val="bg1"/>
                </a:solidFill>
                <a:latin typeface="Comic Sans MS" pitchFamily="66" charset="0"/>
                <a:ea typeface="Calibri" pitchFamily="34" charset="0"/>
                <a:cs typeface="Times New Roman" pitchFamily="18" charset="0"/>
              </a:rPr>
              <a:t>independente da viabilidade do </a:t>
            </a: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patógeno</a:t>
            </a: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ü"/>
              <a:tabLst>
                <a:tab pos="457200" algn="l"/>
              </a:tabLst>
            </a:pPr>
            <a:r>
              <a:rPr lang="pt-BR" sz="2400" dirty="0" smtClean="0">
                <a:solidFill>
                  <a:schemeClr val="bg1"/>
                </a:solidFill>
                <a:latin typeface="Comic Sans MS" pitchFamily="66" charset="0"/>
              </a:rPr>
              <a:t> Alta especificidade, rapidez e confiabilidade</a:t>
            </a:r>
          </a:p>
          <a:p>
            <a:pPr marL="0" marR="0" lvl="0" indent="0" algn="just" defTabSz="914400" rtl="0" eaLnBrk="0" fontAlgn="base" latinLnBrk="0" hangingPunct="0">
              <a:lnSpc>
                <a:spcPct val="100000"/>
              </a:lnSpc>
              <a:spcBef>
                <a:spcPct val="0"/>
              </a:spcBef>
              <a:spcAft>
                <a:spcPct val="0"/>
              </a:spcAft>
              <a:buClrTx/>
              <a:buSzTx/>
              <a:tabLst>
                <a:tab pos="457200" algn="l"/>
              </a:tabLst>
            </a:pPr>
            <a:endParaRPr kumimoji="0" lang="pt-BR" sz="2400" b="0" i="0" u="none" strike="noStrike" cap="none" normalizeH="0" baseline="0" dirty="0" smtClean="0">
              <a:ln>
                <a:noFill/>
              </a:ln>
              <a:solidFill>
                <a:schemeClr val="bg1"/>
              </a:solidFill>
              <a:effectLst/>
              <a:latin typeface="Comic Sans MS" pitchFamily="66" charset="0"/>
              <a:cs typeface="Arial" pitchFamily="34" charset="0"/>
            </a:endParaRPr>
          </a:p>
        </p:txBody>
      </p:sp>
      <p:sp>
        <p:nvSpPr>
          <p:cNvPr id="6" name="Arco 5"/>
          <p:cNvSpPr/>
          <p:nvPr/>
        </p:nvSpPr>
        <p:spPr>
          <a:xfrm>
            <a:off x="-1714544" y="1071546"/>
            <a:ext cx="4357718" cy="357190"/>
          </a:xfrm>
          <a:prstGeom prst="arc">
            <a:avLst>
              <a:gd name="adj1" fmla="val 19756895"/>
              <a:gd name="adj2" fmla="val 0"/>
            </a:avLst>
          </a:pr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27384"/>
            <a:ext cx="9143999" cy="6858000"/>
          </a:xfrm>
          <a:prstGeom prst="rect">
            <a:avLst/>
          </a:prstGeom>
        </p:spPr>
      </p:pic>
      <p:sp>
        <p:nvSpPr>
          <p:cNvPr id="3" name="CaixaDeTexto 2"/>
          <p:cNvSpPr txBox="1"/>
          <p:nvPr/>
        </p:nvSpPr>
        <p:spPr>
          <a:xfrm>
            <a:off x="857224" y="500042"/>
            <a:ext cx="7786742" cy="5262979"/>
          </a:xfrm>
          <a:prstGeom prst="rect">
            <a:avLst/>
          </a:prstGeom>
          <a:noFill/>
        </p:spPr>
        <p:txBody>
          <a:bodyPr wrap="square" rtlCol="0">
            <a:spAutoFit/>
          </a:bodyPr>
          <a:lstStyle/>
          <a:p>
            <a:pPr>
              <a:lnSpc>
                <a:spcPct val="200000"/>
              </a:lnSpc>
            </a:pPr>
            <a:r>
              <a:rPr lang="pt-BR" sz="2400" dirty="0" smtClean="0">
                <a:solidFill>
                  <a:schemeClr val="bg1"/>
                </a:solidFill>
                <a:latin typeface="Comic Sans MS" pitchFamily="66" charset="0"/>
              </a:rPr>
              <a:t>Desvantagens </a:t>
            </a:r>
          </a:p>
          <a:p>
            <a:pPr>
              <a:lnSpc>
                <a:spcPct val="200000"/>
              </a:lnSpc>
            </a:pPr>
            <a:endParaRPr lang="pt-BR" sz="2400" dirty="0" smtClean="0">
              <a:solidFill>
                <a:schemeClr val="bg1"/>
              </a:solidFill>
              <a:latin typeface="Comic Sans MS" pitchFamily="66" charset="0"/>
            </a:endParaRPr>
          </a:p>
          <a:p>
            <a:pPr lvl="0">
              <a:lnSpc>
                <a:spcPct val="200000"/>
              </a:lnSpc>
              <a:buFont typeface="Wingdings" pitchFamily="2" charset="2"/>
              <a:buChar char="ü"/>
            </a:pPr>
            <a:r>
              <a:rPr lang="pt-BR" sz="2400" dirty="0" smtClean="0">
                <a:solidFill>
                  <a:schemeClr val="bg1"/>
                </a:solidFill>
                <a:latin typeface="Comic Sans MS" pitchFamily="66" charset="0"/>
              </a:rPr>
              <a:t> Possibilidade de contaminação da amostra</a:t>
            </a:r>
          </a:p>
          <a:p>
            <a:pPr lvl="0">
              <a:lnSpc>
                <a:spcPct val="200000"/>
              </a:lnSpc>
              <a:buFont typeface="Wingdings" pitchFamily="2" charset="2"/>
              <a:buChar char="ü"/>
            </a:pPr>
            <a:r>
              <a:rPr lang="pt-BR" sz="2400" dirty="0" smtClean="0">
                <a:solidFill>
                  <a:schemeClr val="bg1"/>
                </a:solidFill>
                <a:latin typeface="Comic Sans MS" pitchFamily="66" charset="0"/>
              </a:rPr>
              <a:t> Presença de inibidores </a:t>
            </a:r>
          </a:p>
          <a:p>
            <a:pPr lvl="0">
              <a:lnSpc>
                <a:spcPct val="200000"/>
              </a:lnSpc>
              <a:buFont typeface="Wingdings" pitchFamily="2" charset="2"/>
              <a:buChar char="ü"/>
            </a:pPr>
            <a:r>
              <a:rPr lang="pt-BR" sz="2400" dirty="0" smtClean="0">
                <a:solidFill>
                  <a:schemeClr val="bg1"/>
                </a:solidFill>
                <a:latin typeface="Comic Sans MS" pitchFamily="66" charset="0"/>
              </a:rPr>
              <a:t> </a:t>
            </a:r>
            <a:r>
              <a:rPr lang="pt-BR" sz="2400" dirty="0">
                <a:solidFill>
                  <a:schemeClr val="bg1"/>
                </a:solidFill>
                <a:latin typeface="Comic Sans MS" pitchFamily="66" charset="0"/>
              </a:rPr>
              <a:t>D</a:t>
            </a:r>
            <a:r>
              <a:rPr lang="pt-BR" sz="2400" dirty="0" smtClean="0">
                <a:solidFill>
                  <a:schemeClr val="bg1"/>
                </a:solidFill>
                <a:latin typeface="Comic Sans MS" pitchFamily="66" charset="0"/>
              </a:rPr>
              <a:t>egradação das moléculas analisadas</a:t>
            </a:r>
          </a:p>
          <a:p>
            <a:pPr lvl="0">
              <a:lnSpc>
                <a:spcPct val="200000"/>
              </a:lnSpc>
              <a:buFont typeface="Wingdings" pitchFamily="2" charset="2"/>
              <a:buChar char="ü"/>
            </a:pPr>
            <a:r>
              <a:rPr lang="pt-BR" sz="2400" dirty="0" smtClean="0">
                <a:solidFill>
                  <a:schemeClr val="bg1"/>
                </a:solidFill>
                <a:latin typeface="Comic Sans MS" pitchFamily="66" charset="0"/>
              </a:rPr>
              <a:t> Custos elevados</a:t>
            </a:r>
          </a:p>
          <a:p>
            <a:pPr lvl="0">
              <a:lnSpc>
                <a:spcPct val="200000"/>
              </a:lnSpc>
              <a:buFont typeface="Wingdings" pitchFamily="2" charset="2"/>
              <a:buChar char="ü"/>
            </a:pPr>
            <a:r>
              <a:rPr lang="pt-BR" sz="2400" dirty="0">
                <a:solidFill>
                  <a:schemeClr val="bg1"/>
                </a:solidFill>
                <a:latin typeface="Comic Sans MS" pitchFamily="66" charset="0"/>
              </a:rPr>
              <a:t> </a:t>
            </a:r>
            <a:r>
              <a:rPr lang="pt-BR" sz="2400" dirty="0" smtClean="0">
                <a:solidFill>
                  <a:schemeClr val="bg1"/>
                </a:solidFill>
                <a:latin typeface="Comic Sans MS" pitchFamily="66" charset="0"/>
              </a:rPr>
              <a:t>Necessidade de padronização</a:t>
            </a:r>
            <a:endParaRPr lang="pt-BR" sz="2400" dirty="0">
              <a:solidFill>
                <a:schemeClr val="bg1"/>
              </a:solidFill>
              <a:latin typeface="Comic Sans MS" pitchFamily="66" charset="0"/>
            </a:endParaRPr>
          </a:p>
        </p:txBody>
      </p:sp>
      <p:sp>
        <p:nvSpPr>
          <p:cNvPr id="4" name="Arco 3"/>
          <p:cNvSpPr/>
          <p:nvPr/>
        </p:nvSpPr>
        <p:spPr>
          <a:xfrm>
            <a:off x="-1500230" y="1285860"/>
            <a:ext cx="4357718" cy="357190"/>
          </a:xfrm>
          <a:prstGeom prst="arc">
            <a:avLst>
              <a:gd name="adj1" fmla="val 19756895"/>
              <a:gd name="adj2" fmla="val 0"/>
            </a:avLst>
          </a:pr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2428860" y="642918"/>
            <a:ext cx="6143668" cy="3970318"/>
          </a:xfrm>
          <a:prstGeom prst="rect">
            <a:avLst/>
          </a:prstGeom>
          <a:noFill/>
        </p:spPr>
        <p:txBody>
          <a:bodyPr wrap="square" rtlCol="0">
            <a:spAutoFit/>
          </a:bodyPr>
          <a:lstStyle/>
          <a:p>
            <a:pPr algn="ctr">
              <a:lnSpc>
                <a:spcPct val="150000"/>
              </a:lnSpc>
            </a:pPr>
            <a:r>
              <a:rPr lang="pt-BR" sz="2400" dirty="0">
                <a:solidFill>
                  <a:schemeClr val="bg1"/>
                </a:solidFill>
                <a:latin typeface="Comic Sans MS" pitchFamily="66" charset="0"/>
              </a:rPr>
              <a:t>No caso de doenças causadas por algum patógeno </a:t>
            </a:r>
            <a:r>
              <a:rPr lang="pt-BR" sz="2400" dirty="0" smtClean="0">
                <a:solidFill>
                  <a:schemeClr val="bg1"/>
                </a:solidFill>
                <a:latin typeface="Comic Sans MS" pitchFamily="66" charset="0"/>
              </a:rPr>
              <a:t>-- por exemplo, vírus</a:t>
            </a:r>
            <a:r>
              <a:rPr lang="pt-BR" sz="2400" dirty="0">
                <a:solidFill>
                  <a:schemeClr val="bg1"/>
                </a:solidFill>
                <a:latin typeface="Comic Sans MS" pitchFamily="66" charset="0"/>
              </a:rPr>
              <a:t>, bactérias, </a:t>
            </a:r>
            <a:r>
              <a:rPr lang="pt-BR" sz="2400" dirty="0" err="1" smtClean="0">
                <a:solidFill>
                  <a:schemeClr val="bg1"/>
                </a:solidFill>
                <a:latin typeface="Comic Sans MS" pitchFamily="66" charset="0"/>
              </a:rPr>
              <a:t>etc</a:t>
            </a:r>
            <a:r>
              <a:rPr lang="pt-BR" sz="2400" dirty="0">
                <a:solidFill>
                  <a:schemeClr val="bg1"/>
                </a:solidFill>
                <a:latin typeface="Comic Sans MS" pitchFamily="66" charset="0"/>
              </a:rPr>
              <a:t> </a:t>
            </a:r>
            <a:r>
              <a:rPr lang="pt-BR" sz="2400" dirty="0" smtClean="0">
                <a:solidFill>
                  <a:schemeClr val="bg1"/>
                </a:solidFill>
                <a:latin typeface="Comic Sans MS" pitchFamily="66" charset="0"/>
              </a:rPr>
              <a:t>--, </a:t>
            </a:r>
            <a:r>
              <a:rPr lang="pt-BR" sz="2400" dirty="0">
                <a:solidFill>
                  <a:schemeClr val="bg1"/>
                </a:solidFill>
                <a:latin typeface="Comic Sans MS" pitchFamily="66" charset="0"/>
              </a:rPr>
              <a:t>a técnica de </a:t>
            </a:r>
            <a:r>
              <a:rPr lang="pt-BR" sz="2400" dirty="0">
                <a:solidFill>
                  <a:srgbClr val="FFFFFF"/>
                </a:solidFill>
                <a:latin typeface="Comic Sans MS" pitchFamily="66" charset="0"/>
              </a:rPr>
              <a:t>PCR</a:t>
            </a:r>
            <a:r>
              <a:rPr lang="pt-BR" sz="2400" dirty="0">
                <a:solidFill>
                  <a:schemeClr val="bg1"/>
                </a:solidFill>
                <a:latin typeface="Comic Sans MS" pitchFamily="66" charset="0"/>
              </a:rPr>
              <a:t> pode ser utilizada para identificar a presença dos ácidos </a:t>
            </a:r>
            <a:r>
              <a:rPr lang="pt-BR" sz="2400" dirty="0" smtClean="0">
                <a:solidFill>
                  <a:schemeClr val="bg1"/>
                </a:solidFill>
                <a:latin typeface="Comic Sans MS" pitchFamily="66" charset="0"/>
              </a:rPr>
              <a:t>nucleicos (</a:t>
            </a:r>
            <a:r>
              <a:rPr lang="pt-BR" sz="2400" dirty="0">
                <a:solidFill>
                  <a:schemeClr val="bg1"/>
                </a:solidFill>
                <a:latin typeface="Comic Sans MS" pitchFamily="66" charset="0"/>
              </a:rPr>
              <a:t>DNA ou RNA) desses invasores no nosso organismo</a:t>
            </a:r>
            <a:r>
              <a:rPr lang="pt-BR" sz="2400" dirty="0" smtClean="0">
                <a:solidFill>
                  <a:schemeClr val="bg1"/>
                </a:solidFill>
                <a:latin typeface="Comic Sans MS" pitchFamily="66" charset="0"/>
              </a:rPr>
              <a:t>!! Vou desenhar na lousa pra vocês verem</a:t>
            </a:r>
            <a:endParaRPr lang="pt-BR" sz="2400" dirty="0">
              <a:solidFill>
                <a:schemeClr val="bg1"/>
              </a:solidFill>
              <a:latin typeface="Comic Sans MS" pitchFamily="66" charset="0"/>
            </a:endParaRPr>
          </a:p>
        </p:txBody>
      </p:sp>
      <p:pic>
        <p:nvPicPr>
          <p:cNvPr id="4" name="Imagem 3" descr="cientista30.png"/>
          <p:cNvPicPr>
            <a:picLocks noChangeAspect="1"/>
          </p:cNvPicPr>
          <p:nvPr/>
        </p:nvPicPr>
        <p:blipFill>
          <a:blip r:embed="rId3"/>
          <a:stretch>
            <a:fillRect/>
          </a:stretch>
        </p:blipFill>
        <p:spPr>
          <a:xfrm>
            <a:off x="357158" y="2285992"/>
            <a:ext cx="2714644" cy="4306843"/>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6808" y="0"/>
            <a:ext cx="9137192" cy="6858000"/>
          </a:xfrm>
          <a:prstGeom prst="rect">
            <a:avLst/>
          </a:prstGeom>
        </p:spPr>
      </p:pic>
      <p:pic>
        <p:nvPicPr>
          <p:cNvPr id="3" name="Imagem 2" descr="quadro.png"/>
          <p:cNvPicPr>
            <a:picLocks noChangeAspect="1"/>
          </p:cNvPicPr>
          <p:nvPr/>
        </p:nvPicPr>
        <p:blipFill>
          <a:blip r:embed="rId3"/>
          <a:stretch>
            <a:fillRect/>
          </a:stretch>
        </p:blipFill>
        <p:spPr>
          <a:xfrm>
            <a:off x="3929058" y="285728"/>
            <a:ext cx="4815089" cy="3429024"/>
          </a:xfrm>
          <a:prstGeom prst="rect">
            <a:avLst/>
          </a:prstGeom>
        </p:spPr>
      </p:pic>
      <p:pic>
        <p:nvPicPr>
          <p:cNvPr id="4" name="Imagem 3" descr="cientista29c.png"/>
          <p:cNvPicPr>
            <a:picLocks noChangeAspect="1"/>
          </p:cNvPicPr>
          <p:nvPr/>
        </p:nvPicPr>
        <p:blipFill>
          <a:blip r:embed="rId4"/>
          <a:stretch>
            <a:fillRect/>
          </a:stretch>
        </p:blipFill>
        <p:spPr>
          <a:xfrm>
            <a:off x="329098" y="2071678"/>
            <a:ext cx="2671266" cy="4786323"/>
          </a:xfrm>
          <a:prstGeom prst="rect">
            <a:avLst/>
          </a:prstGeom>
        </p:spPr>
      </p:pic>
      <p:grpSp>
        <p:nvGrpSpPr>
          <p:cNvPr id="7" name="Grupo 6"/>
          <p:cNvGrpSpPr/>
          <p:nvPr/>
        </p:nvGrpSpPr>
        <p:grpSpPr>
          <a:xfrm>
            <a:off x="2500298" y="2214554"/>
            <a:ext cx="3071834" cy="1862518"/>
            <a:chOff x="2928926" y="1428736"/>
            <a:chExt cx="3071834" cy="1862518"/>
          </a:xfrm>
        </p:grpSpPr>
        <p:sp>
          <p:nvSpPr>
            <p:cNvPr id="5" name="Texto explicativo em elipse 4"/>
            <p:cNvSpPr/>
            <p:nvPr/>
          </p:nvSpPr>
          <p:spPr>
            <a:xfrm>
              <a:off x="2928926" y="1428736"/>
              <a:ext cx="3071834" cy="1785950"/>
            </a:xfrm>
            <a:prstGeom prst="wedgeEllipseCallout">
              <a:avLst>
                <a:gd name="adj1" fmla="val -54010"/>
                <a:gd name="adj2" fmla="val 2746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3071802" y="1690816"/>
              <a:ext cx="2857520" cy="1600438"/>
            </a:xfrm>
            <a:prstGeom prst="rect">
              <a:avLst/>
            </a:prstGeom>
            <a:noFill/>
          </p:spPr>
          <p:txBody>
            <a:bodyPr wrap="square" rtlCol="0">
              <a:spAutoFit/>
            </a:bodyPr>
            <a:lstStyle/>
            <a:p>
              <a:pPr algn="ctr"/>
              <a:r>
                <a:rPr lang="pt-BR" sz="2000" dirty="0" smtClean="0">
                  <a:latin typeface="Comic Sans MS" pitchFamily="66" charset="0"/>
                </a:rPr>
                <a:t>Vamos ver como funciona o diagnóstico molecular em um caso real? </a:t>
              </a:r>
              <a:r>
                <a:rPr lang="pt-BR" dirty="0" smtClean="0"/>
                <a:t> </a:t>
              </a:r>
            </a:p>
            <a:p>
              <a:endParaRPr lang="pt-BR"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428596" y="404664"/>
            <a:ext cx="8391876" cy="3416320"/>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Em 2013 a atriz Angelina Jolie, que possuía casos de cânceres de mama em sua família, se submeteu a um teste de diagnóstico molecular para detecção de mutações nos genes BRCA1 e BRCA2. Estes dois genes, quando funcionam corretamente, são responsáveis pela produção de proteínas que impedem a proliferação de tumores.</a:t>
            </a:r>
            <a:endParaRPr lang="pt-BR" sz="2400" dirty="0">
              <a:solidFill>
                <a:schemeClr val="bg1"/>
              </a:solidFill>
              <a:latin typeface="Comic Sans MS" pitchFamily="66" charset="0"/>
            </a:endParaRPr>
          </a:p>
        </p:txBody>
      </p:sp>
      <p:pic>
        <p:nvPicPr>
          <p:cNvPr id="4" name="Imagem 3" descr="cientista.png"/>
          <p:cNvPicPr>
            <a:picLocks noChangeAspect="1"/>
          </p:cNvPicPr>
          <p:nvPr/>
        </p:nvPicPr>
        <p:blipFill>
          <a:blip r:embed="rId3"/>
          <a:srcRect l="-15789" t="-9457" b="36162"/>
          <a:stretch>
            <a:fillRect/>
          </a:stretch>
        </p:blipFill>
        <p:spPr>
          <a:xfrm>
            <a:off x="500034" y="3571876"/>
            <a:ext cx="2071702" cy="3000396"/>
          </a:xfrm>
          <a:prstGeom prst="rect">
            <a:avLst/>
          </a:prstGeom>
        </p:spPr>
      </p:pic>
      <p:sp>
        <p:nvSpPr>
          <p:cNvPr id="5" name="CaixaDeTexto 4"/>
          <p:cNvSpPr txBox="1"/>
          <p:nvPr/>
        </p:nvSpPr>
        <p:spPr>
          <a:xfrm>
            <a:off x="2571736" y="3789040"/>
            <a:ext cx="6104720" cy="2308324"/>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Mas, caso um deles apresente alguma mutação, é possível que a proteína produzida seja defeituosa, como vimos que pode acontecer na anemia falciforme</a:t>
            </a:r>
            <a:endParaRPr lang="pt-BR" sz="2400" dirty="0">
              <a:solidFill>
                <a:schemeClr val="bg1"/>
              </a:solidFill>
              <a:latin typeface="Comic Sans MS" pitchFamily="66" charset="0"/>
            </a:endParaRPr>
          </a:p>
        </p:txBody>
      </p:sp>
    </p:spTree>
    <p:extLst>
      <p:ext uri="{BB962C8B-B14F-4D97-AF65-F5344CB8AC3E}">
        <p14:creationId xmlns:p14="http://schemas.microsoft.com/office/powerpoint/2010/main" val="39954815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2483768" y="188640"/>
            <a:ext cx="6264696" cy="5632311"/>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Bom, mas primeiramente temos que diferenciar genético de hereditário. O câncer é uma doença genética, já que tem inicio com a alteração de genes que impedem o controle das divisões celulares. A hereditariedade está relacionada à transmissão de certas características genéticas dos pais para os filhos dentro da mesma família.</a:t>
            </a:r>
          </a:p>
          <a:p>
            <a:pPr algn="ctr">
              <a:lnSpc>
                <a:spcPct val="150000"/>
              </a:lnSpc>
            </a:pPr>
            <a:r>
              <a:rPr lang="pt-BR" sz="2400" dirty="0" smtClean="0">
                <a:solidFill>
                  <a:schemeClr val="bg1"/>
                </a:solidFill>
                <a:latin typeface="Comic Sans MS" pitchFamily="66" charset="0"/>
              </a:rPr>
              <a:t>Vejam a foto da minha família!  </a:t>
            </a:r>
            <a:endParaRPr lang="pt-BR" sz="2400" dirty="0">
              <a:solidFill>
                <a:schemeClr val="bg1"/>
              </a:solidFill>
              <a:latin typeface="Comic Sans MS" pitchFamily="66" charset="0"/>
            </a:endParaRPr>
          </a:p>
        </p:txBody>
      </p:sp>
      <p:pic>
        <p:nvPicPr>
          <p:cNvPr id="4" name="Imagem 3" descr="cientista30.png"/>
          <p:cNvPicPr>
            <a:picLocks noChangeAspect="1"/>
          </p:cNvPicPr>
          <p:nvPr/>
        </p:nvPicPr>
        <p:blipFill>
          <a:blip r:embed="rId3"/>
          <a:stretch>
            <a:fillRect/>
          </a:stretch>
        </p:blipFill>
        <p:spPr>
          <a:xfrm>
            <a:off x="357158" y="2285992"/>
            <a:ext cx="2500330" cy="4306843"/>
          </a:xfrm>
          <a:prstGeom prst="rect">
            <a:avLst/>
          </a:prstGeom>
        </p:spPr>
      </p:pic>
    </p:spTree>
    <p:extLst>
      <p:ext uri="{BB962C8B-B14F-4D97-AF65-F5344CB8AC3E}">
        <p14:creationId xmlns:p14="http://schemas.microsoft.com/office/powerpoint/2010/main" val="8890476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pic>
        <p:nvPicPr>
          <p:cNvPr id="7" name="Imagem 6" descr="foto de família.png"/>
          <p:cNvPicPr>
            <a:picLocks noChangeAspect="1"/>
          </p:cNvPicPr>
          <p:nvPr/>
        </p:nvPicPr>
        <p:blipFill>
          <a:blip r:embed="rId3"/>
          <a:stretch>
            <a:fillRect/>
          </a:stretch>
        </p:blipFill>
        <p:spPr>
          <a:xfrm>
            <a:off x="1785918" y="714356"/>
            <a:ext cx="5500726" cy="4000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aixaDeTexto 7"/>
          <p:cNvSpPr txBox="1"/>
          <p:nvPr/>
        </p:nvSpPr>
        <p:spPr>
          <a:xfrm>
            <a:off x="1071538" y="5143512"/>
            <a:ext cx="7072362" cy="1139094"/>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Perceba como minha filha tem características em comum comigo e com meu marido!</a:t>
            </a:r>
            <a:endParaRPr lang="pt-BR" sz="2400" dirty="0">
              <a:solidFill>
                <a:schemeClr val="bg1"/>
              </a:solidFill>
              <a:latin typeface="Comic Sans MS" pitchFamily="66" charset="0"/>
            </a:endParaRPr>
          </a:p>
        </p:txBody>
      </p:sp>
    </p:spTree>
    <p:extLst>
      <p:ext uri="{BB962C8B-B14F-4D97-AF65-F5344CB8AC3E}">
        <p14:creationId xmlns:p14="http://schemas.microsoft.com/office/powerpoint/2010/main" val="32365607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Untitled-1.png"/>
          <p:cNvPicPr>
            <a:picLocks noChangeAspect="1"/>
          </p:cNvPicPr>
          <p:nvPr/>
        </p:nvPicPr>
        <p:blipFill>
          <a:blip r:embed="rId2"/>
          <a:stretch>
            <a:fillRect/>
          </a:stretch>
        </p:blipFill>
        <p:spPr>
          <a:xfrm>
            <a:off x="6808" y="0"/>
            <a:ext cx="9137192" cy="6858000"/>
          </a:xfrm>
          <a:prstGeom prst="rect">
            <a:avLst/>
          </a:prstGeom>
        </p:spPr>
      </p:pic>
      <p:pic>
        <p:nvPicPr>
          <p:cNvPr id="3" name="Imagem 2" descr="quadro.png"/>
          <p:cNvPicPr>
            <a:picLocks noChangeAspect="1"/>
          </p:cNvPicPr>
          <p:nvPr/>
        </p:nvPicPr>
        <p:blipFill>
          <a:blip r:embed="rId3" cstate="print"/>
          <a:stretch>
            <a:fillRect/>
          </a:stretch>
        </p:blipFill>
        <p:spPr>
          <a:xfrm>
            <a:off x="3240000" y="216000"/>
            <a:ext cx="5760000" cy="4050605"/>
          </a:xfrm>
          <a:prstGeom prst="rect">
            <a:avLst/>
          </a:prstGeom>
        </p:spPr>
      </p:pic>
      <p:sp>
        <p:nvSpPr>
          <p:cNvPr id="5" name="Texto explicativo em elipse 4"/>
          <p:cNvSpPr/>
          <p:nvPr/>
        </p:nvSpPr>
        <p:spPr>
          <a:xfrm>
            <a:off x="2928926" y="1071546"/>
            <a:ext cx="5328592" cy="2996976"/>
          </a:xfrm>
          <a:prstGeom prst="wedgeEllipseCallout">
            <a:avLst>
              <a:gd name="adj1" fmla="val -52228"/>
              <a:gd name="adj2" fmla="val 3183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smtClean="0">
                <a:latin typeface="Comic Sans MS" pitchFamily="66" charset="0"/>
              </a:rPr>
              <a:t>No caso da Angelina Jolie, existiam várias evidências de que indicavam que ela poderia ter herdado um dos genes BRCA mutantes e por isso ela se submeteu ao exame. Vou mostrar como foi feito o exame diagnóstico molecular no livro.</a:t>
            </a:r>
            <a:endParaRPr lang="pt-BR" dirty="0">
              <a:latin typeface="Comic Sans MS" pitchFamily="66" charset="0"/>
            </a:endParaRPr>
          </a:p>
        </p:txBody>
      </p:sp>
      <p:pic>
        <p:nvPicPr>
          <p:cNvPr id="6" name="Imagem 5" descr="livrobiologia.png"/>
          <p:cNvPicPr>
            <a:picLocks noChangeAspect="1"/>
          </p:cNvPicPr>
          <p:nvPr/>
        </p:nvPicPr>
        <p:blipFill>
          <a:blip r:embed="rId4" cstate="print"/>
          <a:stretch>
            <a:fillRect/>
          </a:stretch>
        </p:blipFill>
        <p:spPr>
          <a:xfrm>
            <a:off x="6929454" y="5000636"/>
            <a:ext cx="1591693" cy="1600391"/>
          </a:xfrm>
          <a:prstGeom prst="rect">
            <a:avLst/>
          </a:prstGeom>
        </p:spPr>
      </p:pic>
      <p:pic>
        <p:nvPicPr>
          <p:cNvPr id="10" name="Imagem 9" descr="cientista 3.png"/>
          <p:cNvPicPr>
            <a:picLocks noChangeAspect="1"/>
          </p:cNvPicPr>
          <p:nvPr/>
        </p:nvPicPr>
        <p:blipFill>
          <a:blip r:embed="rId5"/>
          <a:stretch>
            <a:fillRect/>
          </a:stretch>
        </p:blipFill>
        <p:spPr>
          <a:xfrm>
            <a:off x="214282" y="2000240"/>
            <a:ext cx="3071834" cy="4857760"/>
          </a:xfrm>
          <a:prstGeom prst="rect">
            <a:avLst/>
          </a:prstGeom>
        </p:spPr>
      </p:pic>
    </p:spTree>
    <p:extLst>
      <p:ext uri="{BB962C8B-B14F-4D97-AF65-F5344CB8AC3E}">
        <p14:creationId xmlns:p14="http://schemas.microsoft.com/office/powerpoint/2010/main" val="402660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livro em branco fundo.png"/>
          <p:cNvPicPr>
            <a:picLocks noChangeAspect="1"/>
          </p:cNvPicPr>
          <p:nvPr/>
        </p:nvPicPr>
        <p:blipFill>
          <a:blip r:embed="rId2" cstate="print"/>
          <a:stretch>
            <a:fillRect/>
          </a:stretch>
        </p:blipFill>
        <p:spPr>
          <a:xfrm>
            <a:off x="0" y="-1487"/>
            <a:ext cx="9143999" cy="6859487"/>
          </a:xfrm>
          <a:prstGeom prst="rect">
            <a:avLst/>
          </a:prstGeom>
        </p:spPr>
      </p:pic>
      <p:sp>
        <p:nvSpPr>
          <p:cNvPr id="6" name="CaixaDeTexto 5"/>
          <p:cNvSpPr txBox="1"/>
          <p:nvPr/>
        </p:nvSpPr>
        <p:spPr>
          <a:xfrm>
            <a:off x="1285852" y="1071546"/>
            <a:ext cx="3143272" cy="4093428"/>
          </a:xfrm>
          <a:prstGeom prst="rect">
            <a:avLst/>
          </a:prstGeom>
          <a:noFill/>
        </p:spPr>
        <p:txBody>
          <a:bodyPr wrap="square" rtlCol="0">
            <a:spAutoFit/>
          </a:bodyPr>
          <a:lstStyle/>
          <a:p>
            <a:pPr algn="ctr"/>
            <a:r>
              <a:rPr lang="pt-BR" sz="2000" dirty="0" smtClean="0">
                <a:latin typeface="Comic Sans MS" pitchFamily="66" charset="0"/>
              </a:rPr>
              <a:t>As células sanguíneas do paciente são coletadas para obtenção do DNA que está contido no núcleo de todas as suas células. </a:t>
            </a:r>
          </a:p>
          <a:p>
            <a:pPr algn="ctr"/>
            <a:endParaRPr lang="pt-BR" sz="2000" dirty="0">
              <a:latin typeface="Comic Sans MS" pitchFamily="66" charset="0"/>
            </a:endParaRPr>
          </a:p>
          <a:p>
            <a:pPr algn="ctr"/>
            <a:r>
              <a:rPr lang="pt-BR" sz="2000" dirty="0" smtClean="0">
                <a:latin typeface="Comic Sans MS" pitchFamily="66" charset="0"/>
              </a:rPr>
              <a:t>O ser humano possui 23 pares de </a:t>
            </a:r>
            <a:r>
              <a:rPr lang="pt-BR" sz="2000" dirty="0" smtClean="0">
                <a:solidFill>
                  <a:srgbClr val="0070C0"/>
                </a:solidFill>
                <a:latin typeface="Comic Sans MS" pitchFamily="66" charset="0"/>
              </a:rPr>
              <a:t>cromossomos</a:t>
            </a:r>
            <a:r>
              <a:rPr lang="pt-BR" sz="2000" dirty="0" smtClean="0">
                <a:latin typeface="Comic Sans MS" pitchFamily="66" charset="0"/>
              </a:rPr>
              <a:t>, e o gene BRCA1 encontra-se no cromossomo 17 e o BRCA2 no cromossomo 13</a:t>
            </a:r>
            <a:endParaRPr lang="pt-BR" sz="2000" dirty="0">
              <a:latin typeface="Comic Sans MS" pitchFamily="66" charset="0"/>
            </a:endParaRPr>
          </a:p>
        </p:txBody>
      </p:sp>
      <p:pic>
        <p:nvPicPr>
          <p:cNvPr id="9" name="Imagem 8" descr="gene cancer.png"/>
          <p:cNvPicPr>
            <a:picLocks noChangeAspect="1"/>
          </p:cNvPicPr>
          <p:nvPr/>
        </p:nvPicPr>
        <p:blipFill>
          <a:blip r:embed="rId3" cstate="print"/>
          <a:stretch>
            <a:fillRect/>
          </a:stretch>
        </p:blipFill>
        <p:spPr>
          <a:xfrm>
            <a:off x="5000628" y="2071678"/>
            <a:ext cx="3214710" cy="2294253"/>
          </a:xfrm>
          <a:prstGeom prst="rect">
            <a:avLst/>
          </a:prstGeom>
        </p:spPr>
      </p:pic>
      <p:sp>
        <p:nvSpPr>
          <p:cNvPr id="5" name="CaixaDeTexto 4"/>
          <p:cNvSpPr txBox="1"/>
          <p:nvPr/>
        </p:nvSpPr>
        <p:spPr>
          <a:xfrm>
            <a:off x="5357818" y="4857760"/>
            <a:ext cx="2857520" cy="369332"/>
          </a:xfrm>
          <a:prstGeom prst="rect">
            <a:avLst/>
          </a:prstGeom>
          <a:noFill/>
        </p:spPr>
        <p:txBody>
          <a:bodyPr wrap="square" rtlCol="0">
            <a:spAutoFit/>
          </a:bodyPr>
          <a:lstStyle/>
          <a:p>
            <a:r>
              <a:rPr lang="pt-BR" dirty="0" smtClean="0">
                <a:solidFill>
                  <a:srgbClr val="FF0000"/>
                </a:solidFill>
              </a:rPr>
              <a:t>Esta imagem será editada</a:t>
            </a:r>
            <a:endParaRPr lang="pt-BR" dirty="0">
              <a:solidFill>
                <a:srgbClr val="FF0000"/>
              </a:solidFill>
            </a:endParaRPr>
          </a:p>
        </p:txBody>
      </p:sp>
    </p:spTree>
    <p:extLst>
      <p:ext uri="{BB962C8B-B14F-4D97-AF65-F5344CB8AC3E}">
        <p14:creationId xmlns:p14="http://schemas.microsoft.com/office/powerpoint/2010/main" val="39065935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0" y="-5113"/>
            <a:ext cx="9144000" cy="6863113"/>
          </a:xfrm>
          <a:prstGeom prst="rect">
            <a:avLst/>
          </a:prstGeom>
        </p:spPr>
      </p:pic>
      <p:pic>
        <p:nvPicPr>
          <p:cNvPr id="3" name="Imagem 2" descr="quadro.png"/>
          <p:cNvPicPr>
            <a:picLocks noChangeAspect="1"/>
          </p:cNvPicPr>
          <p:nvPr/>
        </p:nvPicPr>
        <p:blipFill>
          <a:blip r:embed="rId3"/>
          <a:stretch>
            <a:fillRect/>
          </a:stretch>
        </p:blipFill>
        <p:spPr>
          <a:xfrm>
            <a:off x="3286116" y="285727"/>
            <a:ext cx="5529469" cy="3888489"/>
          </a:xfrm>
          <a:prstGeom prst="rect">
            <a:avLst/>
          </a:prstGeom>
        </p:spPr>
      </p:pic>
      <p:grpSp>
        <p:nvGrpSpPr>
          <p:cNvPr id="4" name="Grupo 3"/>
          <p:cNvGrpSpPr/>
          <p:nvPr/>
        </p:nvGrpSpPr>
        <p:grpSpPr>
          <a:xfrm>
            <a:off x="2786050" y="1340768"/>
            <a:ext cx="3071834" cy="2500330"/>
            <a:chOff x="2500298" y="642918"/>
            <a:chExt cx="3071834" cy="2500330"/>
          </a:xfrm>
        </p:grpSpPr>
        <p:sp>
          <p:nvSpPr>
            <p:cNvPr id="5" name="Texto explicativo em elipse 4"/>
            <p:cNvSpPr/>
            <p:nvPr/>
          </p:nvSpPr>
          <p:spPr>
            <a:xfrm>
              <a:off x="2500298" y="642918"/>
              <a:ext cx="3071834" cy="2500330"/>
            </a:xfrm>
            <a:prstGeom prst="wedgeEllipseCallout">
              <a:avLst>
                <a:gd name="adj1" fmla="val -43724"/>
                <a:gd name="adj2" fmla="val 3756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2857488" y="1263695"/>
              <a:ext cx="2357454" cy="1323439"/>
            </a:xfrm>
            <a:prstGeom prst="rect">
              <a:avLst/>
            </a:prstGeom>
            <a:noFill/>
          </p:spPr>
          <p:txBody>
            <a:bodyPr wrap="square" rtlCol="0">
              <a:spAutoFit/>
            </a:bodyPr>
            <a:lstStyle/>
            <a:p>
              <a:pPr algn="ctr"/>
              <a:r>
                <a:rPr lang="pt-BR" sz="2000" dirty="0" smtClean="0">
                  <a:latin typeface="Comic Sans MS" pitchFamily="66" charset="0"/>
                </a:rPr>
                <a:t>Pois bem, agora vamos agora testar o que você aprendeu?</a:t>
              </a:r>
              <a:endParaRPr lang="pt-BR" sz="2000" dirty="0">
                <a:latin typeface="Comic Sans MS" pitchFamily="66" charset="0"/>
              </a:endParaRPr>
            </a:p>
          </p:txBody>
        </p:sp>
      </p:grpSp>
      <p:pic>
        <p:nvPicPr>
          <p:cNvPr id="7" name="Imagem 6" descr="cientista 5.png"/>
          <p:cNvPicPr>
            <a:picLocks noChangeAspect="1"/>
          </p:cNvPicPr>
          <p:nvPr/>
        </p:nvPicPr>
        <p:blipFill>
          <a:blip r:embed="rId4"/>
          <a:stretch>
            <a:fillRect/>
          </a:stretch>
        </p:blipFill>
        <p:spPr>
          <a:xfrm>
            <a:off x="285720" y="2143117"/>
            <a:ext cx="2428892" cy="4714884"/>
          </a:xfrm>
          <a:prstGeom prst="rect">
            <a:avLst/>
          </a:prstGeom>
        </p:spPr>
      </p:pic>
    </p:spTree>
    <p:extLst>
      <p:ext uri="{BB962C8B-B14F-4D97-AF65-F5344CB8AC3E}">
        <p14:creationId xmlns:p14="http://schemas.microsoft.com/office/powerpoint/2010/main" val="4038755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6808" y="0"/>
            <a:ext cx="9137192" cy="6858000"/>
          </a:xfrm>
          <a:prstGeom prst="rect">
            <a:avLst/>
          </a:prstGeom>
        </p:spPr>
      </p:pic>
      <p:pic>
        <p:nvPicPr>
          <p:cNvPr id="3" name="Imagem 2" descr="quadro.png"/>
          <p:cNvPicPr>
            <a:picLocks noChangeAspect="1"/>
          </p:cNvPicPr>
          <p:nvPr/>
        </p:nvPicPr>
        <p:blipFill>
          <a:blip r:embed="rId3" cstate="print"/>
          <a:stretch>
            <a:fillRect/>
          </a:stretch>
        </p:blipFill>
        <p:spPr>
          <a:xfrm>
            <a:off x="3240000" y="216000"/>
            <a:ext cx="5760000" cy="4050605"/>
          </a:xfrm>
          <a:prstGeom prst="rect">
            <a:avLst/>
          </a:prstGeom>
        </p:spPr>
      </p:pic>
      <p:pic>
        <p:nvPicPr>
          <p:cNvPr id="5" name="Imagem 4" descr="cientista 4.png"/>
          <p:cNvPicPr>
            <a:picLocks noChangeAspect="1"/>
          </p:cNvPicPr>
          <p:nvPr/>
        </p:nvPicPr>
        <p:blipFill>
          <a:blip r:embed="rId4"/>
          <a:stretch>
            <a:fillRect/>
          </a:stretch>
        </p:blipFill>
        <p:spPr>
          <a:xfrm>
            <a:off x="571472" y="2000240"/>
            <a:ext cx="2000264" cy="4857760"/>
          </a:xfrm>
          <a:prstGeom prst="rect">
            <a:avLst/>
          </a:prstGeom>
        </p:spPr>
      </p:pic>
      <p:grpSp>
        <p:nvGrpSpPr>
          <p:cNvPr id="8" name="Grupo 7"/>
          <p:cNvGrpSpPr/>
          <p:nvPr/>
        </p:nvGrpSpPr>
        <p:grpSpPr>
          <a:xfrm>
            <a:off x="2928926" y="1785926"/>
            <a:ext cx="2857520" cy="1785950"/>
            <a:chOff x="2928926" y="1785926"/>
            <a:chExt cx="2857520" cy="1785950"/>
          </a:xfrm>
        </p:grpSpPr>
        <p:sp>
          <p:nvSpPr>
            <p:cNvPr id="6" name="Texto explicativo em elipse 5"/>
            <p:cNvSpPr/>
            <p:nvPr/>
          </p:nvSpPr>
          <p:spPr>
            <a:xfrm>
              <a:off x="2928926" y="1785926"/>
              <a:ext cx="2857520" cy="1785950"/>
            </a:xfrm>
            <a:prstGeom prst="wedgeEllipseCallout">
              <a:avLst>
                <a:gd name="adj1" fmla="val -51878"/>
                <a:gd name="adj2" fmla="val 274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3214678" y="2071678"/>
              <a:ext cx="2214578" cy="1323439"/>
            </a:xfrm>
            <a:prstGeom prst="rect">
              <a:avLst/>
            </a:prstGeom>
            <a:noFill/>
          </p:spPr>
          <p:txBody>
            <a:bodyPr wrap="square" rtlCol="0">
              <a:spAutoFit/>
            </a:bodyPr>
            <a:lstStyle/>
            <a:p>
              <a:pPr algn="ctr"/>
              <a:r>
                <a:rPr lang="pt-BR" sz="2000" dirty="0" smtClean="0">
                  <a:latin typeface="Comic Sans MS" pitchFamily="66" charset="0"/>
                </a:rPr>
                <a:t>Quer saber mais? Então aí vão algumas dicas!</a:t>
              </a:r>
              <a:endParaRPr lang="pt-BR" sz="2000" dirty="0">
                <a:latin typeface="Comic Sans MS" pitchFamily="66" charset="0"/>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357158" y="642918"/>
            <a:ext cx="8572560" cy="5355312"/>
          </a:xfrm>
          <a:prstGeom prst="rect">
            <a:avLst/>
          </a:prstGeom>
          <a:noFill/>
        </p:spPr>
        <p:txBody>
          <a:bodyPr wrap="square" rtlCol="0">
            <a:spAutoFit/>
          </a:bodyPr>
          <a:lstStyle/>
          <a:p>
            <a:pPr algn="ctr">
              <a:lnSpc>
                <a:spcPct val="150000"/>
              </a:lnSpc>
            </a:pPr>
            <a:r>
              <a:rPr lang="pt-BR" dirty="0" smtClean="0">
                <a:solidFill>
                  <a:schemeClr val="bg1"/>
                </a:solidFill>
                <a:latin typeface="Comic Sans MS" pitchFamily="66" charset="0"/>
              </a:rPr>
              <a:t>Esse artigo de revisão mostra aplicações dos diagnósticos moleculares em doenças cotidianas, além de demonstrar as técnicas utilizadas </a:t>
            </a:r>
            <a:r>
              <a:rPr lang="pt-BR" dirty="0" smtClean="0">
                <a:solidFill>
                  <a:schemeClr val="bg1"/>
                </a:solidFill>
                <a:latin typeface="Comic Sans MS" pitchFamily="66" charset="0"/>
                <a:hlinkClick r:id="rId3"/>
              </a:rPr>
              <a:t>http://www.cpgls.ucg.br/6mostra/artigos/SAUDE/CLEYTON%20FLORENCIO%20DE%20CAMARGO%20E%20PAULO%20ROBERTO%20QUEIROZ.</a:t>
            </a:r>
            <a:r>
              <a:rPr lang="pt-BR" dirty="0" err="1" smtClean="0">
                <a:solidFill>
                  <a:schemeClr val="bg1"/>
                </a:solidFill>
                <a:latin typeface="Comic Sans MS" pitchFamily="66" charset="0"/>
                <a:hlinkClick r:id="rId3"/>
              </a:rPr>
              <a:t>pdf</a:t>
            </a:r>
            <a:endParaRPr lang="pt-BR" dirty="0" smtClean="0">
              <a:solidFill>
                <a:schemeClr val="bg1"/>
              </a:solidFill>
              <a:latin typeface="Comic Sans MS" pitchFamily="66" charset="0"/>
            </a:endParaRPr>
          </a:p>
          <a:p>
            <a:pPr algn="ctr">
              <a:lnSpc>
                <a:spcPct val="150000"/>
              </a:lnSpc>
            </a:pPr>
            <a:endParaRPr lang="pt-BR" dirty="0" smtClean="0">
              <a:solidFill>
                <a:schemeClr val="bg1"/>
              </a:solidFill>
              <a:latin typeface="Comic Sans MS" pitchFamily="66" charset="0"/>
            </a:endParaRPr>
          </a:p>
          <a:p>
            <a:pPr algn="ctr">
              <a:lnSpc>
                <a:spcPct val="150000"/>
              </a:lnSpc>
            </a:pPr>
            <a:r>
              <a:rPr lang="pt-BR" dirty="0" err="1" smtClean="0">
                <a:solidFill>
                  <a:schemeClr val="bg1"/>
                </a:solidFill>
                <a:latin typeface="Comic Sans MS" pitchFamily="66" charset="0"/>
              </a:rPr>
              <a:t>Aui</a:t>
            </a:r>
            <a:r>
              <a:rPr lang="pt-BR" dirty="0" smtClean="0">
                <a:solidFill>
                  <a:schemeClr val="bg1"/>
                </a:solidFill>
                <a:latin typeface="Comic Sans MS" pitchFamily="66" charset="0"/>
              </a:rPr>
              <a:t> você será um cientista, onde auxiliará na técnica de PCR, utilizada também como forma de diagnósticos moleculares.</a:t>
            </a:r>
          </a:p>
          <a:p>
            <a:pPr algn="ctr">
              <a:lnSpc>
                <a:spcPct val="150000"/>
              </a:lnSpc>
            </a:pPr>
            <a:r>
              <a:rPr lang="en-US" u="sng" dirty="0" smtClean="0">
                <a:solidFill>
                  <a:schemeClr val="bg1"/>
                </a:solidFill>
                <a:latin typeface="Comic Sans MS" pitchFamily="66" charset="0"/>
                <a:hlinkClick r:id="rId4"/>
              </a:rPr>
              <a:t>http://learn.genetics.utah.edu/content/labs/pcr/</a:t>
            </a:r>
            <a:endParaRPr lang="en-US" u="sng" dirty="0" smtClean="0">
              <a:solidFill>
                <a:schemeClr val="bg1"/>
              </a:solidFill>
              <a:latin typeface="Comic Sans MS" pitchFamily="66" charset="0"/>
            </a:endParaRPr>
          </a:p>
          <a:p>
            <a:pPr algn="ctr">
              <a:lnSpc>
                <a:spcPct val="150000"/>
              </a:lnSpc>
            </a:pPr>
            <a:endParaRPr lang="en-US" u="sng" dirty="0" smtClean="0">
              <a:solidFill>
                <a:schemeClr val="bg1"/>
              </a:solidFill>
              <a:latin typeface="Comic Sans MS" pitchFamily="66" charset="0"/>
            </a:endParaRPr>
          </a:p>
          <a:p>
            <a:pPr algn="ctr">
              <a:lnSpc>
                <a:spcPct val="150000"/>
              </a:lnSpc>
            </a:pPr>
            <a:r>
              <a:rPr lang="pt-BR" dirty="0" smtClean="0">
                <a:solidFill>
                  <a:schemeClr val="bg1"/>
                </a:solidFill>
                <a:latin typeface="Comic Sans MS" pitchFamily="66" charset="0"/>
              </a:rPr>
              <a:t>Nesse link vamos auxiliar na técnica de eletroforese, utilizada também como forma de diagnósticos moleculares.</a:t>
            </a:r>
            <a:endParaRPr lang="en-US" dirty="0" smtClean="0">
              <a:solidFill>
                <a:schemeClr val="bg1"/>
              </a:solidFill>
              <a:latin typeface="Comic Sans MS" pitchFamily="66" charset="0"/>
            </a:endParaRPr>
          </a:p>
          <a:p>
            <a:pPr algn="ctr">
              <a:lnSpc>
                <a:spcPct val="150000"/>
              </a:lnSpc>
            </a:pPr>
            <a:r>
              <a:rPr lang="en-US" u="sng" dirty="0" smtClean="0">
                <a:solidFill>
                  <a:schemeClr val="bg1"/>
                </a:solidFill>
                <a:latin typeface="Comic Sans MS" pitchFamily="66" charset="0"/>
                <a:hlinkClick r:id="rId5"/>
              </a:rPr>
              <a:t>http://learn.genetics.utah.edu/content/labs/gel/</a:t>
            </a:r>
            <a:endParaRPr lang="en-US" dirty="0" smtClean="0">
              <a:solidFill>
                <a:schemeClr val="bg1"/>
              </a:solidFill>
              <a:latin typeface="Comic Sans MS" pitchFamily="66" charset="0"/>
            </a:endParaRPr>
          </a:p>
          <a:p>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pic>
        <p:nvPicPr>
          <p:cNvPr id="4" name="Imagem 3" descr="1-Layne.png"/>
          <p:cNvPicPr>
            <a:picLocks noChangeAspect="1"/>
          </p:cNvPicPr>
          <p:nvPr/>
        </p:nvPicPr>
        <p:blipFill>
          <a:blip r:embed="rId3"/>
          <a:stretch>
            <a:fillRect/>
          </a:stretch>
        </p:blipFill>
        <p:spPr>
          <a:xfrm>
            <a:off x="857224" y="1142984"/>
            <a:ext cx="7643866" cy="457203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571472" y="188640"/>
            <a:ext cx="8143932" cy="2862322"/>
          </a:xfrm>
          <a:custGeom>
            <a:avLst/>
            <a:gdLst>
              <a:gd name="connsiteX0" fmla="*/ 0 w 7429552"/>
              <a:gd name="connsiteY0" fmla="*/ 0 h 5078313"/>
              <a:gd name="connsiteX1" fmla="*/ 7429552 w 7429552"/>
              <a:gd name="connsiteY1" fmla="*/ 0 h 5078313"/>
              <a:gd name="connsiteX2" fmla="*/ 7429552 w 7429552"/>
              <a:gd name="connsiteY2" fmla="*/ 5078313 h 5078313"/>
              <a:gd name="connsiteX3" fmla="*/ 0 w 7429552"/>
              <a:gd name="connsiteY3" fmla="*/ 5078313 h 5078313"/>
              <a:gd name="connsiteX4" fmla="*/ 0 w 7429552"/>
              <a:gd name="connsiteY4" fmla="*/ 0 h 5078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52" h="5078313">
                <a:moveTo>
                  <a:pt x="0" y="0"/>
                </a:moveTo>
                <a:lnTo>
                  <a:pt x="7429552" y="0"/>
                </a:lnTo>
                <a:lnTo>
                  <a:pt x="7429552" y="5078313"/>
                </a:lnTo>
                <a:lnTo>
                  <a:pt x="0" y="5078313"/>
                </a:lnTo>
                <a:lnTo>
                  <a:pt x="0" y="0"/>
                </a:lnTo>
                <a:close/>
              </a:path>
            </a:pathLst>
          </a:custGeom>
          <a:noFill/>
        </p:spPr>
        <p:txBody>
          <a:bodyPr wrap="square" rtlCol="0">
            <a:spAutoFit/>
          </a:bodyPr>
          <a:lstStyle/>
          <a:p>
            <a:pPr algn="ctr">
              <a:lnSpc>
                <a:spcPct val="150000"/>
              </a:lnSpc>
            </a:pPr>
            <a:r>
              <a:rPr lang="pt-BR" sz="2400" dirty="0" smtClean="0">
                <a:solidFill>
                  <a:schemeClr val="bg1"/>
                </a:solidFill>
                <a:latin typeface="Comic Sans MS" pitchFamily="66" charset="0"/>
              </a:rPr>
              <a:t>	No </a:t>
            </a:r>
            <a:r>
              <a:rPr lang="pt-BR" sz="2400" dirty="0">
                <a:solidFill>
                  <a:schemeClr val="bg1"/>
                </a:solidFill>
                <a:latin typeface="Comic Sans MS" pitchFamily="66" charset="0"/>
              </a:rPr>
              <a:t>caso da detecção de doenças hereditárias, o que se procura é identificar alterações genéticas (</a:t>
            </a:r>
            <a:r>
              <a:rPr lang="pt-BR" sz="2400" dirty="0">
                <a:solidFill>
                  <a:srgbClr val="3366FF"/>
                </a:solidFill>
                <a:latin typeface="Comic Sans MS" pitchFamily="66" charset="0"/>
              </a:rPr>
              <a:t>mutações</a:t>
            </a:r>
            <a:r>
              <a:rPr lang="pt-BR" sz="2400" dirty="0">
                <a:solidFill>
                  <a:schemeClr val="bg1"/>
                </a:solidFill>
                <a:latin typeface="Comic Sans MS" pitchFamily="66" charset="0"/>
              </a:rPr>
              <a:t>!!!) que existem no nosso genoma e que são sabidamente relacionadas à determinadas doenças que são observadas em famílias</a:t>
            </a:r>
            <a:r>
              <a:rPr lang="pt-BR" sz="2400" dirty="0" smtClean="0">
                <a:solidFill>
                  <a:schemeClr val="bg1"/>
                </a:solidFill>
                <a:latin typeface="Comic Sans MS" pitchFamily="66" charset="0"/>
              </a:rPr>
              <a:t>. </a:t>
            </a:r>
            <a:endParaRPr lang="pt-BR" sz="2400" dirty="0">
              <a:solidFill>
                <a:schemeClr val="bg1"/>
              </a:solidFill>
              <a:latin typeface="Comic Sans MS" pitchFamily="66" charset="0"/>
            </a:endParaRPr>
          </a:p>
        </p:txBody>
      </p:sp>
      <p:pic>
        <p:nvPicPr>
          <p:cNvPr id="4" name="Imagem 3" descr="cientistao.png"/>
          <p:cNvPicPr>
            <a:picLocks noChangeAspect="1"/>
          </p:cNvPicPr>
          <p:nvPr/>
        </p:nvPicPr>
        <p:blipFill>
          <a:blip r:embed="rId3"/>
          <a:stretch>
            <a:fillRect/>
          </a:stretch>
        </p:blipFill>
        <p:spPr>
          <a:xfrm>
            <a:off x="642910" y="2714620"/>
            <a:ext cx="2071702" cy="3843807"/>
          </a:xfrm>
          <a:prstGeom prst="rect">
            <a:avLst/>
          </a:prstGeom>
        </p:spPr>
      </p:pic>
      <p:sp>
        <p:nvSpPr>
          <p:cNvPr id="5" name="CaixaDeTexto 4"/>
          <p:cNvSpPr txBox="1"/>
          <p:nvPr/>
        </p:nvSpPr>
        <p:spPr>
          <a:xfrm>
            <a:off x="2143108" y="3143248"/>
            <a:ext cx="6429420" cy="3416320"/>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Essas mutações ocorrem naturalmente ou podem ser provocadas por agentes mutagênicos, como raios solares   	ultravioletas e produtos químicos utilizados em diversos processos industriais.</a:t>
            </a:r>
            <a:endParaRPr lang="pt-BR"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1" y="0"/>
            <a:ext cx="9143999" cy="6858000"/>
          </a:xfrm>
          <a:prstGeom prst="rect">
            <a:avLst/>
          </a:prstGeom>
        </p:spPr>
      </p:pic>
      <p:sp>
        <p:nvSpPr>
          <p:cNvPr id="3" name="CaixaDeTexto 2"/>
          <p:cNvSpPr txBox="1"/>
          <p:nvPr/>
        </p:nvSpPr>
        <p:spPr>
          <a:xfrm>
            <a:off x="2357422" y="500042"/>
            <a:ext cx="6500858" cy="3970318"/>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Como </a:t>
            </a:r>
            <a:r>
              <a:rPr lang="pt-BR" sz="2400" dirty="0">
                <a:solidFill>
                  <a:schemeClr val="bg1"/>
                </a:solidFill>
                <a:latin typeface="Comic Sans MS" pitchFamily="66" charset="0"/>
              </a:rPr>
              <a:t>é no nosso DNA que está a “receita” para a produção de todas as proteínas que necessitamos para viver </a:t>
            </a:r>
            <a:r>
              <a:rPr lang="pt-BR" sz="2400" dirty="0" smtClean="0">
                <a:solidFill>
                  <a:schemeClr val="bg1"/>
                </a:solidFill>
                <a:latin typeface="Comic Sans MS" pitchFamily="66" charset="0"/>
              </a:rPr>
              <a:t>-- </a:t>
            </a:r>
            <a:r>
              <a:rPr lang="pt-BR" sz="2400" dirty="0">
                <a:solidFill>
                  <a:schemeClr val="bg1"/>
                </a:solidFill>
                <a:latin typeface="Comic Sans MS" pitchFamily="66" charset="0"/>
              </a:rPr>
              <a:t>o tal “dogma central da genética</a:t>
            </a:r>
            <a:r>
              <a:rPr lang="pt-BR" sz="2400" dirty="0" smtClean="0">
                <a:solidFill>
                  <a:schemeClr val="bg1"/>
                </a:solidFill>
                <a:latin typeface="Comic Sans MS" pitchFamily="66" charset="0"/>
              </a:rPr>
              <a:t>”!! -- quando </a:t>
            </a:r>
            <a:r>
              <a:rPr lang="pt-BR" sz="2400" dirty="0">
                <a:solidFill>
                  <a:schemeClr val="bg1"/>
                </a:solidFill>
                <a:latin typeface="Comic Sans MS" pitchFamily="66" charset="0"/>
              </a:rPr>
              <a:t>uma delas não funciona direito, porque há algo errado com a “receita”, diríamos que... “dá pau no sistema”...</a:t>
            </a:r>
          </a:p>
        </p:txBody>
      </p:sp>
      <p:pic>
        <p:nvPicPr>
          <p:cNvPr id="5" name="Imagem 4" descr="cientista.png"/>
          <p:cNvPicPr>
            <a:picLocks noChangeAspect="1"/>
          </p:cNvPicPr>
          <p:nvPr/>
        </p:nvPicPr>
        <p:blipFill>
          <a:blip r:embed="rId3"/>
          <a:stretch>
            <a:fillRect/>
          </a:stretch>
        </p:blipFill>
        <p:spPr>
          <a:xfrm>
            <a:off x="428596" y="2500306"/>
            <a:ext cx="1785950" cy="407196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pic>
        <p:nvPicPr>
          <p:cNvPr id="3" name="Imagem 2" descr="gene.png"/>
          <p:cNvPicPr>
            <a:picLocks noChangeAspect="1"/>
          </p:cNvPicPr>
          <p:nvPr/>
        </p:nvPicPr>
        <p:blipFill>
          <a:blip r:embed="rId3"/>
          <a:stretch>
            <a:fillRect/>
          </a:stretch>
        </p:blipFill>
        <p:spPr>
          <a:xfrm>
            <a:off x="1000100" y="2071678"/>
            <a:ext cx="7358114" cy="2214578"/>
          </a:xfrm>
          <a:prstGeom prst="rect">
            <a:avLst/>
          </a:prstGeom>
        </p:spPr>
      </p:pic>
      <p:sp>
        <p:nvSpPr>
          <p:cNvPr id="4" name="Retângulo 3"/>
          <p:cNvSpPr/>
          <p:nvPr/>
        </p:nvSpPr>
        <p:spPr>
          <a:xfrm>
            <a:off x="1475656" y="494206"/>
            <a:ext cx="6168676" cy="646331"/>
          </a:xfrm>
          <a:prstGeom prst="rect">
            <a:avLst/>
          </a:prstGeom>
        </p:spPr>
        <p:txBody>
          <a:bodyPr wrap="none">
            <a:spAutoFit/>
          </a:bodyPr>
          <a:lstStyle/>
          <a:p>
            <a:r>
              <a:rPr lang="pt-BR" sz="3600" dirty="0">
                <a:solidFill>
                  <a:schemeClr val="bg1"/>
                </a:solidFill>
                <a:latin typeface="Comic Sans MS" pitchFamily="66" charset="0"/>
              </a:rPr>
              <a:t>“dogma central da genética”</a:t>
            </a:r>
            <a:endParaRPr lang="pt-BR"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27384"/>
            <a:ext cx="9143999" cy="6858000"/>
          </a:xfrm>
          <a:prstGeom prst="rect">
            <a:avLst/>
          </a:prstGeom>
        </p:spPr>
      </p:pic>
      <p:sp>
        <p:nvSpPr>
          <p:cNvPr id="3" name="CaixaDeTexto 2"/>
          <p:cNvSpPr txBox="1"/>
          <p:nvPr/>
        </p:nvSpPr>
        <p:spPr>
          <a:xfrm>
            <a:off x="1142976" y="332656"/>
            <a:ext cx="7072362" cy="3416320"/>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Veja só o que acontece quando apenas um único nucleotídeo é alterado na sequência de DNA que tem a “receita” para produzir a hemoglobina, proteína que encontramos dentro das nossas hemácias e que carregam o oxigênio que chega aos nossos pulmões pelo corpo todo!</a:t>
            </a:r>
            <a:endParaRPr lang="pt-BR" sz="2400" dirty="0">
              <a:solidFill>
                <a:schemeClr val="bg1"/>
              </a:solidFill>
              <a:latin typeface="Comic Sans MS" pitchFamily="66" charset="0"/>
            </a:endParaRPr>
          </a:p>
        </p:txBody>
      </p:sp>
      <p:pic>
        <p:nvPicPr>
          <p:cNvPr id="4" name="Imagem 3" descr="cientistao.png"/>
          <p:cNvPicPr>
            <a:picLocks noChangeAspect="1"/>
          </p:cNvPicPr>
          <p:nvPr/>
        </p:nvPicPr>
        <p:blipFill>
          <a:blip r:embed="rId3"/>
          <a:srcRect b="47287"/>
          <a:stretch>
            <a:fillRect/>
          </a:stretch>
        </p:blipFill>
        <p:spPr>
          <a:xfrm>
            <a:off x="3571868" y="4071942"/>
            <a:ext cx="2500330" cy="252140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pic>
        <p:nvPicPr>
          <p:cNvPr id="3" name="Imagem 2" descr="trabai 3.png"/>
          <p:cNvPicPr>
            <a:picLocks noChangeAspect="1"/>
          </p:cNvPicPr>
          <p:nvPr/>
        </p:nvPicPr>
        <p:blipFill>
          <a:blip r:embed="rId3"/>
          <a:stretch>
            <a:fillRect/>
          </a:stretch>
        </p:blipFill>
        <p:spPr>
          <a:xfrm>
            <a:off x="1428728" y="500042"/>
            <a:ext cx="6286544" cy="585791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4765</TotalTime>
  <Words>1208</Words>
  <Application>Microsoft Office PowerPoint</Application>
  <PresentationFormat>Apresentação na tela (4:3)</PresentationFormat>
  <Paragraphs>69</Paragraphs>
  <Slides>38</Slides>
  <Notes>0</Notes>
  <HiddenSlides>0</HiddenSlides>
  <MMClips>0</MMClips>
  <ScaleCrop>false</ScaleCrop>
  <HeadingPairs>
    <vt:vector size="4" baseType="variant">
      <vt:variant>
        <vt:lpstr>Tema</vt:lpstr>
      </vt:variant>
      <vt:variant>
        <vt:i4>1</vt:i4>
      </vt:variant>
      <vt:variant>
        <vt:lpstr>Títulos de slides</vt:lpstr>
      </vt:variant>
      <vt:variant>
        <vt:i4>38</vt:i4>
      </vt:variant>
    </vt:vector>
  </HeadingPairs>
  <TitlesOfParts>
    <vt:vector size="39"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Priscilayne</dc:creator>
  <cp:lastModifiedBy>Jose Ferreira Reis Fonseca</cp:lastModifiedBy>
  <cp:revision>123</cp:revision>
  <dcterms:created xsi:type="dcterms:W3CDTF">2014-05-10T11:54:17Z</dcterms:created>
  <dcterms:modified xsi:type="dcterms:W3CDTF">2014-10-10T23:30:55Z</dcterms:modified>
</cp:coreProperties>
</file>