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9" r:id="rId6"/>
    <p:sldId id="303" r:id="rId7"/>
    <p:sldId id="304" r:id="rId8"/>
    <p:sldId id="307" r:id="rId9"/>
    <p:sldId id="305" r:id="rId10"/>
    <p:sldId id="306" r:id="rId11"/>
    <p:sldId id="308" r:id="rId12"/>
    <p:sldId id="309" r:id="rId13"/>
    <p:sldId id="288" r:id="rId14"/>
  </p:sldIdLst>
  <p:sldSz cx="12192000" cy="6858000"/>
  <p:notesSz cx="6858000" cy="9144000"/>
  <p:custShowLst>
    <p:custShow name="Custom Show 1" id="0">
      <p:sldLst>
        <p:sld r:id="rId6"/>
        <p:sld r:id="rId5"/>
        <p:sld r:id="rId7"/>
        <p:sld r:id="rId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E64CA-6E34-4477-A448-1EB35F3B0091}" v="75" dt="2021-05-26T06:29:25.25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6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2484" y="10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35F80-0D2D-4954-B386-4CF4287A749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7B020E2-3918-40D3-8DD2-34B832EFB9FF}">
      <dgm:prSet/>
      <dgm:spPr/>
      <dgm:t>
        <a:bodyPr/>
        <a:lstStyle/>
        <a:p>
          <a:r>
            <a:rPr lang="en-US" b="1" i="0"/>
            <a:t>FinBERT: Financial Sentiment Analysis with Pre-trained Language Models (Araci D.)</a:t>
          </a:r>
          <a:endParaRPr lang="en-US"/>
        </a:p>
      </dgm:t>
    </dgm:pt>
    <dgm:pt modelId="{F52C91F7-B246-4EBF-81D4-2A91C07D743C}" type="parTrans" cxnId="{250F2FBD-EFF8-4E14-AD20-9B3B27F8C9FC}">
      <dgm:prSet/>
      <dgm:spPr/>
      <dgm:t>
        <a:bodyPr/>
        <a:lstStyle/>
        <a:p>
          <a:endParaRPr lang="en-US"/>
        </a:p>
      </dgm:t>
    </dgm:pt>
    <dgm:pt modelId="{CDAE9CF1-5417-4319-8DBF-48B275FE4702}" type="sibTrans" cxnId="{250F2FBD-EFF8-4E14-AD20-9B3B27F8C9FC}">
      <dgm:prSet/>
      <dgm:spPr/>
      <dgm:t>
        <a:bodyPr/>
        <a:lstStyle/>
        <a:p>
          <a:endParaRPr lang="en-US"/>
        </a:p>
      </dgm:t>
    </dgm:pt>
    <dgm:pt modelId="{884060D3-43D6-4A73-8633-0253E9CC0C05}">
      <dgm:prSet/>
      <dgm:spPr/>
      <dgm:t>
        <a:bodyPr/>
        <a:lstStyle/>
        <a:p>
          <a:r>
            <a:rPr lang="en-US" b="1" i="0"/>
            <a:t>Universal language model fine-tuning for text classification</a:t>
          </a:r>
          <a:r>
            <a:rPr lang="en-US" b="1"/>
            <a:t> (Howard J. et al.)</a:t>
          </a:r>
          <a:endParaRPr lang="en-US"/>
        </a:p>
      </dgm:t>
    </dgm:pt>
    <dgm:pt modelId="{93C42404-1B87-434F-8914-651E4E3E13A0}" type="parTrans" cxnId="{6C142701-001A-4F41-B4CB-C1B37E07AB70}">
      <dgm:prSet/>
      <dgm:spPr/>
      <dgm:t>
        <a:bodyPr/>
        <a:lstStyle/>
        <a:p>
          <a:endParaRPr lang="en-US"/>
        </a:p>
      </dgm:t>
    </dgm:pt>
    <dgm:pt modelId="{5D35B0EC-64DC-4940-8586-3CDC5DE60216}" type="sibTrans" cxnId="{6C142701-001A-4F41-B4CB-C1B37E07AB70}">
      <dgm:prSet/>
      <dgm:spPr/>
      <dgm:t>
        <a:bodyPr/>
        <a:lstStyle/>
        <a:p>
          <a:endParaRPr lang="en-US"/>
        </a:p>
      </dgm:t>
    </dgm:pt>
    <dgm:pt modelId="{251E8034-1C47-4690-8446-EC5839F1659E}">
      <dgm:prSet/>
      <dgm:spPr/>
      <dgm:t>
        <a:bodyPr/>
        <a:lstStyle/>
        <a:p>
          <a:r>
            <a:rPr lang="en-US" b="1" i="0"/>
            <a:t>DP-LSTM: Differential Privacy-inspired LSTM for Stock Prediction Using Financial News (Li et al.)</a:t>
          </a:r>
          <a:endParaRPr lang="en-US"/>
        </a:p>
      </dgm:t>
    </dgm:pt>
    <dgm:pt modelId="{CD95D91B-04F9-4026-BFB9-058B5D7E211C}" type="parTrans" cxnId="{36F00857-EA40-4E12-A75D-F9597D2B37D7}">
      <dgm:prSet/>
      <dgm:spPr/>
      <dgm:t>
        <a:bodyPr/>
        <a:lstStyle/>
        <a:p>
          <a:endParaRPr lang="en-US"/>
        </a:p>
      </dgm:t>
    </dgm:pt>
    <dgm:pt modelId="{C38C0940-86EB-4718-BB13-777A93A4718D}" type="sibTrans" cxnId="{36F00857-EA40-4E12-A75D-F9597D2B37D7}">
      <dgm:prSet/>
      <dgm:spPr/>
      <dgm:t>
        <a:bodyPr/>
        <a:lstStyle/>
        <a:p>
          <a:endParaRPr lang="en-US"/>
        </a:p>
      </dgm:t>
    </dgm:pt>
    <dgm:pt modelId="{868546AA-9DDB-404F-B860-2501233EEC42}">
      <dgm:prSet/>
      <dgm:spPr/>
      <dgm:t>
        <a:bodyPr/>
        <a:lstStyle/>
        <a:p>
          <a:r>
            <a:rPr lang="en-US" b="1" i="0"/>
            <a:t>Detecting Semantic </a:t>
          </a:r>
          <a:r>
            <a:rPr lang="en-US" b="1"/>
            <a:t>O</a:t>
          </a:r>
          <a:r>
            <a:rPr lang="en-US" b="1" i="0"/>
            <a:t>rientations in Economic </a:t>
          </a:r>
          <a:r>
            <a:rPr lang="en-US" b="1"/>
            <a:t>T</a:t>
          </a:r>
          <a:r>
            <a:rPr lang="en-US" b="1" i="0"/>
            <a:t>exts (Malo P et.al.)</a:t>
          </a:r>
          <a:endParaRPr lang="en-US"/>
        </a:p>
      </dgm:t>
    </dgm:pt>
    <dgm:pt modelId="{47D3C691-46B8-4960-8626-CD5F2AA4A5DE}" type="parTrans" cxnId="{97238E64-C9B1-4702-B9B0-C977E0F99204}">
      <dgm:prSet/>
      <dgm:spPr/>
      <dgm:t>
        <a:bodyPr/>
        <a:lstStyle/>
        <a:p>
          <a:endParaRPr lang="en-US"/>
        </a:p>
      </dgm:t>
    </dgm:pt>
    <dgm:pt modelId="{9CB1252B-64C9-4F8B-AF1E-1B21ABEA252A}" type="sibTrans" cxnId="{97238E64-C9B1-4702-B9B0-C977E0F99204}">
      <dgm:prSet/>
      <dgm:spPr/>
      <dgm:t>
        <a:bodyPr/>
        <a:lstStyle/>
        <a:p>
          <a:endParaRPr lang="en-US"/>
        </a:p>
      </dgm:t>
    </dgm:pt>
    <dgm:pt modelId="{C8C6D87A-347B-4649-B72F-7FA68B13C5AA}">
      <dgm:prSet/>
      <dgm:spPr/>
      <dgm:t>
        <a:bodyPr/>
        <a:lstStyle/>
        <a:p>
          <a:r>
            <a:rPr lang="en-US" b="1" i="0"/>
            <a:t>Sentiment Analysis of Twitter </a:t>
          </a:r>
          <a:r>
            <a:rPr lang="en-US" b="1"/>
            <a:t>D</a:t>
          </a:r>
          <a:r>
            <a:rPr lang="en-US" b="1" i="0"/>
            <a:t>ata for Predicting Stock </a:t>
          </a:r>
          <a:r>
            <a:rPr lang="en-US" b="1"/>
            <a:t>M</a:t>
          </a:r>
          <a:r>
            <a:rPr lang="en-US" b="1" i="0"/>
            <a:t>arket </a:t>
          </a:r>
          <a:r>
            <a:rPr lang="en-US" b="1"/>
            <a:t>M</a:t>
          </a:r>
          <a:r>
            <a:rPr lang="en-US" b="1" i="0"/>
            <a:t>ovements (Pagolu V.</a:t>
          </a:r>
          <a:r>
            <a:rPr lang="en-US" b="1"/>
            <a:t> et. al)</a:t>
          </a:r>
          <a:endParaRPr lang="en-US"/>
        </a:p>
      </dgm:t>
    </dgm:pt>
    <dgm:pt modelId="{A1EAC77F-7EEB-42FA-AC70-FB9AD436BEEB}" type="parTrans" cxnId="{91B43EA6-8B18-4F01-8364-EFA59FDB272D}">
      <dgm:prSet/>
      <dgm:spPr/>
      <dgm:t>
        <a:bodyPr/>
        <a:lstStyle/>
        <a:p>
          <a:endParaRPr lang="en-US"/>
        </a:p>
      </dgm:t>
    </dgm:pt>
    <dgm:pt modelId="{79C22865-AD52-480E-88D8-9746176DA66A}" type="sibTrans" cxnId="{91B43EA6-8B18-4F01-8364-EFA59FDB272D}">
      <dgm:prSet/>
      <dgm:spPr/>
      <dgm:t>
        <a:bodyPr/>
        <a:lstStyle/>
        <a:p>
          <a:endParaRPr lang="en-US"/>
        </a:p>
      </dgm:t>
    </dgm:pt>
    <dgm:pt modelId="{64B2620A-96DC-4501-A6DE-44844BD908FF}" type="pres">
      <dgm:prSet presAssocID="{C5335F80-0D2D-4954-B386-4CF4287A749C}" presName="vert0" presStyleCnt="0">
        <dgm:presLayoutVars>
          <dgm:dir/>
          <dgm:animOne val="branch"/>
          <dgm:animLvl val="lvl"/>
        </dgm:presLayoutVars>
      </dgm:prSet>
      <dgm:spPr/>
    </dgm:pt>
    <dgm:pt modelId="{36D40C59-493C-4569-AE4A-6B385D3BECFB}" type="pres">
      <dgm:prSet presAssocID="{47B020E2-3918-40D3-8DD2-34B832EFB9FF}" presName="thickLine" presStyleLbl="alignNode1" presStyleIdx="0" presStyleCnt="5"/>
      <dgm:spPr/>
    </dgm:pt>
    <dgm:pt modelId="{3B95C097-95E4-48E3-84E6-665A612F8E09}" type="pres">
      <dgm:prSet presAssocID="{47B020E2-3918-40D3-8DD2-34B832EFB9FF}" presName="horz1" presStyleCnt="0"/>
      <dgm:spPr/>
    </dgm:pt>
    <dgm:pt modelId="{AB29EAF1-6AD2-4B21-90B8-686187F536CE}" type="pres">
      <dgm:prSet presAssocID="{47B020E2-3918-40D3-8DD2-34B832EFB9FF}" presName="tx1" presStyleLbl="revTx" presStyleIdx="0" presStyleCnt="5"/>
      <dgm:spPr/>
    </dgm:pt>
    <dgm:pt modelId="{762635E2-2274-454A-BE13-6BED28AFB8BA}" type="pres">
      <dgm:prSet presAssocID="{47B020E2-3918-40D3-8DD2-34B832EFB9FF}" presName="vert1" presStyleCnt="0"/>
      <dgm:spPr/>
    </dgm:pt>
    <dgm:pt modelId="{9A6AA27C-CDF3-474E-BA7F-F8B992D93844}" type="pres">
      <dgm:prSet presAssocID="{884060D3-43D6-4A73-8633-0253E9CC0C05}" presName="thickLine" presStyleLbl="alignNode1" presStyleIdx="1" presStyleCnt="5"/>
      <dgm:spPr/>
    </dgm:pt>
    <dgm:pt modelId="{E8CDA115-E576-4336-B948-EE390C860818}" type="pres">
      <dgm:prSet presAssocID="{884060D3-43D6-4A73-8633-0253E9CC0C05}" presName="horz1" presStyleCnt="0"/>
      <dgm:spPr/>
    </dgm:pt>
    <dgm:pt modelId="{4989CEE5-204F-454A-9A3F-6BE959120BFA}" type="pres">
      <dgm:prSet presAssocID="{884060D3-43D6-4A73-8633-0253E9CC0C05}" presName="tx1" presStyleLbl="revTx" presStyleIdx="1" presStyleCnt="5"/>
      <dgm:spPr/>
    </dgm:pt>
    <dgm:pt modelId="{E57197AE-9CB3-419B-AB9E-4A12AA657094}" type="pres">
      <dgm:prSet presAssocID="{884060D3-43D6-4A73-8633-0253E9CC0C05}" presName="vert1" presStyleCnt="0"/>
      <dgm:spPr/>
    </dgm:pt>
    <dgm:pt modelId="{30EFF700-D9F1-4546-981F-24A5F4BA6199}" type="pres">
      <dgm:prSet presAssocID="{251E8034-1C47-4690-8446-EC5839F1659E}" presName="thickLine" presStyleLbl="alignNode1" presStyleIdx="2" presStyleCnt="5"/>
      <dgm:spPr/>
    </dgm:pt>
    <dgm:pt modelId="{39C9F65A-C607-41BD-A439-6BA44C236F45}" type="pres">
      <dgm:prSet presAssocID="{251E8034-1C47-4690-8446-EC5839F1659E}" presName="horz1" presStyleCnt="0"/>
      <dgm:spPr/>
    </dgm:pt>
    <dgm:pt modelId="{ADBF2B8A-25AF-4593-8E62-7EF1D62C3F99}" type="pres">
      <dgm:prSet presAssocID="{251E8034-1C47-4690-8446-EC5839F1659E}" presName="tx1" presStyleLbl="revTx" presStyleIdx="2" presStyleCnt="5"/>
      <dgm:spPr/>
    </dgm:pt>
    <dgm:pt modelId="{41BCB634-4635-49E7-80F5-6E818757B3D4}" type="pres">
      <dgm:prSet presAssocID="{251E8034-1C47-4690-8446-EC5839F1659E}" presName="vert1" presStyleCnt="0"/>
      <dgm:spPr/>
    </dgm:pt>
    <dgm:pt modelId="{65954CB5-919B-48C3-BE34-F607D815F197}" type="pres">
      <dgm:prSet presAssocID="{868546AA-9DDB-404F-B860-2501233EEC42}" presName="thickLine" presStyleLbl="alignNode1" presStyleIdx="3" presStyleCnt="5"/>
      <dgm:spPr/>
    </dgm:pt>
    <dgm:pt modelId="{C998BFD5-FAF2-409B-833C-8AF4B9D6E153}" type="pres">
      <dgm:prSet presAssocID="{868546AA-9DDB-404F-B860-2501233EEC42}" presName="horz1" presStyleCnt="0"/>
      <dgm:spPr/>
    </dgm:pt>
    <dgm:pt modelId="{50C59C7A-6810-4A1F-AF48-ABA7394670C5}" type="pres">
      <dgm:prSet presAssocID="{868546AA-9DDB-404F-B860-2501233EEC42}" presName="tx1" presStyleLbl="revTx" presStyleIdx="3" presStyleCnt="5"/>
      <dgm:spPr/>
    </dgm:pt>
    <dgm:pt modelId="{315E4E77-3640-4A7B-8953-45358521BB20}" type="pres">
      <dgm:prSet presAssocID="{868546AA-9DDB-404F-B860-2501233EEC42}" presName="vert1" presStyleCnt="0"/>
      <dgm:spPr/>
    </dgm:pt>
    <dgm:pt modelId="{60E4C061-A495-4988-93C0-A3A49769AF5B}" type="pres">
      <dgm:prSet presAssocID="{C8C6D87A-347B-4649-B72F-7FA68B13C5AA}" presName="thickLine" presStyleLbl="alignNode1" presStyleIdx="4" presStyleCnt="5"/>
      <dgm:spPr/>
    </dgm:pt>
    <dgm:pt modelId="{F4F032C9-CC13-4B08-899F-68910C57A888}" type="pres">
      <dgm:prSet presAssocID="{C8C6D87A-347B-4649-B72F-7FA68B13C5AA}" presName="horz1" presStyleCnt="0"/>
      <dgm:spPr/>
    </dgm:pt>
    <dgm:pt modelId="{5B43543F-6E27-4658-B61E-FB3B15BD7505}" type="pres">
      <dgm:prSet presAssocID="{C8C6D87A-347B-4649-B72F-7FA68B13C5AA}" presName="tx1" presStyleLbl="revTx" presStyleIdx="4" presStyleCnt="5"/>
      <dgm:spPr/>
    </dgm:pt>
    <dgm:pt modelId="{245F66AA-2697-4BC2-BFAA-3DACF9B776A8}" type="pres">
      <dgm:prSet presAssocID="{C8C6D87A-347B-4649-B72F-7FA68B13C5AA}" presName="vert1" presStyleCnt="0"/>
      <dgm:spPr/>
    </dgm:pt>
  </dgm:ptLst>
  <dgm:cxnLst>
    <dgm:cxn modelId="{6C142701-001A-4F41-B4CB-C1B37E07AB70}" srcId="{C5335F80-0D2D-4954-B386-4CF4287A749C}" destId="{884060D3-43D6-4A73-8633-0253E9CC0C05}" srcOrd="1" destOrd="0" parTransId="{93C42404-1B87-434F-8914-651E4E3E13A0}" sibTransId="{5D35B0EC-64DC-4940-8586-3CDC5DE60216}"/>
    <dgm:cxn modelId="{48C0E517-DBBC-4238-B7B3-B65D5DDE0575}" type="presOf" srcId="{47B020E2-3918-40D3-8DD2-34B832EFB9FF}" destId="{AB29EAF1-6AD2-4B21-90B8-686187F536CE}" srcOrd="0" destOrd="0" presId="urn:microsoft.com/office/officeart/2008/layout/LinedList"/>
    <dgm:cxn modelId="{ABFC9740-A9B0-4160-B4D4-6F5DF1943494}" type="presOf" srcId="{C8C6D87A-347B-4649-B72F-7FA68B13C5AA}" destId="{5B43543F-6E27-4658-B61E-FB3B15BD7505}" srcOrd="0" destOrd="0" presId="urn:microsoft.com/office/officeart/2008/layout/LinedList"/>
    <dgm:cxn modelId="{97238E64-C9B1-4702-B9B0-C977E0F99204}" srcId="{C5335F80-0D2D-4954-B386-4CF4287A749C}" destId="{868546AA-9DDB-404F-B860-2501233EEC42}" srcOrd="3" destOrd="0" parTransId="{47D3C691-46B8-4960-8626-CD5F2AA4A5DE}" sibTransId="{9CB1252B-64C9-4F8B-AF1E-1B21ABEA252A}"/>
    <dgm:cxn modelId="{36F00857-EA40-4E12-A75D-F9597D2B37D7}" srcId="{C5335F80-0D2D-4954-B386-4CF4287A749C}" destId="{251E8034-1C47-4690-8446-EC5839F1659E}" srcOrd="2" destOrd="0" parTransId="{CD95D91B-04F9-4026-BFB9-058B5D7E211C}" sibTransId="{C38C0940-86EB-4718-BB13-777A93A4718D}"/>
    <dgm:cxn modelId="{A1156385-442A-4985-8623-81835D0112D8}" type="presOf" srcId="{884060D3-43D6-4A73-8633-0253E9CC0C05}" destId="{4989CEE5-204F-454A-9A3F-6BE959120BFA}" srcOrd="0" destOrd="0" presId="urn:microsoft.com/office/officeart/2008/layout/LinedList"/>
    <dgm:cxn modelId="{91B43EA6-8B18-4F01-8364-EFA59FDB272D}" srcId="{C5335F80-0D2D-4954-B386-4CF4287A749C}" destId="{C8C6D87A-347B-4649-B72F-7FA68B13C5AA}" srcOrd="4" destOrd="0" parTransId="{A1EAC77F-7EEB-42FA-AC70-FB9AD436BEEB}" sibTransId="{79C22865-AD52-480E-88D8-9746176DA66A}"/>
    <dgm:cxn modelId="{A2F405A9-52B3-4057-8D63-5673CD126B53}" type="presOf" srcId="{868546AA-9DDB-404F-B860-2501233EEC42}" destId="{50C59C7A-6810-4A1F-AF48-ABA7394670C5}" srcOrd="0" destOrd="0" presId="urn:microsoft.com/office/officeart/2008/layout/LinedList"/>
    <dgm:cxn modelId="{250F2FBD-EFF8-4E14-AD20-9B3B27F8C9FC}" srcId="{C5335F80-0D2D-4954-B386-4CF4287A749C}" destId="{47B020E2-3918-40D3-8DD2-34B832EFB9FF}" srcOrd="0" destOrd="0" parTransId="{F52C91F7-B246-4EBF-81D4-2A91C07D743C}" sibTransId="{CDAE9CF1-5417-4319-8DBF-48B275FE4702}"/>
    <dgm:cxn modelId="{A1B32FF2-1638-4E3B-8AAD-C954D095E34C}" type="presOf" srcId="{C5335F80-0D2D-4954-B386-4CF4287A749C}" destId="{64B2620A-96DC-4501-A6DE-44844BD908FF}" srcOrd="0" destOrd="0" presId="urn:microsoft.com/office/officeart/2008/layout/LinedList"/>
    <dgm:cxn modelId="{2A5B89FB-985F-404B-870A-3B26E4B04CA1}" type="presOf" srcId="{251E8034-1C47-4690-8446-EC5839F1659E}" destId="{ADBF2B8A-25AF-4593-8E62-7EF1D62C3F99}" srcOrd="0" destOrd="0" presId="urn:microsoft.com/office/officeart/2008/layout/LinedList"/>
    <dgm:cxn modelId="{6E1D9A23-1CA9-461E-B5B4-0B518F1E441A}" type="presParOf" srcId="{64B2620A-96DC-4501-A6DE-44844BD908FF}" destId="{36D40C59-493C-4569-AE4A-6B385D3BECFB}" srcOrd="0" destOrd="0" presId="urn:microsoft.com/office/officeart/2008/layout/LinedList"/>
    <dgm:cxn modelId="{8D2AC695-CA8E-4B30-B2FE-F786D363EE39}" type="presParOf" srcId="{64B2620A-96DC-4501-A6DE-44844BD908FF}" destId="{3B95C097-95E4-48E3-84E6-665A612F8E09}" srcOrd="1" destOrd="0" presId="urn:microsoft.com/office/officeart/2008/layout/LinedList"/>
    <dgm:cxn modelId="{AD00C874-73D3-4514-B175-FE673EBFC3EC}" type="presParOf" srcId="{3B95C097-95E4-48E3-84E6-665A612F8E09}" destId="{AB29EAF1-6AD2-4B21-90B8-686187F536CE}" srcOrd="0" destOrd="0" presId="urn:microsoft.com/office/officeart/2008/layout/LinedList"/>
    <dgm:cxn modelId="{76302F23-4464-4A5E-810F-24860681CB21}" type="presParOf" srcId="{3B95C097-95E4-48E3-84E6-665A612F8E09}" destId="{762635E2-2274-454A-BE13-6BED28AFB8BA}" srcOrd="1" destOrd="0" presId="urn:microsoft.com/office/officeart/2008/layout/LinedList"/>
    <dgm:cxn modelId="{71D3772E-0421-4861-9AE6-56115CADFF68}" type="presParOf" srcId="{64B2620A-96DC-4501-A6DE-44844BD908FF}" destId="{9A6AA27C-CDF3-474E-BA7F-F8B992D93844}" srcOrd="2" destOrd="0" presId="urn:microsoft.com/office/officeart/2008/layout/LinedList"/>
    <dgm:cxn modelId="{09589767-A400-4C61-B788-F485C0C11306}" type="presParOf" srcId="{64B2620A-96DC-4501-A6DE-44844BD908FF}" destId="{E8CDA115-E576-4336-B948-EE390C860818}" srcOrd="3" destOrd="0" presId="urn:microsoft.com/office/officeart/2008/layout/LinedList"/>
    <dgm:cxn modelId="{C16B76F5-ABC8-44C5-B622-3A4FB346E2D0}" type="presParOf" srcId="{E8CDA115-E576-4336-B948-EE390C860818}" destId="{4989CEE5-204F-454A-9A3F-6BE959120BFA}" srcOrd="0" destOrd="0" presId="urn:microsoft.com/office/officeart/2008/layout/LinedList"/>
    <dgm:cxn modelId="{44F16735-A86D-4381-A374-2F7B876DF3C1}" type="presParOf" srcId="{E8CDA115-E576-4336-B948-EE390C860818}" destId="{E57197AE-9CB3-419B-AB9E-4A12AA657094}" srcOrd="1" destOrd="0" presId="urn:microsoft.com/office/officeart/2008/layout/LinedList"/>
    <dgm:cxn modelId="{2BDCB937-E955-4933-A5EF-2D246EA63E59}" type="presParOf" srcId="{64B2620A-96DC-4501-A6DE-44844BD908FF}" destId="{30EFF700-D9F1-4546-981F-24A5F4BA6199}" srcOrd="4" destOrd="0" presId="urn:microsoft.com/office/officeart/2008/layout/LinedList"/>
    <dgm:cxn modelId="{9A12307C-DE25-496F-A809-A2C0283693E8}" type="presParOf" srcId="{64B2620A-96DC-4501-A6DE-44844BD908FF}" destId="{39C9F65A-C607-41BD-A439-6BA44C236F45}" srcOrd="5" destOrd="0" presId="urn:microsoft.com/office/officeart/2008/layout/LinedList"/>
    <dgm:cxn modelId="{3D98D0F6-D035-48BD-B86F-EC8A1FCF61DF}" type="presParOf" srcId="{39C9F65A-C607-41BD-A439-6BA44C236F45}" destId="{ADBF2B8A-25AF-4593-8E62-7EF1D62C3F99}" srcOrd="0" destOrd="0" presId="urn:microsoft.com/office/officeart/2008/layout/LinedList"/>
    <dgm:cxn modelId="{9AD1973D-5E59-4504-98D1-47715DEB2402}" type="presParOf" srcId="{39C9F65A-C607-41BD-A439-6BA44C236F45}" destId="{41BCB634-4635-49E7-80F5-6E818757B3D4}" srcOrd="1" destOrd="0" presId="urn:microsoft.com/office/officeart/2008/layout/LinedList"/>
    <dgm:cxn modelId="{A1CD3381-600F-4B4E-90EA-F11D457E7B96}" type="presParOf" srcId="{64B2620A-96DC-4501-A6DE-44844BD908FF}" destId="{65954CB5-919B-48C3-BE34-F607D815F197}" srcOrd="6" destOrd="0" presId="urn:microsoft.com/office/officeart/2008/layout/LinedList"/>
    <dgm:cxn modelId="{78DCEC7B-F560-4CCE-91C6-3CD7FD5A8C71}" type="presParOf" srcId="{64B2620A-96DC-4501-A6DE-44844BD908FF}" destId="{C998BFD5-FAF2-409B-833C-8AF4B9D6E153}" srcOrd="7" destOrd="0" presId="urn:microsoft.com/office/officeart/2008/layout/LinedList"/>
    <dgm:cxn modelId="{B31FF37F-460F-4C6F-ABC7-A0F5F3DA6667}" type="presParOf" srcId="{C998BFD5-FAF2-409B-833C-8AF4B9D6E153}" destId="{50C59C7A-6810-4A1F-AF48-ABA7394670C5}" srcOrd="0" destOrd="0" presId="urn:microsoft.com/office/officeart/2008/layout/LinedList"/>
    <dgm:cxn modelId="{126BB41D-0040-40E9-A077-1ED968879B8D}" type="presParOf" srcId="{C998BFD5-FAF2-409B-833C-8AF4B9D6E153}" destId="{315E4E77-3640-4A7B-8953-45358521BB20}" srcOrd="1" destOrd="0" presId="urn:microsoft.com/office/officeart/2008/layout/LinedList"/>
    <dgm:cxn modelId="{537A44C7-6D35-4A5C-BF2A-421483FD4073}" type="presParOf" srcId="{64B2620A-96DC-4501-A6DE-44844BD908FF}" destId="{60E4C061-A495-4988-93C0-A3A49769AF5B}" srcOrd="8" destOrd="0" presId="urn:microsoft.com/office/officeart/2008/layout/LinedList"/>
    <dgm:cxn modelId="{5F5E30E6-96DA-4046-8ADD-438DE21F037E}" type="presParOf" srcId="{64B2620A-96DC-4501-A6DE-44844BD908FF}" destId="{F4F032C9-CC13-4B08-899F-68910C57A888}" srcOrd="9" destOrd="0" presId="urn:microsoft.com/office/officeart/2008/layout/LinedList"/>
    <dgm:cxn modelId="{44892233-5B87-4412-9E3F-D15AC2FD73A8}" type="presParOf" srcId="{F4F032C9-CC13-4B08-899F-68910C57A888}" destId="{5B43543F-6E27-4658-B61E-FB3B15BD7505}" srcOrd="0" destOrd="0" presId="urn:microsoft.com/office/officeart/2008/layout/LinedList"/>
    <dgm:cxn modelId="{3E1158B7-80AC-45B0-BAC8-1FA49F738296}" type="presParOf" srcId="{F4F032C9-CC13-4B08-899F-68910C57A888}" destId="{245F66AA-2697-4BC2-BFAA-3DACF9B776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40C59-493C-4569-AE4A-6B385D3BECF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9EAF1-6AD2-4B21-90B8-686187F536CE}">
      <dsp:nvSpPr>
        <dsp:cNvPr id="0" name=""/>
        <dsp:cNvSpPr/>
      </dsp:nvSpPr>
      <dsp:spPr>
        <a:xfrm>
          <a:off x="0" y="531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FinBERT: Financial Sentiment Analysis with Pre-trained Language Models (Araci D.)</a:t>
          </a:r>
          <a:endParaRPr lang="en-US" sz="2400" kern="1200"/>
        </a:p>
      </dsp:txBody>
      <dsp:txXfrm>
        <a:off x="0" y="531"/>
        <a:ext cx="10515600" cy="870296"/>
      </dsp:txXfrm>
    </dsp:sp>
    <dsp:sp modelId="{9A6AA27C-CDF3-474E-BA7F-F8B992D93844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CEE5-204F-454A-9A3F-6BE959120BFA}">
      <dsp:nvSpPr>
        <dsp:cNvPr id="0" name=""/>
        <dsp:cNvSpPr/>
      </dsp:nvSpPr>
      <dsp:spPr>
        <a:xfrm>
          <a:off x="0" y="870827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Universal language model fine-tuning for text classification</a:t>
          </a:r>
          <a:r>
            <a:rPr lang="en-US" sz="2400" b="1" kern="1200"/>
            <a:t> (Howard J. et al.)</a:t>
          </a:r>
          <a:endParaRPr lang="en-US" sz="2400" kern="1200"/>
        </a:p>
      </dsp:txBody>
      <dsp:txXfrm>
        <a:off x="0" y="870827"/>
        <a:ext cx="10515600" cy="870296"/>
      </dsp:txXfrm>
    </dsp:sp>
    <dsp:sp modelId="{30EFF700-D9F1-4546-981F-24A5F4BA6199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F2B8A-25AF-4593-8E62-7EF1D62C3F99}">
      <dsp:nvSpPr>
        <dsp:cNvPr id="0" name=""/>
        <dsp:cNvSpPr/>
      </dsp:nvSpPr>
      <dsp:spPr>
        <a:xfrm>
          <a:off x="0" y="1741123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DP-LSTM: Differential Privacy-inspired LSTM for Stock Prediction Using Financial News (Li et al.)</a:t>
          </a:r>
          <a:endParaRPr lang="en-US" sz="2400" kern="1200"/>
        </a:p>
      </dsp:txBody>
      <dsp:txXfrm>
        <a:off x="0" y="1741123"/>
        <a:ext cx="10515600" cy="870296"/>
      </dsp:txXfrm>
    </dsp:sp>
    <dsp:sp modelId="{65954CB5-919B-48C3-BE34-F607D815F197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59C7A-6810-4A1F-AF48-ABA7394670C5}">
      <dsp:nvSpPr>
        <dsp:cNvPr id="0" name=""/>
        <dsp:cNvSpPr/>
      </dsp:nvSpPr>
      <dsp:spPr>
        <a:xfrm>
          <a:off x="0" y="2611420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Detecting Semantic </a:t>
          </a:r>
          <a:r>
            <a:rPr lang="en-US" sz="2400" b="1" kern="1200"/>
            <a:t>O</a:t>
          </a:r>
          <a:r>
            <a:rPr lang="en-US" sz="2400" b="1" i="0" kern="1200"/>
            <a:t>rientations in Economic </a:t>
          </a:r>
          <a:r>
            <a:rPr lang="en-US" sz="2400" b="1" kern="1200"/>
            <a:t>T</a:t>
          </a:r>
          <a:r>
            <a:rPr lang="en-US" sz="2400" b="1" i="0" kern="1200"/>
            <a:t>exts (Malo P et.al.)</a:t>
          </a:r>
          <a:endParaRPr lang="en-US" sz="2400" kern="1200"/>
        </a:p>
      </dsp:txBody>
      <dsp:txXfrm>
        <a:off x="0" y="2611420"/>
        <a:ext cx="10515600" cy="870296"/>
      </dsp:txXfrm>
    </dsp:sp>
    <dsp:sp modelId="{60E4C061-A495-4988-93C0-A3A49769AF5B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543F-6E27-4658-B61E-FB3B15BD7505}">
      <dsp:nvSpPr>
        <dsp:cNvPr id="0" name=""/>
        <dsp:cNvSpPr/>
      </dsp:nvSpPr>
      <dsp:spPr>
        <a:xfrm>
          <a:off x="0" y="3481716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Sentiment Analysis of Twitter </a:t>
          </a:r>
          <a:r>
            <a:rPr lang="en-US" sz="2400" b="1" kern="1200"/>
            <a:t>D</a:t>
          </a:r>
          <a:r>
            <a:rPr lang="en-US" sz="2400" b="1" i="0" kern="1200"/>
            <a:t>ata for Predicting Stock </a:t>
          </a:r>
          <a:r>
            <a:rPr lang="en-US" sz="2400" b="1" kern="1200"/>
            <a:t>M</a:t>
          </a:r>
          <a:r>
            <a:rPr lang="en-US" sz="2400" b="1" i="0" kern="1200"/>
            <a:t>arket </a:t>
          </a:r>
          <a:r>
            <a:rPr lang="en-US" sz="2400" b="1" kern="1200"/>
            <a:t>M</a:t>
          </a:r>
          <a:r>
            <a:rPr lang="en-US" sz="2400" b="1" i="0" kern="1200"/>
            <a:t>ovements (Pagolu V.</a:t>
          </a:r>
          <a:r>
            <a:rPr lang="en-US" sz="2400" b="1" kern="1200"/>
            <a:t> et. al)</a:t>
          </a:r>
          <a:endParaRPr lang="en-US" sz="2400" kern="1200"/>
        </a:p>
      </dsp:txBody>
      <dsp:txXfrm>
        <a:off x="0" y="3481716"/>
        <a:ext cx="10515600" cy="87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982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51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355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393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99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2014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8695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49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38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9190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523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0063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020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2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91" r:id="rId16"/>
    <p:sldLayoutId id="2147484053" r:id="rId17"/>
    <p:sldLayoutId id="2147483662" r:id="rId18"/>
    <p:sldLayoutId id="2147483664" r:id="rId19"/>
    <p:sldLayoutId id="2147483667" r:id="rId20"/>
    <p:sldLayoutId id="2147483668" r:id="rId21"/>
    <p:sldLayoutId id="2147483669" r:id="rId22"/>
    <p:sldLayoutId id="2147483674" r:id="rId23"/>
    <p:sldLayoutId id="214748411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Twitter-Based Financial Sentiment Analysis</a:t>
            </a:r>
            <a:endParaRPr lang="en-US" sz="2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284" y="4240382"/>
            <a:ext cx="5440680" cy="1606163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Presented By</a:t>
            </a:r>
          </a:p>
          <a:p>
            <a:r>
              <a:rPr lang="en-US" dirty="0">
                <a:latin typeface="Arial" panose="020B0604020202020204" pitchFamily="34" charset="0"/>
              </a:rPr>
              <a:t>Johnathan Fritsche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Mia Hanekamp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Sam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Ryklansky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pic>
        <p:nvPicPr>
          <p:cNvPr id="10" name="Picture Placeholder 28" descr="Dashboard Digital Finance">
            <a:extLst>
              <a:ext uri="{FF2B5EF4-FFF2-40B4-BE49-F238E27FC236}">
                <a16:creationId xmlns:a16="http://schemas.microsoft.com/office/drawing/2014/main" id="{46F98D9D-E50C-43C3-8EE4-BB257D5DD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1320" y="-2"/>
            <a:ext cx="5440680" cy="6856367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0"/>
    </mc:Choice>
    <mc:Fallback xmlns="">
      <p:transition advTm="5000"/>
    </mc:Fallback>
  </mc:AlternateContent>
  <p:extLst>
    <p:ext uri="{E180D4A7-C9FB-4DFB-919C-405C955672EB}">
      <p14:showEvtLst xmlns:p14="http://schemas.microsoft.com/office/powerpoint/2010/main">
        <p14:playEvt time="0" objId="4"/>
        <p14:stopEvt time="553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673308"/>
            <a:ext cx="6172412" cy="158089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Discussion and Conclusion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1343" b="11343"/>
          <a:stretch/>
        </p:blipFill>
        <p:spPr>
          <a:prstGeom prst="rect">
            <a:avLst/>
          </a:prstGeo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prstGeom prst="rect">
            <a:avLst/>
          </a:prstGeom>
        </p:spPr>
      </p:pic>
      <p:pic>
        <p:nvPicPr>
          <p:cNvPr id="19" name="Picture Placeholder 18" descr="A picture containing text&#10;&#10;Description automatically generated">
            <a:extLst>
              <a:ext uri="{FF2B5EF4-FFF2-40B4-BE49-F238E27FC236}">
                <a16:creationId xmlns:a16="http://schemas.microsoft.com/office/drawing/2014/main" id="{11387ED6-6E51-4E9E-9849-7A9158D457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13492" b="13492"/>
          <a:stretch/>
        </p:blipFill>
        <p:spPr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2353586"/>
            <a:ext cx="6172412" cy="376749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buFont typeface="Corbel" panose="020B0503020204020204" pitchFamily="34" charset="0"/>
            </a:pPr>
            <a:r>
              <a:rPr lang="en-US" dirty="0"/>
              <a:t>Write discussion and conclusion here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7BA43AD-7653-4B85-883B-8DB0DF3D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917" y="6309360"/>
            <a:ext cx="3411973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06/03/21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364" y="149612"/>
            <a:ext cx="6457717" cy="15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3" name="Picture Placeholder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80229A7-698C-400D-94DF-AE4223EC46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7178" r="7178"/>
          <a:stretch>
            <a:fillRect/>
          </a:stretch>
        </p:blipFill>
        <p:spPr/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695" y="1602583"/>
            <a:ext cx="6457717" cy="4935377"/>
          </a:xfrm>
        </p:spPr>
        <p:txBody>
          <a:bodyPr>
            <a:noAutofit/>
          </a:bodyPr>
          <a:lstStyle/>
          <a:p>
            <a:r>
              <a:rPr lang="en-US" sz="2600" b="0" i="0" dirty="0">
                <a:effectLst/>
                <a:latin typeface="Arial" panose="020B0604020202020204" pitchFamily="34" charset="0"/>
              </a:rPr>
              <a:t>The recent studies of sentiment analysis on social media platforms show that the overall sentiment using polarity score can be used to predict many different areas of interest.  </a:t>
            </a:r>
          </a:p>
          <a:p>
            <a:endParaRPr lang="en-US" sz="2600" b="0" i="0" dirty="0">
              <a:effectLst/>
              <a:latin typeface="Arial" panose="020B0604020202020204" pitchFamily="34" charset="0"/>
            </a:endParaRPr>
          </a:p>
          <a:p>
            <a:r>
              <a:rPr lang="en-US" sz="2600" b="0" i="0" dirty="0">
                <a:effectLst/>
                <a:latin typeface="Arial" panose="020B0604020202020204" pitchFamily="34" charset="0"/>
              </a:rPr>
              <a:t> T</a:t>
            </a:r>
            <a:r>
              <a:rPr lang="en-US" sz="2600" dirty="0">
                <a:latin typeface="Arial" panose="020B0604020202020204" pitchFamily="34" charset="0"/>
              </a:rPr>
              <a:t>he 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investor sentiment on the social media platform such as Twitter should correlate well with stock prices since investor behavior is dependent on their sentiment towards a company’s performance.</a:t>
            </a:r>
            <a:endParaRPr lang="en-US" sz="26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28" descr="Dashboard Digital Finance">
            <a:extLst>
              <a:ext uri="{FF2B5EF4-FFF2-40B4-BE49-F238E27FC236}">
                <a16:creationId xmlns:a16="http://schemas.microsoft.com/office/drawing/2014/main" id="{44258AA1-0D83-44B7-A4E1-4629C3B287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613547" cy="3461004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0"/>
    </mc:Choice>
    <mc:Fallback xmlns=""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52191A-A01A-4BD8-A7AB-CB4BB65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06/03/21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spc="15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Twitter-Based Financial Sentiment Analysis</a:t>
            </a:r>
            <a:endParaRPr lang="en-US" kern="1200" spc="150" baseline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1BC6E54D-9C4C-46F4-B281-5980791C8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06902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Datasets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4392" y="1891659"/>
            <a:ext cx="3519028" cy="465155"/>
          </a:xfrm>
        </p:spPr>
        <p:txBody>
          <a:bodyPr/>
          <a:lstStyle/>
          <a:p>
            <a:r>
              <a:rPr lang="en-US" sz="2800" dirty="0"/>
              <a:t>Twitter 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54" y="2816539"/>
            <a:ext cx="5811946" cy="2529565"/>
          </a:xfrm>
        </p:spPr>
        <p:txBody>
          <a:bodyPr>
            <a:normAutofit fontScale="77500" lnSpcReduction="20000"/>
          </a:bodyPr>
          <a:lstStyle/>
          <a:p>
            <a:r>
              <a:rPr lang="en-US" sz="2600" b="0" i="0" dirty="0">
                <a:effectLst/>
                <a:latin typeface="Arial" panose="020B0604020202020204" pitchFamily="34" charset="0"/>
              </a:rPr>
              <a:t>The dataset contains 943,672 tweets dated from April 9 to July 16, 2020.</a:t>
            </a:r>
          </a:p>
          <a:p>
            <a:endParaRPr lang="en-US" sz="2600" dirty="0"/>
          </a:p>
          <a:p>
            <a:r>
              <a:rPr lang="en-US" sz="2600" b="0" i="0" dirty="0">
                <a:effectLst/>
                <a:latin typeface="Arial" panose="020B0604020202020204" pitchFamily="34" charset="0"/>
              </a:rPr>
              <a:t>1300 tweets were manually classified as positive, neutral, or negative sentiment</a:t>
            </a:r>
            <a:r>
              <a:rPr lang="en-US" sz="2600" dirty="0"/>
              <a:t>. </a:t>
            </a:r>
          </a:p>
          <a:p>
            <a:endParaRPr lang="en-US" sz="2600" dirty="0"/>
          </a:p>
          <a:p>
            <a:r>
              <a:rPr lang="en-US" sz="2600" b="0" i="0" dirty="0">
                <a:effectLst/>
                <a:latin typeface="Arial" panose="020B0604020202020204" pitchFamily="34" charset="0"/>
              </a:rPr>
              <a:t>The tweets with the tag for S&amp;P 500 as well as the tags for the top 25 companies on the S&amp;P 500 list were collected</a:t>
            </a:r>
            <a:r>
              <a:rPr lang="en-US" sz="2600" dirty="0"/>
              <a:t>. 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913C4-F1A2-4205-B7F5-88EF1CB1E8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73312" y="1942161"/>
            <a:ext cx="3600437" cy="465155"/>
          </a:xfrm>
        </p:spPr>
        <p:txBody>
          <a:bodyPr/>
          <a:lstStyle/>
          <a:p>
            <a:r>
              <a:rPr lang="en-US" sz="2800" dirty="0"/>
              <a:t>Stock Dataset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73312" y="2737029"/>
            <a:ext cx="5571499" cy="311260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dataset contains 105813 stock prices for more than 1,000,000 companies from Jan 1, 1996 to Aug7th, 2020 scraped from Yahoo Finance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is then limited to the top 25 companies on S&amp;P 500 list between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April 9 to July 16, 2020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50" y="6326777"/>
            <a:ext cx="4172736" cy="439783"/>
          </a:xfrm>
        </p:spPr>
        <p:txBody>
          <a:bodyPr/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Twitter-Based Financial Sentiment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06/03/21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Preliminary Analysis: Stock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50" y="6326777"/>
            <a:ext cx="4172736" cy="439783"/>
          </a:xfrm>
        </p:spPr>
        <p:txBody>
          <a:bodyPr/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Twitter-Based Financial Sentiment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06/03/21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54C00832-4D52-4A28-BA72-5DFD0AFE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9" y="1392424"/>
            <a:ext cx="7830355" cy="46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Preliminary Analysis: Stock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50" y="6326777"/>
            <a:ext cx="4172736" cy="439783"/>
          </a:xfrm>
        </p:spPr>
        <p:txBody>
          <a:bodyPr/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Twitter-Based Financial Sentiment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06/03/21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290F20CD-2AC5-40D1-8B83-C86E3951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27" y="1635964"/>
            <a:ext cx="9945743" cy="20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25AE3DA-3930-429C-8490-934F9CC1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3820950"/>
            <a:ext cx="10069829" cy="21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7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Preliminary Analysis: Twitter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50" y="6326777"/>
            <a:ext cx="4172736" cy="439783"/>
          </a:xfrm>
        </p:spPr>
        <p:txBody>
          <a:bodyPr/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Twitter-Based Financial Sentiment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06/03/21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570FC0-94BD-4CE7-840E-1416E24F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402672"/>
            <a:ext cx="6991350" cy="461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Text Preprocessing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Preprocessing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URLs</a:t>
            </a:r>
          </a:p>
          <a:p>
            <a:r>
              <a:rPr lang="en-US" dirty="0"/>
              <a:t>Delete Emojis, symbols and pictographs</a:t>
            </a:r>
          </a:p>
          <a:p>
            <a:r>
              <a:rPr lang="en-US" dirty="0"/>
              <a:t>Delete handles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10559" y="1803471"/>
            <a:ext cx="3519028" cy="465155"/>
          </a:xfrm>
        </p:spPr>
        <p:txBody>
          <a:bodyPr/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stopwords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336486" y="1608127"/>
            <a:ext cx="3519028" cy="46515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regex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50" y="6326777"/>
            <a:ext cx="4172736" cy="439783"/>
          </a:xfrm>
        </p:spPr>
        <p:txBody>
          <a:bodyPr/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Twitter-Based Financial Sentiment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06/03/21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44F8-FD61-44AC-873A-E00322B53EB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079F24-1204-4A0C-8206-0DBF0AD1922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50" y="6326777"/>
            <a:ext cx="4172736" cy="439783"/>
          </a:xfrm>
        </p:spPr>
        <p:txBody>
          <a:bodyPr/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Twitter-Based Financial Sentiment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06/03/21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464</Words>
  <Application>Microsoft Office PowerPoint</Application>
  <PresentationFormat>Widescreen</PresentationFormat>
  <Paragraphs>80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Corbel</vt:lpstr>
      <vt:lpstr>1_Office Theme</vt:lpstr>
      <vt:lpstr>Twitter-Based Financial Sentiment Analysis</vt:lpstr>
      <vt:lpstr>Introduction</vt:lpstr>
      <vt:lpstr>Literature Review</vt:lpstr>
      <vt:lpstr>Datasets</vt:lpstr>
      <vt:lpstr>Preliminary Analysis: Stock Data</vt:lpstr>
      <vt:lpstr>Preliminary Analysis: Stock Data</vt:lpstr>
      <vt:lpstr>Preliminary Analysis: Twitter Data</vt:lpstr>
      <vt:lpstr>Text Preprocessing</vt:lpstr>
      <vt:lpstr>Content 2</vt:lpstr>
      <vt:lpstr>Discussion and Conclusion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Twitter-Based Financial Sentiment Analysis</dc:title>
  <dc:creator>Miyako Hanekamp</dc:creator>
  <cp:lastModifiedBy>John Fritsche</cp:lastModifiedBy>
  <cp:revision>38</cp:revision>
  <dcterms:created xsi:type="dcterms:W3CDTF">2021-05-25T22:01:06Z</dcterms:created>
  <dcterms:modified xsi:type="dcterms:W3CDTF">2021-05-29T01:05:05Z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