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29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17441-5B2C-4F89-9B67-921A525522B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0BA20CD-E0A4-42DE-B84B-40F56F1D43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Extensive Data Exploration </a:t>
          </a:r>
        </a:p>
      </dgm:t>
    </dgm:pt>
    <dgm:pt modelId="{9ACE6B5F-3AD7-4850-9A5E-BBB7286EAC8E}" type="parTrans" cxnId="{E793C86B-680F-42E5-8351-0ACE6A87C0C0}">
      <dgm:prSet/>
      <dgm:spPr/>
      <dgm:t>
        <a:bodyPr/>
        <a:lstStyle/>
        <a:p>
          <a:endParaRPr lang="en-US"/>
        </a:p>
      </dgm:t>
    </dgm:pt>
    <dgm:pt modelId="{E3F394BB-E82C-48DF-8FC2-4346EA2047FD}" type="sibTrans" cxnId="{E793C86B-680F-42E5-8351-0ACE6A87C0C0}">
      <dgm:prSet/>
      <dgm:spPr/>
      <dgm:t>
        <a:bodyPr/>
        <a:lstStyle/>
        <a:p>
          <a:endParaRPr lang="en-US"/>
        </a:p>
      </dgm:t>
    </dgm:pt>
    <dgm:pt modelId="{DEE942F2-0DE9-4708-8136-764064FDB1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Visualization for trend identification</a:t>
          </a:r>
        </a:p>
      </dgm:t>
    </dgm:pt>
    <dgm:pt modelId="{AD1057F1-6590-457B-B9D1-4DEDBB4B75F4}" type="parTrans" cxnId="{F7B53AE5-1603-40FB-AD97-346D52D659A4}">
      <dgm:prSet/>
      <dgm:spPr/>
      <dgm:t>
        <a:bodyPr/>
        <a:lstStyle/>
        <a:p>
          <a:endParaRPr lang="en-US"/>
        </a:p>
      </dgm:t>
    </dgm:pt>
    <dgm:pt modelId="{EB554659-E3C0-4427-A8C4-BEC20DC5AE2B}" type="sibTrans" cxnId="{F7B53AE5-1603-40FB-AD97-346D52D659A4}">
      <dgm:prSet/>
      <dgm:spPr/>
      <dgm:t>
        <a:bodyPr/>
        <a:lstStyle/>
        <a:p>
          <a:endParaRPr lang="en-US"/>
        </a:p>
      </dgm:t>
    </dgm:pt>
    <dgm:pt modelId="{83A205D9-8295-4AC5-AAD9-48123AE705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Three Methods for Prediction:</a:t>
          </a:r>
        </a:p>
      </dgm:t>
    </dgm:pt>
    <dgm:pt modelId="{4DF15A95-C949-4D2F-9886-484DA8E9D39D}" type="parTrans" cxnId="{432C360F-0230-43E8-87F3-773F40C3917B}">
      <dgm:prSet/>
      <dgm:spPr/>
      <dgm:t>
        <a:bodyPr/>
        <a:lstStyle/>
        <a:p>
          <a:endParaRPr lang="en-US"/>
        </a:p>
      </dgm:t>
    </dgm:pt>
    <dgm:pt modelId="{AB417EE4-16E6-4739-8211-F66E260A931B}" type="sibTrans" cxnId="{432C360F-0230-43E8-87F3-773F40C3917B}">
      <dgm:prSet/>
      <dgm:spPr/>
      <dgm:t>
        <a:bodyPr/>
        <a:lstStyle/>
        <a:p>
          <a:endParaRPr lang="en-US"/>
        </a:p>
      </dgm:t>
    </dgm:pt>
    <dgm:pt modelId="{8068E2CF-0718-4E05-B974-55EF27842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Model</a:t>
          </a:r>
        </a:p>
        <a:p>
          <a:pPr>
            <a:lnSpc>
              <a:spcPct val="100000"/>
            </a:lnSpc>
          </a:pPr>
          <a:r>
            <a:rPr lang="en-US" dirty="0"/>
            <a:t>PCA with Random Forest</a:t>
          </a:r>
        </a:p>
      </dgm:t>
    </dgm:pt>
    <dgm:pt modelId="{3A6778F0-70DB-4675-975C-FB37D4513F9A}" type="parTrans" cxnId="{12DA0B0C-0D4F-4BA4-AF41-DB3D6C52B9A8}">
      <dgm:prSet/>
      <dgm:spPr/>
      <dgm:t>
        <a:bodyPr/>
        <a:lstStyle/>
        <a:p>
          <a:endParaRPr lang="en-US"/>
        </a:p>
      </dgm:t>
    </dgm:pt>
    <dgm:pt modelId="{2AFE84D9-8B6C-4BE5-860D-BB42B322D21D}" type="sibTrans" cxnId="{12DA0B0C-0D4F-4BA4-AF41-DB3D6C52B9A8}">
      <dgm:prSet/>
      <dgm:spPr/>
      <dgm:t>
        <a:bodyPr/>
        <a:lstStyle/>
        <a:p>
          <a:endParaRPr lang="en-US"/>
        </a:p>
      </dgm:t>
    </dgm:pt>
    <dgm:pt modelId="{FF4A7750-07E8-4BF6-BE7F-161166B82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Gradient Boosting Machine</a:t>
          </a:r>
        </a:p>
      </dgm:t>
    </dgm:pt>
    <dgm:pt modelId="{0A052C46-F586-4059-AD78-788027C3803F}" type="parTrans" cxnId="{37BF8CE2-BCF9-4B79-9344-1EEA92C8675F}">
      <dgm:prSet/>
      <dgm:spPr/>
      <dgm:t>
        <a:bodyPr/>
        <a:lstStyle/>
        <a:p>
          <a:endParaRPr lang="en-US"/>
        </a:p>
      </dgm:t>
    </dgm:pt>
    <dgm:pt modelId="{8932039C-B987-4075-9FBE-C51BFE53262A}" type="sibTrans" cxnId="{37BF8CE2-BCF9-4B79-9344-1EEA92C8675F}">
      <dgm:prSet/>
      <dgm:spPr/>
      <dgm:t>
        <a:bodyPr/>
        <a:lstStyle/>
        <a:p>
          <a:endParaRPr lang="en-US"/>
        </a:p>
      </dgm:t>
    </dgm:pt>
    <dgm:pt modelId="{79BE444E-5E9A-411F-9CA5-471567A094D7}" type="pres">
      <dgm:prSet presAssocID="{2A217441-5B2C-4F89-9B67-921A525522B7}" presName="root" presStyleCnt="0">
        <dgm:presLayoutVars>
          <dgm:dir/>
          <dgm:resizeHandles val="exact"/>
        </dgm:presLayoutVars>
      </dgm:prSet>
      <dgm:spPr/>
    </dgm:pt>
    <dgm:pt modelId="{F0A42601-9857-4132-91C6-BE968BF31B88}" type="pres">
      <dgm:prSet presAssocID="{A0BA20CD-E0A4-42DE-B84B-40F56F1D4346}" presName="compNode" presStyleCnt="0"/>
      <dgm:spPr/>
    </dgm:pt>
    <dgm:pt modelId="{94D09E02-73A2-4D27-90D3-45FF8886835C}" type="pres">
      <dgm:prSet presAssocID="{A0BA20CD-E0A4-42DE-B84B-40F56F1D43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74925A7-07FD-4D4F-8794-3C7973BADF9E}" type="pres">
      <dgm:prSet presAssocID="{A0BA20CD-E0A4-42DE-B84B-40F56F1D4346}" presName="iconSpace" presStyleCnt="0"/>
      <dgm:spPr/>
    </dgm:pt>
    <dgm:pt modelId="{148C8BA3-93EE-4F9A-9619-11F808E35AF7}" type="pres">
      <dgm:prSet presAssocID="{A0BA20CD-E0A4-42DE-B84B-40F56F1D4346}" presName="parTx" presStyleLbl="revTx" presStyleIdx="0" presStyleCnt="6">
        <dgm:presLayoutVars>
          <dgm:chMax val="0"/>
          <dgm:chPref val="0"/>
        </dgm:presLayoutVars>
      </dgm:prSet>
      <dgm:spPr/>
    </dgm:pt>
    <dgm:pt modelId="{EF912491-7F50-4E97-AD28-53EFE295FC53}" type="pres">
      <dgm:prSet presAssocID="{A0BA20CD-E0A4-42DE-B84B-40F56F1D4346}" presName="txSpace" presStyleCnt="0"/>
      <dgm:spPr/>
    </dgm:pt>
    <dgm:pt modelId="{AFF2A8FD-463C-424B-BD2D-A645F1F04EF1}" type="pres">
      <dgm:prSet presAssocID="{A0BA20CD-E0A4-42DE-B84B-40F56F1D4346}" presName="desTx" presStyleLbl="revTx" presStyleIdx="1" presStyleCnt="6">
        <dgm:presLayoutVars/>
      </dgm:prSet>
      <dgm:spPr/>
    </dgm:pt>
    <dgm:pt modelId="{2EDE40E9-B786-4C60-B315-ECC8561E7AD4}" type="pres">
      <dgm:prSet presAssocID="{E3F394BB-E82C-48DF-8FC2-4346EA2047FD}" presName="sibTrans" presStyleCnt="0"/>
      <dgm:spPr/>
    </dgm:pt>
    <dgm:pt modelId="{F4C8081C-624B-4DFD-86E0-F94D4D5304E5}" type="pres">
      <dgm:prSet presAssocID="{DEE942F2-0DE9-4708-8136-764064FDB116}" presName="compNode" presStyleCnt="0"/>
      <dgm:spPr/>
    </dgm:pt>
    <dgm:pt modelId="{9C592522-D4EE-4B39-A47B-1EADD6F5D497}" type="pres">
      <dgm:prSet presAssocID="{DEE942F2-0DE9-4708-8136-764064FDB1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5292185-DD55-4BB5-9ECD-1A15BF3D8F54}" type="pres">
      <dgm:prSet presAssocID="{DEE942F2-0DE9-4708-8136-764064FDB116}" presName="iconSpace" presStyleCnt="0"/>
      <dgm:spPr/>
    </dgm:pt>
    <dgm:pt modelId="{8F90137D-98E7-4081-AB4C-1FB87A324683}" type="pres">
      <dgm:prSet presAssocID="{DEE942F2-0DE9-4708-8136-764064FDB116}" presName="parTx" presStyleLbl="revTx" presStyleIdx="2" presStyleCnt="6">
        <dgm:presLayoutVars>
          <dgm:chMax val="0"/>
          <dgm:chPref val="0"/>
        </dgm:presLayoutVars>
      </dgm:prSet>
      <dgm:spPr/>
    </dgm:pt>
    <dgm:pt modelId="{707FEB21-2D6A-4C95-80C1-059B4A9CE02C}" type="pres">
      <dgm:prSet presAssocID="{DEE942F2-0DE9-4708-8136-764064FDB116}" presName="txSpace" presStyleCnt="0"/>
      <dgm:spPr/>
    </dgm:pt>
    <dgm:pt modelId="{BEEEB75B-2FA0-4FFE-94C1-2D973739E98F}" type="pres">
      <dgm:prSet presAssocID="{DEE942F2-0DE9-4708-8136-764064FDB116}" presName="desTx" presStyleLbl="revTx" presStyleIdx="3" presStyleCnt="6">
        <dgm:presLayoutVars/>
      </dgm:prSet>
      <dgm:spPr/>
    </dgm:pt>
    <dgm:pt modelId="{C5A67C9C-9043-4ACB-8506-C7DA99E4CA23}" type="pres">
      <dgm:prSet presAssocID="{EB554659-E3C0-4427-A8C4-BEC20DC5AE2B}" presName="sibTrans" presStyleCnt="0"/>
      <dgm:spPr/>
    </dgm:pt>
    <dgm:pt modelId="{FC5E6528-C7E4-4104-BC04-3F2554711938}" type="pres">
      <dgm:prSet presAssocID="{83A205D9-8295-4AC5-AAD9-48123AE70543}" presName="compNode" presStyleCnt="0"/>
      <dgm:spPr/>
    </dgm:pt>
    <dgm:pt modelId="{253F779C-FE0A-41CF-BBA8-C293A3244316}" type="pres">
      <dgm:prSet presAssocID="{83A205D9-8295-4AC5-AAD9-48123AE705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33FB5AE-657A-4E60-8D26-4B5963327BBF}" type="pres">
      <dgm:prSet presAssocID="{83A205D9-8295-4AC5-AAD9-48123AE70543}" presName="iconSpace" presStyleCnt="0"/>
      <dgm:spPr/>
    </dgm:pt>
    <dgm:pt modelId="{ADA14C75-BDCE-4363-9AD4-34B06D3AF857}" type="pres">
      <dgm:prSet presAssocID="{83A205D9-8295-4AC5-AAD9-48123AE70543}" presName="parTx" presStyleLbl="revTx" presStyleIdx="4" presStyleCnt="6">
        <dgm:presLayoutVars>
          <dgm:chMax val="0"/>
          <dgm:chPref val="0"/>
        </dgm:presLayoutVars>
      </dgm:prSet>
      <dgm:spPr/>
    </dgm:pt>
    <dgm:pt modelId="{DDD418A5-8857-496C-BD65-B806395AF875}" type="pres">
      <dgm:prSet presAssocID="{83A205D9-8295-4AC5-AAD9-48123AE70543}" presName="txSpace" presStyleCnt="0"/>
      <dgm:spPr/>
    </dgm:pt>
    <dgm:pt modelId="{67288767-CC3E-4887-8CDA-9BA7AFE7A172}" type="pres">
      <dgm:prSet presAssocID="{83A205D9-8295-4AC5-AAD9-48123AE70543}" presName="desTx" presStyleLbl="revTx" presStyleIdx="5" presStyleCnt="6">
        <dgm:presLayoutVars/>
      </dgm:prSet>
      <dgm:spPr/>
    </dgm:pt>
  </dgm:ptLst>
  <dgm:cxnLst>
    <dgm:cxn modelId="{12DA0B0C-0D4F-4BA4-AF41-DB3D6C52B9A8}" srcId="{83A205D9-8295-4AC5-AAD9-48123AE70543}" destId="{8068E2CF-0718-4E05-B974-55EF27842245}" srcOrd="0" destOrd="0" parTransId="{3A6778F0-70DB-4675-975C-FB37D4513F9A}" sibTransId="{2AFE84D9-8B6C-4BE5-860D-BB42B322D21D}"/>
    <dgm:cxn modelId="{432C360F-0230-43E8-87F3-773F40C3917B}" srcId="{2A217441-5B2C-4F89-9B67-921A525522B7}" destId="{83A205D9-8295-4AC5-AAD9-48123AE70543}" srcOrd="2" destOrd="0" parTransId="{4DF15A95-C949-4D2F-9886-484DA8E9D39D}" sibTransId="{AB417EE4-16E6-4739-8211-F66E260A931B}"/>
    <dgm:cxn modelId="{D09D0E5B-91B8-4034-BFB8-C3946BD21E01}" type="presOf" srcId="{8068E2CF-0718-4E05-B974-55EF27842245}" destId="{67288767-CC3E-4887-8CDA-9BA7AFE7A172}" srcOrd="0" destOrd="0" presId="urn:microsoft.com/office/officeart/2018/5/layout/CenteredIconLabelDescriptionList"/>
    <dgm:cxn modelId="{420F675C-2A0E-4E5D-BE25-7C0868D2AA47}" type="presOf" srcId="{A0BA20CD-E0A4-42DE-B84B-40F56F1D4346}" destId="{148C8BA3-93EE-4F9A-9619-11F808E35AF7}" srcOrd="0" destOrd="0" presId="urn:microsoft.com/office/officeart/2018/5/layout/CenteredIconLabelDescriptionList"/>
    <dgm:cxn modelId="{A5E16369-29C4-47B2-A8B4-2DB54569ADDC}" type="presOf" srcId="{83A205D9-8295-4AC5-AAD9-48123AE70543}" destId="{ADA14C75-BDCE-4363-9AD4-34B06D3AF857}" srcOrd="0" destOrd="0" presId="urn:microsoft.com/office/officeart/2018/5/layout/CenteredIconLabelDescriptionList"/>
    <dgm:cxn modelId="{E793C86B-680F-42E5-8351-0ACE6A87C0C0}" srcId="{2A217441-5B2C-4F89-9B67-921A525522B7}" destId="{A0BA20CD-E0A4-42DE-B84B-40F56F1D4346}" srcOrd="0" destOrd="0" parTransId="{9ACE6B5F-3AD7-4850-9A5E-BBB7286EAC8E}" sibTransId="{E3F394BB-E82C-48DF-8FC2-4346EA2047FD}"/>
    <dgm:cxn modelId="{789C3F56-05A7-4F28-B22E-469AB2E8F53D}" type="presOf" srcId="{FF4A7750-07E8-4BF6-BE7F-161166B825CA}" destId="{67288767-CC3E-4887-8CDA-9BA7AFE7A172}" srcOrd="0" destOrd="1" presId="urn:microsoft.com/office/officeart/2018/5/layout/CenteredIconLabelDescriptionList"/>
    <dgm:cxn modelId="{F059FE98-C499-4CCD-A1D6-90414F2CCFB5}" type="presOf" srcId="{DEE942F2-0DE9-4708-8136-764064FDB116}" destId="{8F90137D-98E7-4081-AB4C-1FB87A324683}" srcOrd="0" destOrd="0" presId="urn:microsoft.com/office/officeart/2018/5/layout/CenteredIconLabelDescriptionList"/>
    <dgm:cxn modelId="{ACBC19C7-C90C-4137-9B73-F35AD0BBCD05}" type="presOf" srcId="{2A217441-5B2C-4F89-9B67-921A525522B7}" destId="{79BE444E-5E9A-411F-9CA5-471567A094D7}" srcOrd="0" destOrd="0" presId="urn:microsoft.com/office/officeart/2018/5/layout/CenteredIconLabelDescriptionList"/>
    <dgm:cxn modelId="{37BF8CE2-BCF9-4B79-9344-1EEA92C8675F}" srcId="{83A205D9-8295-4AC5-AAD9-48123AE70543}" destId="{FF4A7750-07E8-4BF6-BE7F-161166B825CA}" srcOrd="1" destOrd="0" parTransId="{0A052C46-F586-4059-AD78-788027C3803F}" sibTransId="{8932039C-B987-4075-9FBE-C51BFE53262A}"/>
    <dgm:cxn modelId="{F7B53AE5-1603-40FB-AD97-346D52D659A4}" srcId="{2A217441-5B2C-4F89-9B67-921A525522B7}" destId="{DEE942F2-0DE9-4708-8136-764064FDB116}" srcOrd="1" destOrd="0" parTransId="{AD1057F1-6590-457B-B9D1-4DEDBB4B75F4}" sibTransId="{EB554659-E3C0-4427-A8C4-BEC20DC5AE2B}"/>
    <dgm:cxn modelId="{E0F54B83-2370-4F3D-9E31-43285E89DDC2}" type="presParOf" srcId="{79BE444E-5E9A-411F-9CA5-471567A094D7}" destId="{F0A42601-9857-4132-91C6-BE968BF31B88}" srcOrd="0" destOrd="0" presId="urn:microsoft.com/office/officeart/2018/5/layout/CenteredIconLabelDescriptionList"/>
    <dgm:cxn modelId="{47F3AA73-28C1-460F-BC88-798192B5D781}" type="presParOf" srcId="{F0A42601-9857-4132-91C6-BE968BF31B88}" destId="{94D09E02-73A2-4D27-90D3-45FF8886835C}" srcOrd="0" destOrd="0" presId="urn:microsoft.com/office/officeart/2018/5/layout/CenteredIconLabelDescriptionList"/>
    <dgm:cxn modelId="{EAA267A3-4947-4446-941E-A8CD0EDF5EA0}" type="presParOf" srcId="{F0A42601-9857-4132-91C6-BE968BF31B88}" destId="{474925A7-07FD-4D4F-8794-3C7973BADF9E}" srcOrd="1" destOrd="0" presId="urn:microsoft.com/office/officeart/2018/5/layout/CenteredIconLabelDescriptionList"/>
    <dgm:cxn modelId="{54E46C56-19A4-443C-B7BB-A453B2A45C6B}" type="presParOf" srcId="{F0A42601-9857-4132-91C6-BE968BF31B88}" destId="{148C8BA3-93EE-4F9A-9619-11F808E35AF7}" srcOrd="2" destOrd="0" presId="urn:microsoft.com/office/officeart/2018/5/layout/CenteredIconLabelDescriptionList"/>
    <dgm:cxn modelId="{4D0FA60E-454E-4D6F-B376-FEFDFA3A480E}" type="presParOf" srcId="{F0A42601-9857-4132-91C6-BE968BF31B88}" destId="{EF912491-7F50-4E97-AD28-53EFE295FC53}" srcOrd="3" destOrd="0" presId="urn:microsoft.com/office/officeart/2018/5/layout/CenteredIconLabelDescriptionList"/>
    <dgm:cxn modelId="{58E1BBAA-BA31-4886-8F5B-4CEB5C4C3FBB}" type="presParOf" srcId="{F0A42601-9857-4132-91C6-BE968BF31B88}" destId="{AFF2A8FD-463C-424B-BD2D-A645F1F04EF1}" srcOrd="4" destOrd="0" presId="urn:microsoft.com/office/officeart/2018/5/layout/CenteredIconLabelDescriptionList"/>
    <dgm:cxn modelId="{9FB8A9BF-D4CD-4C6B-9E12-9AA824794615}" type="presParOf" srcId="{79BE444E-5E9A-411F-9CA5-471567A094D7}" destId="{2EDE40E9-B786-4C60-B315-ECC8561E7AD4}" srcOrd="1" destOrd="0" presId="urn:microsoft.com/office/officeart/2018/5/layout/CenteredIconLabelDescriptionList"/>
    <dgm:cxn modelId="{D07968DC-9DD8-4D8C-8B6D-B26EB87122A2}" type="presParOf" srcId="{79BE444E-5E9A-411F-9CA5-471567A094D7}" destId="{F4C8081C-624B-4DFD-86E0-F94D4D5304E5}" srcOrd="2" destOrd="0" presId="urn:microsoft.com/office/officeart/2018/5/layout/CenteredIconLabelDescriptionList"/>
    <dgm:cxn modelId="{17C83D84-A8EB-4F11-BB22-870AB93870FD}" type="presParOf" srcId="{F4C8081C-624B-4DFD-86E0-F94D4D5304E5}" destId="{9C592522-D4EE-4B39-A47B-1EADD6F5D497}" srcOrd="0" destOrd="0" presId="urn:microsoft.com/office/officeart/2018/5/layout/CenteredIconLabelDescriptionList"/>
    <dgm:cxn modelId="{8E9E978A-3979-410B-8065-AFF991546668}" type="presParOf" srcId="{F4C8081C-624B-4DFD-86E0-F94D4D5304E5}" destId="{55292185-DD55-4BB5-9ECD-1A15BF3D8F54}" srcOrd="1" destOrd="0" presId="urn:microsoft.com/office/officeart/2018/5/layout/CenteredIconLabelDescriptionList"/>
    <dgm:cxn modelId="{F16F97E9-0AA8-4ED5-BBC3-465E28E94329}" type="presParOf" srcId="{F4C8081C-624B-4DFD-86E0-F94D4D5304E5}" destId="{8F90137D-98E7-4081-AB4C-1FB87A324683}" srcOrd="2" destOrd="0" presId="urn:microsoft.com/office/officeart/2018/5/layout/CenteredIconLabelDescriptionList"/>
    <dgm:cxn modelId="{076D5477-4962-466F-BD86-87CF7FC923C9}" type="presParOf" srcId="{F4C8081C-624B-4DFD-86E0-F94D4D5304E5}" destId="{707FEB21-2D6A-4C95-80C1-059B4A9CE02C}" srcOrd="3" destOrd="0" presId="urn:microsoft.com/office/officeart/2018/5/layout/CenteredIconLabelDescriptionList"/>
    <dgm:cxn modelId="{40169A54-D17C-4239-8BFE-898C9378EB3C}" type="presParOf" srcId="{F4C8081C-624B-4DFD-86E0-F94D4D5304E5}" destId="{BEEEB75B-2FA0-4FFE-94C1-2D973739E98F}" srcOrd="4" destOrd="0" presId="urn:microsoft.com/office/officeart/2018/5/layout/CenteredIconLabelDescriptionList"/>
    <dgm:cxn modelId="{840C6ADD-4437-45DE-97B8-6A2CE327D0AF}" type="presParOf" srcId="{79BE444E-5E9A-411F-9CA5-471567A094D7}" destId="{C5A67C9C-9043-4ACB-8506-C7DA99E4CA23}" srcOrd="3" destOrd="0" presId="urn:microsoft.com/office/officeart/2018/5/layout/CenteredIconLabelDescriptionList"/>
    <dgm:cxn modelId="{E8456AE4-0B11-41AE-8140-52A9938D2ACA}" type="presParOf" srcId="{79BE444E-5E9A-411F-9CA5-471567A094D7}" destId="{FC5E6528-C7E4-4104-BC04-3F2554711938}" srcOrd="4" destOrd="0" presId="urn:microsoft.com/office/officeart/2018/5/layout/CenteredIconLabelDescriptionList"/>
    <dgm:cxn modelId="{57893759-041D-4A11-AA46-51F211F017D0}" type="presParOf" srcId="{FC5E6528-C7E4-4104-BC04-3F2554711938}" destId="{253F779C-FE0A-41CF-BBA8-C293A3244316}" srcOrd="0" destOrd="0" presId="urn:microsoft.com/office/officeart/2018/5/layout/CenteredIconLabelDescriptionList"/>
    <dgm:cxn modelId="{F104FBA3-CB65-4205-9FE3-78EE6C3383E7}" type="presParOf" srcId="{FC5E6528-C7E4-4104-BC04-3F2554711938}" destId="{733FB5AE-657A-4E60-8D26-4B5963327BBF}" srcOrd="1" destOrd="0" presId="urn:microsoft.com/office/officeart/2018/5/layout/CenteredIconLabelDescriptionList"/>
    <dgm:cxn modelId="{26190DAB-6DF3-4B74-9746-E67118AED5BC}" type="presParOf" srcId="{FC5E6528-C7E4-4104-BC04-3F2554711938}" destId="{ADA14C75-BDCE-4363-9AD4-34B06D3AF857}" srcOrd="2" destOrd="0" presId="urn:microsoft.com/office/officeart/2018/5/layout/CenteredIconLabelDescriptionList"/>
    <dgm:cxn modelId="{ABCAE0F6-2A86-4C33-888E-8FAC168D1309}" type="presParOf" srcId="{FC5E6528-C7E4-4104-BC04-3F2554711938}" destId="{DDD418A5-8857-496C-BD65-B806395AF875}" srcOrd="3" destOrd="0" presId="urn:microsoft.com/office/officeart/2018/5/layout/CenteredIconLabelDescriptionList"/>
    <dgm:cxn modelId="{4CF4DC0B-0430-4729-9052-3AF1DC0DC674}" type="presParOf" srcId="{FC5E6528-C7E4-4104-BC04-3F2554711938}" destId="{67288767-CC3E-4887-8CDA-9BA7AFE7A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9E02-73A2-4D27-90D3-45FF8886835C}">
      <dsp:nvSpPr>
        <dsp:cNvPr id="0" name=""/>
        <dsp:cNvSpPr/>
      </dsp:nvSpPr>
      <dsp:spPr>
        <a:xfrm>
          <a:off x="1072631" y="650127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C8BA3-93EE-4F9A-9619-11F808E35AF7}">
      <dsp:nvSpPr>
        <dsp:cNvPr id="0" name=""/>
        <dsp:cNvSpPr/>
      </dsp:nvSpPr>
      <dsp:spPr>
        <a:xfrm>
          <a:off x="3178" y="1909949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Extensive Data Exploration </a:t>
          </a:r>
        </a:p>
      </dsp:txBody>
      <dsp:txXfrm>
        <a:off x="3178" y="1909949"/>
        <a:ext cx="3290624" cy="493593"/>
      </dsp:txXfrm>
    </dsp:sp>
    <dsp:sp modelId="{AFF2A8FD-463C-424B-BD2D-A645F1F04EF1}">
      <dsp:nvSpPr>
        <dsp:cNvPr id="0" name=""/>
        <dsp:cNvSpPr/>
      </dsp:nvSpPr>
      <dsp:spPr>
        <a:xfrm>
          <a:off x="3178" y="2453823"/>
          <a:ext cx="3290624" cy="7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92522-D4EE-4B39-A47B-1EADD6F5D497}">
      <dsp:nvSpPr>
        <dsp:cNvPr id="0" name=""/>
        <dsp:cNvSpPr/>
      </dsp:nvSpPr>
      <dsp:spPr>
        <a:xfrm>
          <a:off x="4939115" y="650127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0137D-98E7-4081-AB4C-1FB87A324683}">
      <dsp:nvSpPr>
        <dsp:cNvPr id="0" name=""/>
        <dsp:cNvSpPr/>
      </dsp:nvSpPr>
      <dsp:spPr>
        <a:xfrm>
          <a:off x="3869662" y="1909949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Data Visualization for trend identification</a:t>
          </a:r>
        </a:p>
      </dsp:txBody>
      <dsp:txXfrm>
        <a:off x="3869662" y="1909949"/>
        <a:ext cx="3290624" cy="493593"/>
      </dsp:txXfrm>
    </dsp:sp>
    <dsp:sp modelId="{BEEEB75B-2FA0-4FFE-94C1-2D973739E98F}">
      <dsp:nvSpPr>
        <dsp:cNvPr id="0" name=""/>
        <dsp:cNvSpPr/>
      </dsp:nvSpPr>
      <dsp:spPr>
        <a:xfrm>
          <a:off x="3869662" y="2453823"/>
          <a:ext cx="3290624" cy="7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F779C-FE0A-41CF-BBA8-C293A3244316}">
      <dsp:nvSpPr>
        <dsp:cNvPr id="0" name=""/>
        <dsp:cNvSpPr/>
      </dsp:nvSpPr>
      <dsp:spPr>
        <a:xfrm>
          <a:off x="8805600" y="650127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14C75-BDCE-4363-9AD4-34B06D3AF857}">
      <dsp:nvSpPr>
        <dsp:cNvPr id="0" name=""/>
        <dsp:cNvSpPr/>
      </dsp:nvSpPr>
      <dsp:spPr>
        <a:xfrm>
          <a:off x="7736146" y="1909949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Three Methods for Prediction:</a:t>
          </a:r>
        </a:p>
      </dsp:txBody>
      <dsp:txXfrm>
        <a:off x="7736146" y="1909949"/>
        <a:ext cx="3290624" cy="493593"/>
      </dsp:txXfrm>
    </dsp:sp>
    <dsp:sp modelId="{67288767-CC3E-4887-8CDA-9BA7AFE7A172}">
      <dsp:nvSpPr>
        <dsp:cNvPr id="0" name=""/>
        <dsp:cNvSpPr/>
      </dsp:nvSpPr>
      <dsp:spPr>
        <a:xfrm>
          <a:off x="7736146" y="2453823"/>
          <a:ext cx="3290624" cy="7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Model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PCA with Random Forest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Gradient Boosting Machine</a:t>
          </a:r>
        </a:p>
      </dsp:txBody>
      <dsp:txXfrm>
        <a:off x="7736146" y="2453823"/>
        <a:ext cx="3290624" cy="710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9" b="166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Predicting Malignancy Using Tumor Characteristics: A study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Jennifer Ruiz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DSC 680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 descr="Abstract background of node and mesh">
            <a:extLst>
              <a:ext uri="{FF2B5EF4-FFF2-40B4-BE49-F238E27FC236}">
                <a16:creationId xmlns:a16="http://schemas.microsoft.com/office/drawing/2014/main" id="{8B2479AA-C137-4A08-982A-ED684812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6E5A2-A135-40BA-A9EF-F0A34076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ECAF90-0AE3-4E81-8204-590BB9D5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DD5D68-2520-4C94-9F5D-AAA85CC07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Achieved 97.56% Accuracy </a:t>
            </a:r>
          </a:p>
          <a:p>
            <a:r>
              <a:rPr lang="en-US" dirty="0">
                <a:solidFill>
                  <a:srgbClr val="FFFFFF"/>
                </a:solidFill>
              </a:rPr>
              <a:t>93.02% Recall Rate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0B486BE-0492-46F6-833A-29DDFE23FF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7714" y="936141"/>
            <a:ext cx="6580536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6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0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1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2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13" name="Rectangle 78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80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C5CD7B-D19C-4A24-A06A-DF7E67E013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862" y="874608"/>
            <a:ext cx="8252682" cy="32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9F49-7624-4529-B0AC-E2E85EA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Applying Feature Decomposition to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3BEEC-310F-4B7A-B32F-987FE4ED5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Goal was to improve model accuracy by choosing features with highest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220332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7EAE-18C3-44CD-B135-9489E562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1852-0DD9-45F7-800E-E6D15EA023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produced accuracy of 97.62%</a:t>
            </a:r>
          </a:p>
          <a:p>
            <a:r>
              <a:rPr lang="en-US" dirty="0"/>
              <a:t>Recall of 95.35%</a:t>
            </a:r>
          </a:p>
          <a:p>
            <a:r>
              <a:rPr lang="en-US" dirty="0"/>
              <a:t>PCA improved accuracy and recall rate for model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84A29A-1590-4BAE-922A-CEE5D3F889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01" y="2227263"/>
            <a:ext cx="4807647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5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6DB82-005A-412E-9731-C814AEC4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Gradient Boosting Machine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7004F-23AE-4FBE-A228-1FCF6D95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Goal was to compare PCA + RF model results to algorithm with similar predictive power</a:t>
            </a:r>
          </a:p>
          <a:p>
            <a:r>
              <a:rPr lang="en-US" dirty="0"/>
              <a:t>Model achieved 97.37% accuracy </a:t>
            </a:r>
          </a:p>
          <a:p>
            <a:r>
              <a:rPr lang="en-US" dirty="0"/>
              <a:t>These results were similar to PCA Model</a:t>
            </a:r>
          </a:p>
        </p:txBody>
      </p:sp>
    </p:spTree>
    <p:extLst>
      <p:ext uri="{BB962C8B-B14F-4D97-AF65-F5344CB8AC3E}">
        <p14:creationId xmlns:p14="http://schemas.microsoft.com/office/powerpoint/2010/main" val="107209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DF712-E8B4-4DB3-8048-60E1C297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Outcomes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0226AF-EE85-496C-A4DB-7535D50C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All three models achieved at least 97% accuracy and above 90% recall.</a:t>
            </a:r>
          </a:p>
          <a:p>
            <a:r>
              <a:rPr lang="en-US">
                <a:solidFill>
                  <a:srgbClr val="FFFFFF"/>
                </a:solidFill>
              </a:rPr>
              <a:t>PCA + RF achieved best accuracy and recall rate; allowing for faster malignancy detection based on 10 key features</a:t>
            </a:r>
          </a:p>
        </p:txBody>
      </p:sp>
    </p:spTree>
    <p:extLst>
      <p:ext uri="{BB962C8B-B14F-4D97-AF65-F5344CB8AC3E}">
        <p14:creationId xmlns:p14="http://schemas.microsoft.com/office/powerpoint/2010/main" val="119604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 look ahead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D3F40C-62B1-4037-8398-7433CEC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Understanding Breast Cancer Detection</a:t>
            </a:r>
          </a:p>
          <a:p>
            <a:r>
              <a:rPr lang="en-US"/>
              <a:t>Project Scope</a:t>
            </a:r>
          </a:p>
          <a:p>
            <a:r>
              <a:rPr lang="en-US"/>
              <a:t>Methodology</a:t>
            </a:r>
          </a:p>
          <a:p>
            <a:r>
              <a:rPr lang="en-US"/>
              <a:t>Exploratory Analysis</a:t>
            </a:r>
          </a:p>
          <a:p>
            <a:r>
              <a:rPr lang="en-US"/>
              <a:t>Model Building and Prediction</a:t>
            </a:r>
          </a:p>
          <a:p>
            <a:r>
              <a:rPr lang="en-US"/>
              <a:t>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C9447-C907-47A3-BE21-3D1E9975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Breast Cancer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1E3E-B7B1-42D5-83C2-A2B0DCD8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/>
              <a:t>Detection usually occurs through development of a mass within the tissue</a:t>
            </a:r>
          </a:p>
          <a:p>
            <a:r>
              <a:rPr lang="en-US" sz="2000"/>
              <a:t>Examining these tumors leads to positive diagnosis </a:t>
            </a:r>
          </a:p>
          <a:p>
            <a:r>
              <a:rPr lang="en-US" sz="2000"/>
              <a:t>Understanding characteristics of malignancy is cornerstone of tumor research</a:t>
            </a:r>
          </a:p>
          <a:p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69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F5DA6-E973-4C59-9049-68874C19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F7B7-78A2-4974-A52C-C0442D30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will focus on four key areas:</a:t>
            </a:r>
          </a:p>
          <a:p>
            <a:pPr lvl="1"/>
            <a:r>
              <a:rPr lang="en-US"/>
              <a:t>What impact do size, texture, and compactness have in predicting breast cancer?</a:t>
            </a:r>
          </a:p>
          <a:p>
            <a:pPr lvl="1"/>
            <a:r>
              <a:rPr lang="en-US"/>
              <a:t>What factors lead to highest rates of malignancy? </a:t>
            </a:r>
          </a:p>
          <a:p>
            <a:pPr lvl="1"/>
            <a:r>
              <a:rPr lang="en-US"/>
              <a:t>What factors most contribute to a benign diagnosis?</a:t>
            </a:r>
          </a:p>
          <a:p>
            <a:pPr lvl="1"/>
            <a:r>
              <a:rPr lang="en-US"/>
              <a:t>What combination of factors are best for predicting malignancy.?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2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16C9A-2CF0-4701-9ED3-476C702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Approach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44D965-3F34-4ABC-9583-E224A72A0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9101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06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Pipette filling tray with sample">
            <a:extLst>
              <a:ext uri="{FF2B5EF4-FFF2-40B4-BE49-F238E27FC236}">
                <a16:creationId xmlns:a16="http://schemas.microsoft.com/office/drawing/2014/main" id="{7CE91B8D-CF4D-4B15-BACA-7C031238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0" b="234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2141C-EE93-4681-A372-74CC5852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Exploratory Analysis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6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22D234-8522-4602-A321-2A264F2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Key Findings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436F3B0-5526-47FC-9079-A9CEDA3EB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253" y="618067"/>
            <a:ext cx="6068463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142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44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146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86FE9-FB21-481B-A7B8-5228E3DDA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r="6683"/>
          <a:stretch/>
        </p:blipFill>
        <p:spPr bwMode="auto">
          <a:xfrm>
            <a:off x="446534" y="604757"/>
            <a:ext cx="7498616" cy="57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2D234-8522-4602-A321-2A264F2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Key Findings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C3A07E1-EBE4-43C0-B172-F03D9BBA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rgbClr val="FFFFFF">
                    <a:alpha val="75000"/>
                  </a:srgbClr>
                </a:solidFill>
              </a:rPr>
              <a:t> Majority of data points represent non-cancerous findings</a:t>
            </a:r>
          </a:p>
        </p:txBody>
      </p:sp>
    </p:spTree>
    <p:extLst>
      <p:ext uri="{BB962C8B-B14F-4D97-AF65-F5344CB8AC3E}">
        <p14:creationId xmlns:p14="http://schemas.microsoft.com/office/powerpoint/2010/main" val="290235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675F-91FC-4631-95D8-D5F1C0D0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435F1-67CF-42BE-93F6-89F7B0DF8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identified here may have greatest impact on malignancy diagnosis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FA60B7CF-FA18-4EB8-9E78-D6F756E1A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2231" y="1319606"/>
            <a:ext cx="6831503" cy="42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64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Predicting Malignancy Using Tumor Characteristics: A study of Breast Cancer</vt:lpstr>
      <vt:lpstr>A look ahead </vt:lpstr>
      <vt:lpstr>Breast Cancer Detection</vt:lpstr>
      <vt:lpstr>Scope of the Project</vt:lpstr>
      <vt:lpstr>Project Approach</vt:lpstr>
      <vt:lpstr>Exploratory Analysis</vt:lpstr>
      <vt:lpstr>Key Findings</vt:lpstr>
      <vt:lpstr>Key Findings</vt:lpstr>
      <vt:lpstr>Key Findings</vt:lpstr>
      <vt:lpstr>Modeling</vt:lpstr>
      <vt:lpstr>Random Forest Model</vt:lpstr>
      <vt:lpstr>Applying Feature Decomposition to Model</vt:lpstr>
      <vt:lpstr>Random Forest with PCA</vt:lpstr>
      <vt:lpstr>Gradient Boosting Machine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Malignancy Using Tumor Characteristics: A study of Breast Cancer</dc:title>
  <dc:creator>jfrui</dc:creator>
  <cp:lastModifiedBy>jfrui</cp:lastModifiedBy>
  <cp:revision>1</cp:revision>
  <dcterms:created xsi:type="dcterms:W3CDTF">2021-03-06T19:07:31Z</dcterms:created>
  <dcterms:modified xsi:type="dcterms:W3CDTF">2021-03-06T20:36:36Z</dcterms:modified>
</cp:coreProperties>
</file>