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726C7-38E0-468C-B1A5-5F5D04684CB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B89A1B6-902C-4BB8-853A-941475FE802A}">
      <dgm:prSet/>
      <dgm:spPr/>
      <dgm:t>
        <a:bodyPr/>
        <a:lstStyle/>
        <a:p>
          <a:r>
            <a:rPr lang="en-US"/>
            <a:t>Are there any trends in Happiness rank based on Region?</a:t>
          </a:r>
        </a:p>
      </dgm:t>
    </dgm:pt>
    <dgm:pt modelId="{2D6C5F8C-4F2B-437D-AFF9-05F6FCC79F9F}" type="parTrans" cxnId="{F3D9DED3-E561-41BF-A761-649E9EA489B8}">
      <dgm:prSet/>
      <dgm:spPr/>
      <dgm:t>
        <a:bodyPr/>
        <a:lstStyle/>
        <a:p>
          <a:endParaRPr lang="en-US"/>
        </a:p>
      </dgm:t>
    </dgm:pt>
    <dgm:pt modelId="{CA35A2B5-4D6B-44A3-AE42-3E43BF27779A}" type="sibTrans" cxnId="{F3D9DED3-E561-41BF-A761-649E9EA489B8}">
      <dgm:prSet/>
      <dgm:spPr/>
      <dgm:t>
        <a:bodyPr/>
        <a:lstStyle/>
        <a:p>
          <a:endParaRPr lang="en-US"/>
        </a:p>
      </dgm:t>
    </dgm:pt>
    <dgm:pt modelId="{FDDDDB59-6B3D-4F59-B9AE-734B79172913}">
      <dgm:prSet/>
      <dgm:spPr/>
      <dgm:t>
        <a:bodyPr/>
        <a:lstStyle/>
        <a:p>
          <a:r>
            <a:rPr lang="en-US"/>
            <a:t>What influence do Freedom and Trust have upon the Happiness Rank?</a:t>
          </a:r>
        </a:p>
      </dgm:t>
    </dgm:pt>
    <dgm:pt modelId="{C1AD4521-6385-48A2-867A-046C92E57D43}" type="parTrans" cxnId="{782AD711-3360-4012-B2C5-FD6839CFB444}">
      <dgm:prSet/>
      <dgm:spPr/>
      <dgm:t>
        <a:bodyPr/>
        <a:lstStyle/>
        <a:p>
          <a:endParaRPr lang="en-US"/>
        </a:p>
      </dgm:t>
    </dgm:pt>
    <dgm:pt modelId="{67F1D135-0CEB-417F-9F7E-A7136B6A1BEB}" type="sibTrans" cxnId="{782AD711-3360-4012-B2C5-FD6839CFB444}">
      <dgm:prSet/>
      <dgm:spPr/>
      <dgm:t>
        <a:bodyPr/>
        <a:lstStyle/>
        <a:p>
          <a:endParaRPr lang="en-US"/>
        </a:p>
      </dgm:t>
    </dgm:pt>
    <dgm:pt modelId="{528997C8-F439-4C9E-933E-87DE8503A21A}">
      <dgm:prSet/>
      <dgm:spPr/>
      <dgm:t>
        <a:bodyPr/>
        <a:lstStyle/>
        <a:p>
          <a:r>
            <a:rPr lang="en-US"/>
            <a:t>What impact does Health have on Happiness rank?</a:t>
          </a:r>
        </a:p>
      </dgm:t>
    </dgm:pt>
    <dgm:pt modelId="{20A169F6-39B9-49FA-B346-4E9DA6E10303}" type="parTrans" cxnId="{E291689B-6F34-495F-ACB2-A1749B175CC5}">
      <dgm:prSet/>
      <dgm:spPr/>
      <dgm:t>
        <a:bodyPr/>
        <a:lstStyle/>
        <a:p>
          <a:endParaRPr lang="en-US"/>
        </a:p>
      </dgm:t>
    </dgm:pt>
    <dgm:pt modelId="{F621766B-B92C-41A0-819F-2ADC26253757}" type="sibTrans" cxnId="{E291689B-6F34-495F-ACB2-A1749B175CC5}">
      <dgm:prSet/>
      <dgm:spPr/>
      <dgm:t>
        <a:bodyPr/>
        <a:lstStyle/>
        <a:p>
          <a:endParaRPr lang="en-US"/>
        </a:p>
      </dgm:t>
    </dgm:pt>
    <dgm:pt modelId="{0AE17814-A38F-4C3F-AFCD-D383654F2883}">
      <dgm:prSet/>
      <dgm:spPr/>
      <dgm:t>
        <a:bodyPr/>
        <a:lstStyle/>
        <a:p>
          <a:r>
            <a:rPr lang="en-US"/>
            <a:t>How does GDP impact the Happiness Score?</a:t>
          </a:r>
        </a:p>
      </dgm:t>
    </dgm:pt>
    <dgm:pt modelId="{68E97717-8C53-4D4F-8E25-B7D2EF0CB92F}" type="parTrans" cxnId="{D904F99E-C94C-442B-8BA2-6FD8BD7A2032}">
      <dgm:prSet/>
      <dgm:spPr/>
      <dgm:t>
        <a:bodyPr/>
        <a:lstStyle/>
        <a:p>
          <a:endParaRPr lang="en-US"/>
        </a:p>
      </dgm:t>
    </dgm:pt>
    <dgm:pt modelId="{B77DA3AB-F87D-46DB-882F-485947B406F8}" type="sibTrans" cxnId="{D904F99E-C94C-442B-8BA2-6FD8BD7A2032}">
      <dgm:prSet/>
      <dgm:spPr/>
      <dgm:t>
        <a:bodyPr/>
        <a:lstStyle/>
        <a:p>
          <a:endParaRPr lang="en-US"/>
        </a:p>
      </dgm:t>
    </dgm:pt>
    <dgm:pt modelId="{2A2233FA-A489-4DD6-A2F8-9EBCED6364E3}">
      <dgm:prSet/>
      <dgm:spPr/>
      <dgm:t>
        <a:bodyPr/>
        <a:lstStyle/>
        <a:p>
          <a:r>
            <a:rPr lang="en-US"/>
            <a:t>Which variables have the most significant impact upon the Happiness Score?</a:t>
          </a:r>
        </a:p>
      </dgm:t>
    </dgm:pt>
    <dgm:pt modelId="{75A53CE2-7E4B-4492-8FC8-A4E94F4A6D9D}" type="parTrans" cxnId="{6FC64F46-4E8A-40A5-85D3-60DB52FADE91}">
      <dgm:prSet/>
      <dgm:spPr/>
      <dgm:t>
        <a:bodyPr/>
        <a:lstStyle/>
        <a:p>
          <a:endParaRPr lang="en-US"/>
        </a:p>
      </dgm:t>
    </dgm:pt>
    <dgm:pt modelId="{F65372C7-496D-453C-8290-7971992A841C}" type="sibTrans" cxnId="{6FC64F46-4E8A-40A5-85D3-60DB52FADE91}">
      <dgm:prSet/>
      <dgm:spPr/>
      <dgm:t>
        <a:bodyPr/>
        <a:lstStyle/>
        <a:p>
          <a:endParaRPr lang="en-US"/>
        </a:p>
      </dgm:t>
    </dgm:pt>
    <dgm:pt modelId="{3506C5C9-021F-4910-91D9-30A5A1D9AA0A}" type="pres">
      <dgm:prSet presAssocID="{81B726C7-38E0-468C-B1A5-5F5D04684CB2}" presName="linear" presStyleCnt="0">
        <dgm:presLayoutVars>
          <dgm:animLvl val="lvl"/>
          <dgm:resizeHandles val="exact"/>
        </dgm:presLayoutVars>
      </dgm:prSet>
      <dgm:spPr/>
    </dgm:pt>
    <dgm:pt modelId="{570330C4-022D-48B1-B7A7-1FEE336628AF}" type="pres">
      <dgm:prSet presAssocID="{AB89A1B6-902C-4BB8-853A-941475FE802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8A7A038-E1F5-4765-B753-992412D46CEA}" type="pres">
      <dgm:prSet presAssocID="{CA35A2B5-4D6B-44A3-AE42-3E43BF27779A}" presName="spacer" presStyleCnt="0"/>
      <dgm:spPr/>
    </dgm:pt>
    <dgm:pt modelId="{76F68223-B9B5-4A4F-B4EB-6933C0EA5944}" type="pres">
      <dgm:prSet presAssocID="{FDDDDB59-6B3D-4F59-B9AE-734B7917291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3941D4-50C5-4F62-9390-2DFAEAF87716}" type="pres">
      <dgm:prSet presAssocID="{67F1D135-0CEB-417F-9F7E-A7136B6A1BEB}" presName="spacer" presStyleCnt="0"/>
      <dgm:spPr/>
    </dgm:pt>
    <dgm:pt modelId="{D8E9C312-4418-4960-BD95-A72CE67E0E1F}" type="pres">
      <dgm:prSet presAssocID="{528997C8-F439-4C9E-933E-87DE8503A2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8145E50-91D8-49DF-AEEA-2172EA08D48A}" type="pres">
      <dgm:prSet presAssocID="{F621766B-B92C-41A0-819F-2ADC26253757}" presName="spacer" presStyleCnt="0"/>
      <dgm:spPr/>
    </dgm:pt>
    <dgm:pt modelId="{FDDCE062-4405-4D42-83B9-FEA849358604}" type="pres">
      <dgm:prSet presAssocID="{0AE17814-A38F-4C3F-AFCD-D383654F28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84C8353-D00F-4052-AD77-0310564B74AE}" type="pres">
      <dgm:prSet presAssocID="{B77DA3AB-F87D-46DB-882F-485947B406F8}" presName="spacer" presStyleCnt="0"/>
      <dgm:spPr/>
    </dgm:pt>
    <dgm:pt modelId="{FB9E72C0-3AE5-4611-AE87-15FDAF664BB9}" type="pres">
      <dgm:prSet presAssocID="{2A2233FA-A489-4DD6-A2F8-9EBCED6364E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37860B-293B-4EBF-A13E-7E2C952EBF27}" type="presOf" srcId="{FDDDDB59-6B3D-4F59-B9AE-734B79172913}" destId="{76F68223-B9B5-4A4F-B4EB-6933C0EA5944}" srcOrd="0" destOrd="0" presId="urn:microsoft.com/office/officeart/2005/8/layout/vList2"/>
    <dgm:cxn modelId="{782AD711-3360-4012-B2C5-FD6839CFB444}" srcId="{81B726C7-38E0-468C-B1A5-5F5D04684CB2}" destId="{FDDDDB59-6B3D-4F59-B9AE-734B79172913}" srcOrd="1" destOrd="0" parTransId="{C1AD4521-6385-48A2-867A-046C92E57D43}" sibTransId="{67F1D135-0CEB-417F-9F7E-A7136B6A1BEB}"/>
    <dgm:cxn modelId="{2AA9EF14-77B0-479A-A89C-D8BDBA8492DB}" type="presOf" srcId="{0AE17814-A38F-4C3F-AFCD-D383654F2883}" destId="{FDDCE062-4405-4D42-83B9-FEA849358604}" srcOrd="0" destOrd="0" presId="urn:microsoft.com/office/officeart/2005/8/layout/vList2"/>
    <dgm:cxn modelId="{071CEC45-7A36-42E5-AB60-D2DC45097D46}" type="presOf" srcId="{81B726C7-38E0-468C-B1A5-5F5D04684CB2}" destId="{3506C5C9-021F-4910-91D9-30A5A1D9AA0A}" srcOrd="0" destOrd="0" presId="urn:microsoft.com/office/officeart/2005/8/layout/vList2"/>
    <dgm:cxn modelId="{6FC64F46-4E8A-40A5-85D3-60DB52FADE91}" srcId="{81B726C7-38E0-468C-B1A5-5F5D04684CB2}" destId="{2A2233FA-A489-4DD6-A2F8-9EBCED6364E3}" srcOrd="4" destOrd="0" parTransId="{75A53CE2-7E4B-4492-8FC8-A4E94F4A6D9D}" sibTransId="{F65372C7-496D-453C-8290-7971992A841C}"/>
    <dgm:cxn modelId="{3D455E6D-EB6D-4B47-8AE0-0E66E2B26E3E}" type="presOf" srcId="{528997C8-F439-4C9E-933E-87DE8503A21A}" destId="{D8E9C312-4418-4960-BD95-A72CE67E0E1F}" srcOrd="0" destOrd="0" presId="urn:microsoft.com/office/officeart/2005/8/layout/vList2"/>
    <dgm:cxn modelId="{3CF48F97-FFA4-436C-8D0E-D59F0B4F2955}" type="presOf" srcId="{2A2233FA-A489-4DD6-A2F8-9EBCED6364E3}" destId="{FB9E72C0-3AE5-4611-AE87-15FDAF664BB9}" srcOrd="0" destOrd="0" presId="urn:microsoft.com/office/officeart/2005/8/layout/vList2"/>
    <dgm:cxn modelId="{E291689B-6F34-495F-ACB2-A1749B175CC5}" srcId="{81B726C7-38E0-468C-B1A5-5F5D04684CB2}" destId="{528997C8-F439-4C9E-933E-87DE8503A21A}" srcOrd="2" destOrd="0" parTransId="{20A169F6-39B9-49FA-B346-4E9DA6E10303}" sibTransId="{F621766B-B92C-41A0-819F-2ADC26253757}"/>
    <dgm:cxn modelId="{D904F99E-C94C-442B-8BA2-6FD8BD7A2032}" srcId="{81B726C7-38E0-468C-B1A5-5F5D04684CB2}" destId="{0AE17814-A38F-4C3F-AFCD-D383654F2883}" srcOrd="3" destOrd="0" parTransId="{68E97717-8C53-4D4F-8E25-B7D2EF0CB92F}" sibTransId="{B77DA3AB-F87D-46DB-882F-485947B406F8}"/>
    <dgm:cxn modelId="{242742AE-462C-45C9-AD60-EE94138532AE}" type="presOf" srcId="{AB89A1B6-902C-4BB8-853A-941475FE802A}" destId="{570330C4-022D-48B1-B7A7-1FEE336628AF}" srcOrd="0" destOrd="0" presId="urn:microsoft.com/office/officeart/2005/8/layout/vList2"/>
    <dgm:cxn modelId="{F3D9DED3-E561-41BF-A761-649E9EA489B8}" srcId="{81B726C7-38E0-468C-B1A5-5F5D04684CB2}" destId="{AB89A1B6-902C-4BB8-853A-941475FE802A}" srcOrd="0" destOrd="0" parTransId="{2D6C5F8C-4F2B-437D-AFF9-05F6FCC79F9F}" sibTransId="{CA35A2B5-4D6B-44A3-AE42-3E43BF27779A}"/>
    <dgm:cxn modelId="{D3B8E698-01C8-4444-B5EB-26376692DB04}" type="presParOf" srcId="{3506C5C9-021F-4910-91D9-30A5A1D9AA0A}" destId="{570330C4-022D-48B1-B7A7-1FEE336628AF}" srcOrd="0" destOrd="0" presId="urn:microsoft.com/office/officeart/2005/8/layout/vList2"/>
    <dgm:cxn modelId="{CA34A575-E355-4DD9-AE3B-35668E9467DF}" type="presParOf" srcId="{3506C5C9-021F-4910-91D9-30A5A1D9AA0A}" destId="{38A7A038-E1F5-4765-B753-992412D46CEA}" srcOrd="1" destOrd="0" presId="urn:microsoft.com/office/officeart/2005/8/layout/vList2"/>
    <dgm:cxn modelId="{FEAFC87C-4B10-40F2-8336-DD14CD8F6E25}" type="presParOf" srcId="{3506C5C9-021F-4910-91D9-30A5A1D9AA0A}" destId="{76F68223-B9B5-4A4F-B4EB-6933C0EA5944}" srcOrd="2" destOrd="0" presId="urn:microsoft.com/office/officeart/2005/8/layout/vList2"/>
    <dgm:cxn modelId="{955CF5D7-885D-4E79-B583-4B7DEED88B71}" type="presParOf" srcId="{3506C5C9-021F-4910-91D9-30A5A1D9AA0A}" destId="{F53941D4-50C5-4F62-9390-2DFAEAF87716}" srcOrd="3" destOrd="0" presId="urn:microsoft.com/office/officeart/2005/8/layout/vList2"/>
    <dgm:cxn modelId="{FE7B51B6-5EAE-4EE2-9F30-2E5602E0D9AE}" type="presParOf" srcId="{3506C5C9-021F-4910-91D9-30A5A1D9AA0A}" destId="{D8E9C312-4418-4960-BD95-A72CE67E0E1F}" srcOrd="4" destOrd="0" presId="urn:microsoft.com/office/officeart/2005/8/layout/vList2"/>
    <dgm:cxn modelId="{29FCB318-6DB5-4760-A13C-2313DB4BD6D9}" type="presParOf" srcId="{3506C5C9-021F-4910-91D9-30A5A1D9AA0A}" destId="{D8145E50-91D8-49DF-AEEA-2172EA08D48A}" srcOrd="5" destOrd="0" presId="urn:microsoft.com/office/officeart/2005/8/layout/vList2"/>
    <dgm:cxn modelId="{4A583805-0071-4699-96CD-F7F9867C94E3}" type="presParOf" srcId="{3506C5C9-021F-4910-91D9-30A5A1D9AA0A}" destId="{FDDCE062-4405-4D42-83B9-FEA849358604}" srcOrd="6" destOrd="0" presId="urn:microsoft.com/office/officeart/2005/8/layout/vList2"/>
    <dgm:cxn modelId="{F314311C-EC64-4811-8760-8760DA8B6E20}" type="presParOf" srcId="{3506C5C9-021F-4910-91D9-30A5A1D9AA0A}" destId="{184C8353-D00F-4052-AD77-0310564B74AE}" srcOrd="7" destOrd="0" presId="urn:microsoft.com/office/officeart/2005/8/layout/vList2"/>
    <dgm:cxn modelId="{3BCC341B-E28B-4BB5-AD12-ECEB6E6A3997}" type="presParOf" srcId="{3506C5C9-021F-4910-91D9-30A5A1D9AA0A}" destId="{FB9E72C0-3AE5-4611-AE87-15FDAF664BB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330C4-022D-48B1-B7A7-1FEE336628AF}">
      <dsp:nvSpPr>
        <dsp:cNvPr id="0" name=""/>
        <dsp:cNvSpPr/>
      </dsp:nvSpPr>
      <dsp:spPr>
        <a:xfrm>
          <a:off x="0" y="445452"/>
          <a:ext cx="8770938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Are there any trends in Happiness rank based on Region?</a:t>
          </a:r>
        </a:p>
      </dsp:txBody>
      <dsp:txXfrm>
        <a:off x="24588" y="470040"/>
        <a:ext cx="8721762" cy="454509"/>
      </dsp:txXfrm>
    </dsp:sp>
    <dsp:sp modelId="{76F68223-B9B5-4A4F-B4EB-6933C0EA5944}">
      <dsp:nvSpPr>
        <dsp:cNvPr id="0" name=""/>
        <dsp:cNvSpPr/>
      </dsp:nvSpPr>
      <dsp:spPr>
        <a:xfrm>
          <a:off x="0" y="1009617"/>
          <a:ext cx="8770938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influence do Freedom and Trust have upon the Happiness Rank?</a:t>
          </a:r>
        </a:p>
      </dsp:txBody>
      <dsp:txXfrm>
        <a:off x="24588" y="1034205"/>
        <a:ext cx="8721762" cy="454509"/>
      </dsp:txXfrm>
    </dsp:sp>
    <dsp:sp modelId="{D8E9C312-4418-4960-BD95-A72CE67E0E1F}">
      <dsp:nvSpPr>
        <dsp:cNvPr id="0" name=""/>
        <dsp:cNvSpPr/>
      </dsp:nvSpPr>
      <dsp:spPr>
        <a:xfrm>
          <a:off x="0" y="1573782"/>
          <a:ext cx="8770938" cy="5036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impact does Health have on Happiness rank?</a:t>
          </a:r>
        </a:p>
      </dsp:txBody>
      <dsp:txXfrm>
        <a:off x="24588" y="1598370"/>
        <a:ext cx="8721762" cy="454509"/>
      </dsp:txXfrm>
    </dsp:sp>
    <dsp:sp modelId="{FDDCE062-4405-4D42-83B9-FEA849358604}">
      <dsp:nvSpPr>
        <dsp:cNvPr id="0" name=""/>
        <dsp:cNvSpPr/>
      </dsp:nvSpPr>
      <dsp:spPr>
        <a:xfrm>
          <a:off x="0" y="2137947"/>
          <a:ext cx="8770938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does GDP impact the Happiness Score?</a:t>
          </a:r>
        </a:p>
      </dsp:txBody>
      <dsp:txXfrm>
        <a:off x="24588" y="2162535"/>
        <a:ext cx="8721762" cy="454509"/>
      </dsp:txXfrm>
    </dsp:sp>
    <dsp:sp modelId="{FB9E72C0-3AE5-4611-AE87-15FDAF664BB9}">
      <dsp:nvSpPr>
        <dsp:cNvPr id="0" name=""/>
        <dsp:cNvSpPr/>
      </dsp:nvSpPr>
      <dsp:spPr>
        <a:xfrm>
          <a:off x="0" y="2702112"/>
          <a:ext cx="8770938" cy="5036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Which variables have the most significant impact upon the Happiness Score?</a:t>
          </a:r>
        </a:p>
      </dsp:txBody>
      <dsp:txXfrm>
        <a:off x="24588" y="2726700"/>
        <a:ext cx="8721762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7DA0A05-7C14-4946-B161-3BB3FD67B70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6DA3C8F-16C1-451D-8401-5657EEC2725D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97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0A05-7C14-4946-B161-3BB3FD67B70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3C8F-16C1-451D-8401-5657EEC2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7DA0A05-7C14-4946-B161-3BB3FD67B70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6DA3C8F-16C1-451D-8401-5657EEC272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0A05-7C14-4946-B161-3BB3FD67B70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3C8F-16C1-451D-8401-5657EEC2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1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DA0A05-7C14-4946-B161-3BB3FD67B70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6DA3C8F-16C1-451D-8401-5657EEC272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44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0A05-7C14-4946-B161-3BB3FD67B70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3C8F-16C1-451D-8401-5657EEC2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0A05-7C14-4946-B161-3BB3FD67B70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3C8F-16C1-451D-8401-5657EEC2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0A05-7C14-4946-B161-3BB3FD67B70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3C8F-16C1-451D-8401-5657EEC2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5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0A05-7C14-4946-B161-3BB3FD67B70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3C8F-16C1-451D-8401-5657EEC2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0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7DA0A05-7C14-4946-B161-3BB3FD67B70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6DA3C8F-16C1-451D-8401-5657EEC2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6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7DA0A05-7C14-4946-B161-3BB3FD67B70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6DA3C8F-16C1-451D-8401-5657EEC2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7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7DA0A05-7C14-4946-B161-3BB3FD67B70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6DA3C8F-16C1-451D-8401-5657EEC272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9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nsdsn/world-happiness#2015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59B2-3118-4D32-8747-6445CC2DF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Happiness Report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13466-CFA7-4C68-BDF7-8DFBE6F9D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Jennifer Ruiz</a:t>
            </a:r>
          </a:p>
          <a:p>
            <a:r>
              <a:rPr lang="en-US" dirty="0"/>
              <a:t>DSC 530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6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7FD9B28-D4CE-4960-9CA8-20C433BC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C755812-A347-4BC6-99B0-4F900514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01C931E-CA16-482B-862A-5CC7FD0E9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B5CF36-88AE-4085-B580-4618B48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D7C26DF-010F-4A6C-982F-93ABB4C0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417629-ACFE-4022-9F0B-5132E870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697" y="1508760"/>
            <a:ext cx="3229574" cy="16916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9000"/>
              </a:lnSpc>
            </a:pPr>
            <a:r>
              <a:rPr lang="en-US" dirty="0"/>
              <a:t>Health (Life Expectancy)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8F2E55-9FCF-4D65-9B06-F803DF68AF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1603" y="640080"/>
            <a:ext cx="6038037" cy="54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823248-01E9-44AC-9585-B0F9463E7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4697" y="3200400"/>
            <a:ext cx="3229574" cy="289995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Mean: 0.63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Mode: 0.92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Std: 0.25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Min Value: 0.00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Max Value: 1.02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Distribution: the distribution is negatively skewed</a:t>
            </a:r>
          </a:p>
        </p:txBody>
      </p:sp>
    </p:spTree>
    <p:extLst>
      <p:ext uri="{BB962C8B-B14F-4D97-AF65-F5344CB8AC3E}">
        <p14:creationId xmlns:p14="http://schemas.microsoft.com/office/powerpoint/2010/main" val="415222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7FD9B28-D4CE-4960-9CA8-20C433BC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C755812-A347-4BC6-99B0-4F900514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01C931E-CA16-482B-862A-5CC7FD0E9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B5CF36-88AE-4085-B580-4618B48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D7C26DF-010F-4A6C-982F-93ABB4C0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95F26-2E64-4BD8-9AF8-687B1758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697" y="1508760"/>
            <a:ext cx="3229574" cy="16916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9000"/>
              </a:lnSpc>
            </a:pPr>
            <a:r>
              <a:rPr lang="en-US" dirty="0"/>
              <a:t>Freedom</a:t>
            </a:r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1B9E88-B4FF-41DF-A4B2-8E4A47FEE1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1603" y="640080"/>
            <a:ext cx="6038037" cy="54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CB9C0-2B63-476B-82AC-C2FD10A99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4697" y="3200400"/>
            <a:ext cx="3229574" cy="289995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Mean: 0.43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Mode: Multiple Modes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Std: 0.15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Min Value: 0.00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Max Value: 0.67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Distribution: the distribution is has a slight negative skew</a:t>
            </a:r>
          </a:p>
        </p:txBody>
      </p:sp>
    </p:spTree>
    <p:extLst>
      <p:ext uri="{BB962C8B-B14F-4D97-AF65-F5344CB8AC3E}">
        <p14:creationId xmlns:p14="http://schemas.microsoft.com/office/powerpoint/2010/main" val="128928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7FD9B28-D4CE-4960-9CA8-20C433BC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C755812-A347-4BC6-99B0-4F900514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01C931E-CA16-482B-862A-5CC7FD0E9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B5CF36-88AE-4085-B580-4618B48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D7C26DF-010F-4A6C-982F-93ABB4C0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CF3E7-DE17-493A-BC5F-96F74410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697" y="1508760"/>
            <a:ext cx="3229574" cy="16916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9000"/>
              </a:lnSpc>
            </a:pPr>
            <a:r>
              <a:rPr lang="en-US" dirty="0"/>
              <a:t>Trust (Government Corruption)</a:t>
            </a:r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E89763-D213-4F45-ACD4-3D57F29E9B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952" y="640080"/>
            <a:ext cx="6045340" cy="54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72EF3-F23C-47A4-8CAA-71524520A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4697" y="3200400"/>
            <a:ext cx="3229574" cy="289995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Mean: 0.14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Mode: 0.33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Std: 0.12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Min Value: 0.00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Max Value: 0.55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Tails: Distribution is positively skewed</a:t>
            </a:r>
          </a:p>
        </p:txBody>
      </p:sp>
    </p:spTree>
    <p:extLst>
      <p:ext uri="{BB962C8B-B14F-4D97-AF65-F5344CB8AC3E}">
        <p14:creationId xmlns:p14="http://schemas.microsoft.com/office/powerpoint/2010/main" val="5581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E7E5-11C6-4B67-82C2-77BD87A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07618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7FD9B28-D4CE-4960-9CA8-20C433BC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C755812-A347-4BC6-99B0-4F900514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01C931E-CA16-482B-862A-5CC7FD0E9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B5CF36-88AE-4085-B580-4618B48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4BCA584-2A86-47E4-9394-979A2F374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7E320-5E93-4CF1-B86A-6279202A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072" y="568345"/>
            <a:ext cx="6755199" cy="1560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9000"/>
              </a:lnSpc>
            </a:pPr>
            <a:r>
              <a:rPr lang="en-US" sz="4400"/>
              <a:t>PMF of Happiness Rank based on Region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64CC9EE-328F-4DEC-8AFA-0300F3B0C5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86619"/>
            <a:ext cx="4001315" cy="52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E3CFB81-8BB1-4358-A40D-323415E65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072" y="2176009"/>
            <a:ext cx="67551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21B149-8819-463A-8B7B-8B57BACC5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9072" y="2438399"/>
            <a:ext cx="6755199" cy="366195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930"/>
              </a:spcBef>
            </a:pPr>
            <a:r>
              <a:rPr lang="en-US" dirty="0"/>
              <a:t>Based on the PMF, Western Europe tends to have the highest happiness rankings, while the Middle East/ North Africa and Australia/New Zealand tend to have the lowest happiness rankings.</a:t>
            </a:r>
          </a:p>
        </p:txBody>
      </p:sp>
    </p:spTree>
    <p:extLst>
      <p:ext uri="{BB962C8B-B14F-4D97-AF65-F5344CB8AC3E}">
        <p14:creationId xmlns:p14="http://schemas.microsoft.com/office/powerpoint/2010/main" val="351570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7FD9B28-D4CE-4960-9CA8-20C433BC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C755812-A347-4BC6-99B0-4F900514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01C931E-CA16-482B-862A-5CC7FD0E9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B5CF36-88AE-4085-B580-4618B48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D877858-43DB-478C-BC84-9DACF1A1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FA553-6391-4E2C-B6FA-6F503DEA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528" y="568345"/>
            <a:ext cx="3851743" cy="1560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9000"/>
              </a:lnSpc>
            </a:pPr>
            <a:r>
              <a:rPr lang="en-US" sz="4400"/>
              <a:t>CDF of Health 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1E1C92B-8F9D-4894-8DE2-3C377F2D2E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26431"/>
            <a:ext cx="6898017" cy="496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170ABC-ADB2-4391-89AD-49DF2FC5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A9F97-76D6-46CE-BCA8-253BF86FF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2528" y="2438399"/>
            <a:ext cx="3851743" cy="366195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930"/>
              </a:spcBef>
              <a:buFontTx/>
              <a:buChar char="-"/>
            </a:pPr>
            <a:r>
              <a:rPr lang="en-US" dirty="0"/>
              <a:t>The CDF indicates that 40% of the countries surveyed have a Life Expectancy less than 60 years (0.6).</a:t>
            </a:r>
          </a:p>
          <a:p>
            <a:pPr marL="285750" indent="-285750">
              <a:spcBef>
                <a:spcPts val="930"/>
              </a:spcBef>
              <a:buFontTx/>
              <a:buChar char="-"/>
            </a:pPr>
            <a:r>
              <a:rPr lang="en-US" dirty="0"/>
              <a:t>80% of countries have a life expectancy less than 80 years. </a:t>
            </a:r>
          </a:p>
          <a:p>
            <a:pPr marL="285750" indent="-285750">
              <a:spcBef>
                <a:spcPts val="930"/>
              </a:spcBef>
              <a:buFontTx/>
              <a:buChar char="-"/>
            </a:pPr>
            <a:r>
              <a:rPr lang="en-US" dirty="0"/>
              <a:t>20% of countries have a life expectancy greater than 80 years.</a:t>
            </a:r>
          </a:p>
          <a:p>
            <a:pPr marL="285750" indent="-285750">
              <a:spcBef>
                <a:spcPts val="930"/>
              </a:spcBef>
              <a:buFontTx/>
              <a:buChar char="-"/>
            </a:pPr>
            <a:r>
              <a:rPr lang="en-US" dirty="0"/>
              <a:t>Less than 1% of countries have a life expectancy of more than 100 years.</a:t>
            </a:r>
          </a:p>
          <a:p>
            <a:pPr marL="285750" indent="-285750">
              <a:spcBef>
                <a:spcPts val="930"/>
              </a:spcBef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4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7FD9B28-D4CE-4960-9CA8-20C433BC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C755812-A347-4BC6-99B0-4F900514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01C931E-CA16-482B-862A-5CC7FD0E9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B5CF36-88AE-4085-B580-4618B48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D877858-43DB-478C-BC84-9DACF1A1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61F01-3D18-43AF-91DA-5BD97D9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528" y="568345"/>
            <a:ext cx="3851743" cy="1560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9000"/>
              </a:lnSpc>
            </a:pPr>
            <a:r>
              <a:rPr lang="en-US" sz="3100"/>
              <a:t>Pareto Distribution of Economy (GDP)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34484DF-2AE5-4E27-BC15-61335A281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56" y="640081"/>
            <a:ext cx="5340702" cy="534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170ABC-ADB2-4391-89AD-49DF2FC5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3C2A5-A330-41B3-8A9D-FED6F0B1D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2528" y="2438399"/>
            <a:ext cx="3851743" cy="3661955"/>
          </a:xfrm>
        </p:spPr>
        <p:txBody>
          <a:bodyPr vert="horz" lIns="91440" tIns="45720" rIns="91440" bIns="45720" rtlCol="0">
            <a:normAutofit/>
          </a:bodyPr>
          <a:lstStyle/>
          <a:p>
            <a:pPr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The pareto plot reveals that the Middle East and North Africa have the highest GDP of the countries surveyed.</a:t>
            </a:r>
          </a:p>
          <a:p>
            <a:pPr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Southeast Asia has the lowest GDP of the countries surveyed.</a:t>
            </a:r>
          </a:p>
          <a:p>
            <a:pPr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North America and Eastern Europe have similar GDP values.</a:t>
            </a:r>
          </a:p>
        </p:txBody>
      </p:sp>
    </p:spTree>
    <p:extLst>
      <p:ext uri="{BB962C8B-B14F-4D97-AF65-F5344CB8AC3E}">
        <p14:creationId xmlns:p14="http://schemas.microsoft.com/office/powerpoint/2010/main" val="148328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7FD9B28-D4CE-4960-9CA8-20C433BC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C755812-A347-4BC6-99B0-4F900514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01C931E-CA16-482B-862A-5CC7FD0E9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B5CF36-88AE-4085-B580-4618B48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0369B00-E29B-4BE1-9B97-31C4628C3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B66B5-1C79-4494-8384-696C678A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568345"/>
            <a:ext cx="5303471" cy="1560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9000"/>
              </a:lnSpc>
            </a:pPr>
            <a:r>
              <a:rPr lang="en-US" sz="4400"/>
              <a:t>Trust vs. Happiness Score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F9C5894-0D4E-47DF-A1EA-3B894C12C6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744" y="645106"/>
            <a:ext cx="5354844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3650ED-89BE-40BA-B6D5-FB00064D4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00800" y="2176009"/>
            <a:ext cx="53034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1CFF3-1041-49C3-BEBA-8C670E040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0" y="2438400"/>
            <a:ext cx="5303471" cy="365150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930"/>
              </a:spcBef>
            </a:pPr>
            <a:r>
              <a:rPr lang="en-US" dirty="0"/>
              <a:t>It seems that Trust (the level of government Corruption) has a mild, positive effect on Happiness Score.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Correlation: 0.40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Covariance: 0.05</a:t>
            </a:r>
          </a:p>
        </p:txBody>
      </p:sp>
    </p:spTree>
    <p:extLst>
      <p:ext uri="{BB962C8B-B14F-4D97-AF65-F5344CB8AC3E}">
        <p14:creationId xmlns:p14="http://schemas.microsoft.com/office/powerpoint/2010/main" val="2566640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7FD9B28-D4CE-4960-9CA8-20C433BC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C755812-A347-4BC6-99B0-4F900514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01C931E-CA16-482B-862A-5CC7FD0E9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B5CF36-88AE-4085-B580-4618B48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0369B00-E29B-4BE1-9B97-31C4628C3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511A2-F0FD-4106-B30A-A78C3F22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568345"/>
            <a:ext cx="5303471" cy="1560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9000"/>
              </a:lnSpc>
            </a:pPr>
            <a:r>
              <a:rPr lang="en-US" sz="4400"/>
              <a:t>Freedom vs. Happiness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E63BD81-EFA6-4962-B2EB-0B12036DCB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744" y="645106"/>
            <a:ext cx="5354844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3650ED-89BE-40BA-B6D5-FB00064D4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00800" y="2176009"/>
            <a:ext cx="53034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CBEA4-B609-4505-9996-230951D70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0" y="2438400"/>
            <a:ext cx="5303471" cy="365150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930"/>
              </a:spcBef>
            </a:pPr>
            <a:r>
              <a:rPr lang="en-US" dirty="0"/>
              <a:t>Freedom has a moderate positive correlation with the Happiness Score of countries surveyed.</a:t>
            </a:r>
          </a:p>
          <a:p>
            <a:pPr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Correlation: 0.58</a:t>
            </a:r>
          </a:p>
          <a:p>
            <a:pPr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Covariance: 0.10</a:t>
            </a:r>
          </a:p>
          <a:p>
            <a:pPr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7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99F113-F76B-4251-A5AB-79BE4AAB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 Squared Test for Country and Region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DF0814-4329-47F8-98E3-E8C3FAE2EE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chi-squared test was conducted to identify any association between Country and Region.</a:t>
            </a:r>
          </a:p>
          <a:p>
            <a:pPr>
              <a:buFontTx/>
              <a:buChar char="-"/>
            </a:pPr>
            <a:r>
              <a:rPr lang="en-US" b="1" dirty="0"/>
              <a:t>Hypothesis: </a:t>
            </a:r>
            <a:r>
              <a:rPr lang="en-US" dirty="0"/>
              <a:t>Country and Region are associated with one another.</a:t>
            </a:r>
          </a:p>
          <a:p>
            <a:pPr>
              <a:buFontTx/>
              <a:buChar char="-"/>
            </a:pPr>
            <a:r>
              <a:rPr lang="en-US" b="1" dirty="0"/>
              <a:t>Result: </a:t>
            </a:r>
            <a:r>
              <a:rPr lang="en-US" dirty="0"/>
              <a:t>There is no association between country and region.</a:t>
            </a:r>
            <a:endParaRPr lang="en-US" b="1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22B4EF-CDF4-4CD0-B8C7-0850FB3AC6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Significance Level: 0.05</a:t>
            </a:r>
          </a:p>
          <a:p>
            <a:pPr>
              <a:buFontTx/>
              <a:buChar char="-"/>
            </a:pPr>
            <a:r>
              <a:rPr lang="en-US" dirty="0"/>
              <a:t>df: 1413</a:t>
            </a:r>
          </a:p>
          <a:p>
            <a:pPr>
              <a:buFontTx/>
              <a:buChar char="-"/>
            </a:pPr>
            <a:r>
              <a:rPr lang="en-US" dirty="0"/>
              <a:t>p-value: 1.0</a:t>
            </a:r>
          </a:p>
          <a:p>
            <a:pPr>
              <a:buFontTx/>
              <a:buChar char="-"/>
            </a:pPr>
            <a:r>
              <a:rPr lang="en-US" dirty="0"/>
              <a:t>Critical value: 1501.56</a:t>
            </a:r>
          </a:p>
        </p:txBody>
      </p:sp>
    </p:spTree>
    <p:extLst>
      <p:ext uri="{BB962C8B-B14F-4D97-AF65-F5344CB8AC3E}">
        <p14:creationId xmlns:p14="http://schemas.microsoft.com/office/powerpoint/2010/main" val="379459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D69C-C1C5-4C75-A853-EA2B183D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52099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7FD9B28-D4CE-4960-9CA8-20C433BC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4C755812-A347-4BC6-99B0-4F900514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C01C931E-CA16-482B-862A-5CC7FD0E9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7B5CF36-88AE-4085-B580-4618B48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3D877858-43DB-478C-BC84-9DACF1A1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692B9-EA8A-4673-BA24-BB053D6A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528" y="568345"/>
            <a:ext cx="3851743" cy="1560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9000"/>
              </a:lnSpc>
            </a:pPr>
            <a:r>
              <a:rPr lang="en-US" sz="4400"/>
              <a:t>Multiple Regression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2DB8C95-42CB-460C-B3CF-3B5E579C06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354" y="640081"/>
            <a:ext cx="6605307" cy="534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4170ABC-ADB2-4391-89AD-49DF2FC5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E2112-92CF-416A-BE7E-4EDD4F18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2528" y="2438399"/>
            <a:ext cx="3851743" cy="3661955"/>
          </a:xfrm>
        </p:spPr>
        <p:txBody>
          <a:bodyPr vert="horz" lIns="91440" tIns="45720" rIns="91440" bIns="45720" rtlCol="0">
            <a:normAutofit/>
          </a:bodyPr>
          <a:lstStyle/>
          <a:p>
            <a:pPr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A multiple regression model was created to investigate the degree to which Economy, Family, and Health predict Happiness Score.</a:t>
            </a:r>
            <a:endParaRPr lang="en-US"/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R^2: 0.72</a:t>
            </a:r>
            <a:endParaRPr lang="en-US"/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The high R-squared value and low std error for each factor indicate the model is a good fit for the data.</a:t>
            </a:r>
            <a:endParaRPr lang="en-US"/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5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FA4C-984A-4969-9E8A-FC8EA450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7530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FD44-9429-4D5E-851E-F5E88BD5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DD4F-9A55-4163-A18B-80F68061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Through this analysis, several factors seem to have a strong relationship with the Happiness Score. The top three were: Economy, Family, and Health.</a:t>
            </a:r>
          </a:p>
          <a:p>
            <a:pPr>
              <a:buFontTx/>
              <a:buChar char="-"/>
            </a:pPr>
            <a:r>
              <a:rPr lang="en-US" dirty="0"/>
              <a:t>This analysis produced compelling insights and warrants future investigation with more in-depth 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5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A04F-95A5-46FE-BD1A-D90E14F9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21712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  <a:br>
              <a:rPr lang="en-US" dirty="0"/>
            </a:br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657A-81A0-4F20-957F-8BBB0F0A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Happiness Report is a landmark measure of happiness around the globe. </a:t>
            </a:r>
          </a:p>
          <a:p>
            <a:r>
              <a:rPr lang="en-US" dirty="0"/>
              <a:t>The survey is administered annually to 158 countries.</a:t>
            </a:r>
          </a:p>
          <a:p>
            <a:r>
              <a:rPr lang="en-US" dirty="0"/>
              <a:t>This analysis focuses on the 2015 World Happiness Report</a:t>
            </a:r>
          </a:p>
          <a:p>
            <a:r>
              <a:rPr lang="en-US" dirty="0"/>
              <a:t>A link to the full dataset can be found here:</a:t>
            </a:r>
          </a:p>
          <a:p>
            <a:pPr lvl="1"/>
            <a:r>
              <a:rPr lang="en-US" dirty="0">
                <a:hlinkClick r:id="rId2"/>
              </a:rPr>
              <a:t>https://www.kaggle.com/unsdsn/world-happiness#2015.csv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3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CB649F-CFEB-47D2-AFE2-8C4ED1E3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US"/>
              <a:t>Research Questions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5CFBA7A-6BF3-4CEE-9957-D1C411895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765638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40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3B49-0BB3-4CDD-B4D6-BC34DB81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D3CA5-05E5-4729-B867-438F7D7D0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0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1AAE-240E-495D-91EE-B0A434E3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Variables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BA13-8855-432D-B55F-FE516E73AC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Happiness Score: ranking of Happiness on scale of 1-10</a:t>
            </a:r>
          </a:p>
          <a:p>
            <a:r>
              <a:rPr lang="en-US" dirty="0"/>
              <a:t>Happiness Rank: Final Rank of Each Country</a:t>
            </a:r>
          </a:p>
          <a:p>
            <a:r>
              <a:rPr lang="en-US" dirty="0"/>
              <a:t>Country: Name of Each Participating Country</a:t>
            </a:r>
          </a:p>
          <a:p>
            <a:r>
              <a:rPr lang="en-US" dirty="0"/>
              <a:t>Region: Geographical Region</a:t>
            </a:r>
          </a:p>
          <a:p>
            <a:r>
              <a:rPr lang="en-US" dirty="0"/>
              <a:t>Economy (GDP): measures the economy of the country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F4CE6-43B7-4EF0-B534-11F53EA480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Health: Measure of Life Expectancy for each country</a:t>
            </a:r>
          </a:p>
          <a:p>
            <a:r>
              <a:rPr lang="en-US" dirty="0"/>
              <a:t>Freedom: Level of Liberty for each country</a:t>
            </a:r>
          </a:p>
          <a:p>
            <a:r>
              <a:rPr lang="en-US" dirty="0"/>
              <a:t>Trust: measures government corruption</a:t>
            </a:r>
          </a:p>
        </p:txBody>
      </p:sp>
    </p:spTree>
    <p:extLst>
      <p:ext uri="{BB962C8B-B14F-4D97-AF65-F5344CB8AC3E}">
        <p14:creationId xmlns:p14="http://schemas.microsoft.com/office/powerpoint/2010/main" val="160124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7209-86CB-4A61-BE02-E3983274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E9F6-9BEB-4F13-81A8-26559103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Each of the five main variables chosen contain outliers. After reviewing the data and associated histograms, the decision was to keep outliers within the dataset as they are key to a full analysis.</a:t>
            </a:r>
          </a:p>
        </p:txBody>
      </p:sp>
    </p:spTree>
    <p:extLst>
      <p:ext uri="{BB962C8B-B14F-4D97-AF65-F5344CB8AC3E}">
        <p14:creationId xmlns:p14="http://schemas.microsoft.com/office/powerpoint/2010/main" val="158939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F7FD9B28-D4CE-4960-9CA8-20C433BC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C755812-A347-4BC6-99B0-4F900514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01C931E-CA16-482B-862A-5CC7FD0E9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1029" name="Straight Connector 74">
            <a:extLst>
              <a:ext uri="{FF2B5EF4-FFF2-40B4-BE49-F238E27FC236}">
                <a16:creationId xmlns:a16="http://schemas.microsoft.com/office/drawing/2014/main" id="{D7B5CF36-88AE-4085-B580-4618B48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0" name="Rectangle 76">
            <a:extLst>
              <a:ext uri="{FF2B5EF4-FFF2-40B4-BE49-F238E27FC236}">
                <a16:creationId xmlns:a16="http://schemas.microsoft.com/office/drawing/2014/main" id="{7D7C26DF-010F-4A6C-982F-93ABB4C0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61A28F-52E2-4BFA-929D-60981CF1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697" y="1508760"/>
            <a:ext cx="3229574" cy="16916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9000"/>
              </a:lnSpc>
            </a:pPr>
            <a:r>
              <a:rPr lang="en-US"/>
              <a:t>Happiness Score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77C2DA-9F64-44D8-AEC1-4D6719D5F1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5498" y="640080"/>
            <a:ext cx="6130248" cy="54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9DC539-84F9-4C61-A2DB-2553944D9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4697" y="3200400"/>
            <a:ext cx="3229574" cy="2899954"/>
          </a:xfrm>
        </p:spPr>
        <p:txBody>
          <a:bodyPr vert="horz" lIns="91440" tIns="45720" rIns="91440" bIns="45720" rtlCol="0">
            <a:normAutofit/>
          </a:bodyPr>
          <a:lstStyle/>
          <a:p>
            <a:pPr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Mean: 5.38</a:t>
            </a:r>
          </a:p>
          <a:p>
            <a:pPr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Mode: 5.19 </a:t>
            </a:r>
          </a:p>
          <a:p>
            <a:pPr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Std: 1.15</a:t>
            </a:r>
          </a:p>
          <a:p>
            <a:pPr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Min value: 2.84</a:t>
            </a:r>
          </a:p>
          <a:p>
            <a:pPr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Max value: 7.58</a:t>
            </a:r>
          </a:p>
          <a:p>
            <a:pPr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Distribution: the distribution is slightly positively skewed</a:t>
            </a:r>
          </a:p>
        </p:txBody>
      </p:sp>
    </p:spTree>
    <p:extLst>
      <p:ext uri="{BB962C8B-B14F-4D97-AF65-F5344CB8AC3E}">
        <p14:creationId xmlns:p14="http://schemas.microsoft.com/office/powerpoint/2010/main" val="125814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7FD9B28-D4CE-4960-9CA8-20C433BC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C755812-A347-4BC6-99B0-4F900514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01C931E-CA16-482B-862A-5CC7FD0E9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B5CF36-88AE-4085-B580-4618B48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D7C26DF-010F-4A6C-982F-93ABB4C0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F2D11-2BC6-4E86-BB6D-B70FACD6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697" y="1508760"/>
            <a:ext cx="3229574" cy="16916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9000"/>
              </a:lnSpc>
            </a:pPr>
            <a:r>
              <a:rPr lang="en-US" dirty="0"/>
              <a:t>Economy (GDP)</a:t>
            </a:r>
            <a:endParaRPr lang="en-US"/>
          </a:p>
        </p:txBody>
      </p:sp>
      <p:pic>
        <p:nvPicPr>
          <p:cNvPr id="2050" name="Picture 2" descr="A picture containing white&#10;&#10;Description automatically generated">
            <a:extLst>
              <a:ext uri="{FF2B5EF4-FFF2-40B4-BE49-F238E27FC236}">
                <a16:creationId xmlns:a16="http://schemas.microsoft.com/office/drawing/2014/main" id="{320083AF-E2FB-4EDE-ADDD-3FF800300F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5498" y="640080"/>
            <a:ext cx="6130248" cy="54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84B15-4416-4FF6-A164-48EF199A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4697" y="3200400"/>
            <a:ext cx="3229574" cy="289995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Mean: 0.85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Mode: multiple modes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Std: 0.40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Min Value: 0.00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Max Value: 1.69</a:t>
            </a:r>
          </a:p>
          <a:p>
            <a:pPr marL="285750" indent="-320040">
              <a:spcBef>
                <a:spcPts val="930"/>
              </a:spcBef>
              <a:buFont typeface="Corbel" panose="020B0503020204020204" pitchFamily="34" charset="0"/>
              <a:buChar char="–"/>
            </a:pPr>
            <a:r>
              <a:rPr lang="en-US" dirty="0"/>
              <a:t>Distribution: the distribution has a slight negative skew</a:t>
            </a:r>
          </a:p>
        </p:txBody>
      </p:sp>
    </p:spTree>
    <p:extLst>
      <p:ext uri="{BB962C8B-B14F-4D97-AF65-F5344CB8AC3E}">
        <p14:creationId xmlns:p14="http://schemas.microsoft.com/office/powerpoint/2010/main" val="75255442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725</Words>
  <Application>Microsoft Office PowerPoint</Application>
  <PresentationFormat>Widescreen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Corbel</vt:lpstr>
      <vt:lpstr>Feathered</vt:lpstr>
      <vt:lpstr>World Happiness Report EDA</vt:lpstr>
      <vt:lpstr> Background</vt:lpstr>
      <vt:lpstr>Background Information</vt:lpstr>
      <vt:lpstr>Research Questions</vt:lpstr>
      <vt:lpstr> The Data</vt:lpstr>
      <vt:lpstr> Variables of Interest</vt:lpstr>
      <vt:lpstr> Outliers</vt:lpstr>
      <vt:lpstr>Happiness Score</vt:lpstr>
      <vt:lpstr>Economy (GDP)</vt:lpstr>
      <vt:lpstr>Health (Life Expectancy)</vt:lpstr>
      <vt:lpstr>Freedom</vt:lpstr>
      <vt:lpstr>Trust (Government Corruption)</vt:lpstr>
      <vt:lpstr> Analysis</vt:lpstr>
      <vt:lpstr>PMF of Happiness Rank based on Region</vt:lpstr>
      <vt:lpstr>CDF of Health  </vt:lpstr>
      <vt:lpstr>Pareto Distribution of Economy (GDP)</vt:lpstr>
      <vt:lpstr>Trust vs. Happiness Score</vt:lpstr>
      <vt:lpstr>Freedom vs. Happiness</vt:lpstr>
      <vt:lpstr>Chi Squared Test for Country and Region</vt:lpstr>
      <vt:lpstr>Multiple Regression</vt:lpstr>
      <vt:lpstr> Conclusion</vt:lpstr>
      <vt:lpstr> 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EDA</dc:title>
  <dc:creator>jfrui</dc:creator>
  <cp:lastModifiedBy>jfrui</cp:lastModifiedBy>
  <cp:revision>1</cp:revision>
  <dcterms:created xsi:type="dcterms:W3CDTF">2020-05-30T01:22:34Z</dcterms:created>
  <dcterms:modified xsi:type="dcterms:W3CDTF">2020-05-30T01:45:16Z</dcterms:modified>
</cp:coreProperties>
</file>