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sldIdLst>
    <p:sldId id="256" r:id="rId2"/>
    <p:sldId id="257" r:id="rId3"/>
    <p:sldId id="259" r:id="rId4"/>
    <p:sldId id="304" r:id="rId5"/>
    <p:sldId id="260" r:id="rId6"/>
    <p:sldId id="261" r:id="rId7"/>
    <p:sldId id="262" r:id="rId8"/>
    <p:sldId id="263" r:id="rId9"/>
    <p:sldId id="264" r:id="rId10"/>
    <p:sldId id="266" r:id="rId11"/>
    <p:sldId id="269" r:id="rId12"/>
    <p:sldId id="303" r:id="rId13"/>
    <p:sldId id="300" r:id="rId14"/>
    <p:sldId id="305" r:id="rId15"/>
    <p:sldId id="301" r:id="rId16"/>
    <p:sldId id="306" r:id="rId17"/>
    <p:sldId id="270" r:id="rId18"/>
    <p:sldId id="302" r:id="rId19"/>
    <p:sldId id="288" r:id="rId20"/>
    <p:sldId id="289" r:id="rId21"/>
    <p:sldId id="273" r:id="rId22"/>
    <p:sldId id="287" r:id="rId23"/>
    <p:sldId id="274" r:id="rId24"/>
    <p:sldId id="275" r:id="rId25"/>
    <p:sldId id="286" r:id="rId26"/>
    <p:sldId id="277" r:id="rId27"/>
    <p:sldId id="290" r:id="rId28"/>
    <p:sldId id="291" r:id="rId29"/>
    <p:sldId id="292" r:id="rId30"/>
    <p:sldId id="295" r:id="rId31"/>
    <p:sldId id="296" r:id="rId32"/>
    <p:sldId id="294" r:id="rId33"/>
    <p:sldId id="297" r:id="rId34"/>
    <p:sldId id="279" r:id="rId35"/>
    <p:sldId id="280" r:id="rId36"/>
    <p:sldId id="281" r:id="rId37"/>
    <p:sldId id="283" r:id="rId38"/>
    <p:sldId id="284" r:id="rId39"/>
    <p:sldId id="285" r:id="rId40"/>
    <p:sldId id="293" r:id="rId41"/>
    <p:sldId id="298" r:id="rId42"/>
    <p:sldId id="299"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2" d="100"/>
          <a:sy n="72" d="100"/>
        </p:scale>
        <p:origin x="-1288" y="-3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28E80666-FB37-4B36-9149-507F3B0178E3}" type="datetimeFigureOut">
              <a:rPr lang="en-US" smtClean="0"/>
              <a:pPr/>
              <a:t>4/10/15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A40A5EE1-7771-C043-A24B-19CB17A9DAEA}" type="datetimeFigureOut">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4F099-D403-4349-BF92-5FE6BD0FD7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A40A5EE1-7771-C043-A24B-19CB17A9DAEA}" type="datetimeFigureOut">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4F099-D403-4349-BF92-5FE6BD0FD75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A40A5EE1-7771-C043-A24B-19CB17A9DAEA}" type="datetimeFigureOut">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4F099-D403-4349-BF92-5FE6BD0FD75D}"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40A5EE1-7771-C043-A24B-19CB17A9DAEA}"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4F099-D403-4349-BF92-5FE6BD0FD75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40A5EE1-7771-C043-A24B-19CB17A9DAEA}"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4F099-D403-4349-BF92-5FE6BD0FD7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40A5EE1-7771-C043-A24B-19CB17A9DAEA}"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4F099-D403-4349-BF92-5FE6BD0FD7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A40A5EE1-7771-C043-A24B-19CB17A9DAEA}"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4F099-D403-4349-BF92-5FE6BD0FD75D}"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4/10/15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40A5EE1-7771-C043-A24B-19CB17A9DAEA}" type="datetimeFigureOut">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4F099-D403-4349-BF92-5FE6BD0FD7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0A5EE1-7771-C043-A24B-19CB17A9DAEA}" type="datetimeFigureOut">
              <a:rPr lang="en-US" smtClean="0"/>
              <a:t>4/9/15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4F099-D403-4349-BF92-5FE6BD0FD75D}"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40A5EE1-7771-C043-A24B-19CB17A9DAEA}" type="datetimeFigureOut">
              <a:rPr lang="en-US" smtClean="0"/>
              <a:t>4/9/15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4F099-D403-4349-BF92-5FE6BD0FD7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A5EE1-7771-C043-A24B-19CB17A9DAEA}" type="datetimeFigureOut">
              <a:rPr lang="en-US" smtClean="0"/>
              <a:t>4/9/15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4F099-D403-4349-BF92-5FE6BD0FD7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0A5EE1-7771-C043-A24B-19CB17A9DAEA}" type="datetimeFigureOut">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4F099-D403-4349-BF92-5FE6BD0FD75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A40A5EE1-7771-C043-A24B-19CB17A9DAEA}" type="datetimeFigureOut">
              <a:rPr lang="en-US" smtClean="0"/>
              <a:t>4/9/15</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DAF4F099-D403-4349-BF92-5FE6BD0FD75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ctbrown@ucdavis.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ome.biomedcentral.com/welcome-to-the-1000-genome/" TargetMode="External"/><Relationship Id="rId3"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 Id="rId3" Type="http://schemas.openxmlformats.org/officeDocument/2006/relationships/hyperlink" Target="http://ivory.idyll.org/blog/2015-pycon-talk.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1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vory.idyll.org/2015-pycon-talk.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vory.idyll.org/blog/2015-pycon-talk.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interpret your own genome.</a:t>
            </a:r>
            <a:endParaRPr lang="en-US" dirty="0"/>
          </a:p>
        </p:txBody>
      </p:sp>
      <p:sp>
        <p:nvSpPr>
          <p:cNvPr id="3" name="Subtitle 2"/>
          <p:cNvSpPr>
            <a:spLocks noGrp="1"/>
          </p:cNvSpPr>
          <p:nvPr>
            <p:ph type="subTitle" idx="1"/>
          </p:nvPr>
        </p:nvSpPr>
        <p:spPr/>
        <p:txBody>
          <a:bodyPr>
            <a:noAutofit/>
          </a:bodyPr>
          <a:lstStyle/>
          <a:p>
            <a:r>
              <a:rPr lang="en-US" sz="2400" dirty="0" smtClean="0"/>
              <a:t>C. Titus Brown</a:t>
            </a:r>
          </a:p>
          <a:p>
            <a:r>
              <a:rPr lang="en-US" sz="2400" dirty="0" smtClean="0">
                <a:hlinkClick r:id="rId2"/>
              </a:rPr>
              <a:t>ctbrown@ucdavis.edu</a:t>
            </a:r>
            <a:endParaRPr lang="en-US" sz="2400" dirty="0" smtClean="0"/>
          </a:p>
          <a:p>
            <a:r>
              <a:rPr lang="en-US" sz="2400" dirty="0" smtClean="0"/>
              <a:t>@</a:t>
            </a:r>
            <a:r>
              <a:rPr lang="en-US" sz="2400" dirty="0" err="1" smtClean="0"/>
              <a:t>ctitusbrown</a:t>
            </a:r>
            <a:endParaRPr lang="en-US" sz="2400" dirty="0" smtClean="0"/>
          </a:p>
          <a:p>
            <a:r>
              <a:rPr lang="en-US" sz="2400" dirty="0" smtClean="0"/>
              <a:t>http://</a:t>
            </a:r>
            <a:r>
              <a:rPr lang="en-US" sz="2400" dirty="0" err="1" smtClean="0"/>
              <a:t>ivory.idyll.org</a:t>
            </a:r>
            <a:r>
              <a:rPr lang="en-US" sz="2400" dirty="0" smtClean="0"/>
              <a:t>/blog/</a:t>
            </a:r>
            <a:endParaRPr lang="en-US" sz="2400" dirty="0"/>
          </a:p>
        </p:txBody>
      </p:sp>
      <p:sp>
        <p:nvSpPr>
          <p:cNvPr id="4" name="TextBox 3"/>
          <p:cNvSpPr txBox="1"/>
          <p:nvPr/>
        </p:nvSpPr>
        <p:spPr>
          <a:xfrm>
            <a:off x="1314824" y="6140824"/>
            <a:ext cx="7680295" cy="369332"/>
          </a:xfrm>
          <a:prstGeom prst="rect">
            <a:avLst/>
          </a:prstGeom>
          <a:noFill/>
        </p:spPr>
        <p:txBody>
          <a:bodyPr wrap="none" rtlCol="0">
            <a:spAutoFit/>
          </a:bodyPr>
          <a:lstStyle/>
          <a:p>
            <a:r>
              <a:rPr lang="en-US" dirty="0" smtClean="0"/>
              <a:t>Second in my ongoing attempt to explain what I actually </a:t>
            </a:r>
            <a:r>
              <a:rPr lang="en-US" i="1" dirty="0" smtClean="0"/>
              <a:t>do</a:t>
            </a:r>
            <a:r>
              <a:rPr lang="en-US" dirty="0" smtClean="0"/>
              <a:t> to Terry Peppers.</a:t>
            </a:r>
            <a:endParaRPr lang="en-US" dirty="0"/>
          </a:p>
        </p:txBody>
      </p:sp>
    </p:spTree>
    <p:extLst>
      <p:ext uri="{BB962C8B-B14F-4D97-AF65-F5344CB8AC3E}">
        <p14:creationId xmlns:p14="http://schemas.microsoft.com/office/powerpoint/2010/main" val="2372922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with short read sequencing - overview</a:t>
            </a:r>
            <a:endParaRPr lang="en-US" dirty="0"/>
          </a:p>
        </p:txBody>
      </p:sp>
      <p:pic>
        <p:nvPicPr>
          <p:cNvPr id="6" name="Content Placeholder 5"/>
          <p:cNvPicPr>
            <a:picLocks noGrp="1" noChangeAspect="1"/>
          </p:cNvPicPr>
          <p:nvPr>
            <p:ph idx="1"/>
          </p:nvPr>
        </p:nvPicPr>
        <p:blipFill>
          <a:blip r:embed="rId2"/>
          <a:srcRect t="-123708" b="-123708"/>
          <a:stretch>
            <a:fillRect/>
          </a:stretch>
        </p:blipFill>
        <p:spPr/>
      </p:pic>
    </p:spTree>
    <p:extLst>
      <p:ext uri="{BB962C8B-B14F-4D97-AF65-F5344CB8AC3E}">
        <p14:creationId xmlns:p14="http://schemas.microsoft.com/office/powerpoint/2010/main" val="310256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with short read sequencing - sequencing</a:t>
            </a:r>
            <a:endParaRPr lang="en-US" dirty="0"/>
          </a:p>
        </p:txBody>
      </p:sp>
      <p:sp>
        <p:nvSpPr>
          <p:cNvPr id="3" name="Content Placeholder 2"/>
          <p:cNvSpPr>
            <a:spLocks noGrp="1"/>
          </p:cNvSpPr>
          <p:nvPr>
            <p:ph idx="1"/>
          </p:nvPr>
        </p:nvSpPr>
        <p:spPr/>
        <p:txBody>
          <a:bodyPr/>
          <a:lstStyle/>
          <a:p>
            <a:pPr marL="0" indent="0" algn="ctr">
              <a:buNone/>
            </a:pPr>
            <a:r>
              <a:rPr lang="en-US" dirty="0" smtClean="0"/>
              <a:t>Need about 250 </a:t>
            </a:r>
            <a:r>
              <a:rPr lang="en-US" dirty="0" err="1" smtClean="0"/>
              <a:t>ng</a:t>
            </a:r>
            <a:r>
              <a:rPr lang="en-US" dirty="0" smtClean="0"/>
              <a:t> of DNA at 2 </a:t>
            </a:r>
            <a:r>
              <a:rPr lang="en-US" dirty="0" err="1" smtClean="0"/>
              <a:t>ng</a:t>
            </a:r>
            <a:r>
              <a:rPr lang="en-US" dirty="0" smtClean="0"/>
              <a:t>/</a:t>
            </a:r>
            <a:r>
              <a:rPr lang="en-US" dirty="0" err="1" smtClean="0"/>
              <a:t>ul</a:t>
            </a:r>
            <a:r>
              <a:rPr lang="en-US" dirty="0" smtClean="0"/>
              <a:t>.</a:t>
            </a:r>
          </a:p>
          <a:p>
            <a:pPr marL="0" indent="0" algn="ctr">
              <a:buNone/>
            </a:pPr>
            <a:r>
              <a:rPr lang="en-US" dirty="0" smtClean="0"/>
              <a:t>“Under $1,000 dollars”</a:t>
            </a:r>
          </a:p>
          <a:p>
            <a:pPr marL="0" indent="0" algn="ctr">
              <a:buNone/>
            </a:pPr>
            <a:r>
              <a:rPr lang="en-US" dirty="0">
                <a:hlinkClick r:id="rId2"/>
              </a:rPr>
              <a:t>http://biome.biomedcentral.com/welcome-to-the-1000-genome</a:t>
            </a:r>
            <a:r>
              <a:rPr lang="en-US" dirty="0" smtClean="0">
                <a:hlinkClick r:id="rId2"/>
              </a:rPr>
              <a:t>/</a:t>
            </a:r>
            <a:endParaRPr lang="en-US" dirty="0" smtClean="0"/>
          </a:p>
          <a:p>
            <a:pPr marL="0" indent="0" algn="ctr">
              <a:buNone/>
            </a:pPr>
            <a:r>
              <a:rPr lang="en-US" dirty="0" smtClean="0"/>
              <a:t>…some up front investment required :)</a:t>
            </a:r>
          </a:p>
          <a:p>
            <a:pPr marL="0" indent="0" algn="ctr">
              <a:buNone/>
            </a:pPr>
            <a:endParaRPr lang="en-US" dirty="0"/>
          </a:p>
          <a:p>
            <a:pPr marL="0" indent="0" algn="ctr">
              <a:buNone/>
            </a:pPr>
            <a:endParaRPr lang="en-US" dirty="0"/>
          </a:p>
        </p:txBody>
      </p:sp>
      <p:pic>
        <p:nvPicPr>
          <p:cNvPr id="4" name="Picture 3"/>
          <p:cNvPicPr>
            <a:picLocks noChangeAspect="1"/>
          </p:cNvPicPr>
          <p:nvPr/>
        </p:nvPicPr>
        <p:blipFill>
          <a:blip r:embed="rId3"/>
          <a:stretch>
            <a:fillRect/>
          </a:stretch>
        </p:blipFill>
        <p:spPr>
          <a:xfrm>
            <a:off x="1384300" y="5320198"/>
            <a:ext cx="6362700" cy="1003300"/>
          </a:xfrm>
          <a:prstGeom prst="rect">
            <a:avLst/>
          </a:prstGeom>
        </p:spPr>
      </p:pic>
    </p:spTree>
    <p:extLst>
      <p:ext uri="{BB962C8B-B14F-4D97-AF65-F5344CB8AC3E}">
        <p14:creationId xmlns:p14="http://schemas.microsoft.com/office/powerpoint/2010/main" val="4154674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with short read sequencing - sequencing</a:t>
            </a:r>
            <a:endParaRPr lang="en-US" dirty="0"/>
          </a:p>
        </p:txBody>
      </p:sp>
      <p:pic>
        <p:nvPicPr>
          <p:cNvPr id="4" name="Picture 3"/>
          <p:cNvPicPr>
            <a:picLocks noChangeAspect="1"/>
          </p:cNvPicPr>
          <p:nvPr/>
        </p:nvPicPr>
        <p:blipFill>
          <a:blip r:embed="rId2"/>
          <a:stretch>
            <a:fillRect/>
          </a:stretch>
        </p:blipFill>
        <p:spPr>
          <a:xfrm>
            <a:off x="1384300" y="5320198"/>
            <a:ext cx="6362700" cy="1003300"/>
          </a:xfrm>
          <a:prstGeom prst="rect">
            <a:avLst/>
          </a:prstGeom>
        </p:spPr>
      </p:pic>
      <p:sp>
        <p:nvSpPr>
          <p:cNvPr id="5" name="TextBox 4"/>
          <p:cNvSpPr txBox="1"/>
          <p:nvPr/>
        </p:nvSpPr>
        <p:spPr>
          <a:xfrm>
            <a:off x="370434" y="2495367"/>
            <a:ext cx="24896559" cy="1477328"/>
          </a:xfrm>
          <a:prstGeom prst="rect">
            <a:avLst/>
          </a:prstGeom>
          <a:noFill/>
        </p:spPr>
        <p:txBody>
          <a:bodyPr wrap="none" rtlCol="0">
            <a:spAutoFit/>
          </a:bodyPr>
          <a:lstStyle/>
          <a:p>
            <a:r>
              <a:rPr lang="en-US" dirty="0"/>
              <a:t>@D00360:18:H8VC6ADXX:1:1103:1434:46766/1</a:t>
            </a:r>
          </a:p>
          <a:p>
            <a:r>
              <a:rPr lang="en-US" dirty="0"/>
              <a:t>AACCCCCTCCCCATGCTTACAAGCAAGTACAGCAATCAACCCTCAACTATCACACATCAACTGCAACTCCAAAGCCACCCCTCACCCACTAGGATACCAACAAACCTACCCACCCTTAACAGCACATAGTACATAAAGCCATTTACCG</a:t>
            </a:r>
          </a:p>
          <a:p>
            <a:r>
              <a:rPr lang="en-US" dirty="0"/>
              <a:t>+</a:t>
            </a:r>
          </a:p>
          <a:p>
            <a:r>
              <a:rPr lang="en-US" dirty="0"/>
              <a:t>@@@DDDDDFHHFHHIIIBHGIIDGIA;EDGD@CG@FDDEFFB@DCGHGGIG8CHGDFGHCCDA&gt;EEAAHEDFE?@@CEEBB?BBBB?&lt;@&lt;CCCC&gt;CCCC&gt;88ABBBCCCBAA@BBBCCCC@@&lt;C??&gt;C@CD&gt;@@CACCC@9@C:CD@0</a:t>
            </a:r>
          </a:p>
          <a:p>
            <a:endParaRPr lang="en-US" dirty="0"/>
          </a:p>
        </p:txBody>
      </p:sp>
      <p:sp>
        <p:nvSpPr>
          <p:cNvPr id="6" name="TextBox 5"/>
          <p:cNvSpPr txBox="1"/>
          <p:nvPr/>
        </p:nvSpPr>
        <p:spPr>
          <a:xfrm>
            <a:off x="2663601" y="2019346"/>
            <a:ext cx="4390820" cy="369332"/>
          </a:xfrm>
          <a:prstGeom prst="rect">
            <a:avLst/>
          </a:prstGeom>
          <a:noFill/>
        </p:spPr>
        <p:txBody>
          <a:bodyPr wrap="none" rtlCol="0">
            <a:spAutoFit/>
          </a:bodyPr>
          <a:lstStyle/>
          <a:p>
            <a:r>
              <a:rPr lang="en-US" dirty="0" smtClean="0"/>
              <a:t>Raw data looks something like this (x 2 </a:t>
            </a:r>
            <a:r>
              <a:rPr lang="en-US" dirty="0" err="1" smtClean="0"/>
              <a:t>bn</a:t>
            </a:r>
            <a:r>
              <a:rPr lang="en-US" dirty="0" smtClean="0"/>
              <a:t>)</a:t>
            </a:r>
            <a:endParaRPr lang="en-US" dirty="0"/>
          </a:p>
        </p:txBody>
      </p:sp>
    </p:spTree>
    <p:extLst>
      <p:ext uri="{BB962C8B-B14F-4D97-AF65-F5344CB8AC3E}">
        <p14:creationId xmlns:p14="http://schemas.microsoft.com/office/powerpoint/2010/main" val="3214077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Mapping: locate </a:t>
            </a:r>
            <a:r>
              <a:rPr lang="en-US" sz="3600" dirty="0" smtClean="0"/>
              <a:t>sequences in </a:t>
            </a:r>
            <a:r>
              <a:rPr lang="en-US" sz="3600" dirty="0" smtClean="0"/>
              <a:t>reference</a:t>
            </a:r>
            <a:endParaRPr lang="en-US" sz="3600" dirty="0"/>
          </a:p>
        </p:txBody>
      </p:sp>
      <p:pic>
        <p:nvPicPr>
          <p:cNvPr id="4" name="Content Placeholder 3"/>
          <p:cNvPicPr>
            <a:picLocks noGrp="1" noChangeAspect="1"/>
          </p:cNvPicPr>
          <p:nvPr>
            <p:ph idx="1"/>
          </p:nvPr>
        </p:nvPicPr>
        <p:blipFill>
          <a:blip r:embed="rId2"/>
          <a:srcRect t="6401" b="6401"/>
          <a:stretch>
            <a:fillRect/>
          </a:stretch>
        </p:blipFill>
        <p:spPr>
          <a:xfrm>
            <a:off x="1384300" y="1550894"/>
            <a:ext cx="6646809" cy="3641268"/>
          </a:xfrm>
        </p:spPr>
      </p:pic>
      <p:sp>
        <p:nvSpPr>
          <p:cNvPr id="5" name="Rectangle 4"/>
          <p:cNvSpPr/>
          <p:nvPr/>
        </p:nvSpPr>
        <p:spPr>
          <a:xfrm>
            <a:off x="2334708" y="1108017"/>
            <a:ext cx="4572000" cy="307777"/>
          </a:xfrm>
          <a:prstGeom prst="rect">
            <a:avLst/>
          </a:prstGeom>
        </p:spPr>
        <p:txBody>
          <a:bodyPr>
            <a:spAutoFit/>
          </a:bodyPr>
          <a:lstStyle/>
          <a:p>
            <a:pPr algn="r"/>
            <a:r>
              <a:rPr lang="en-US" sz="1400" dirty="0"/>
              <a:t>http://</a:t>
            </a:r>
            <a:r>
              <a:rPr lang="en-US" sz="1400" dirty="0" err="1"/>
              <a:t>en.wikipedia.org</a:t>
            </a:r>
            <a:r>
              <a:rPr lang="en-US" sz="1400" dirty="0"/>
              <a:t>/wiki/</a:t>
            </a:r>
            <a:r>
              <a:rPr lang="en-US" sz="1400" dirty="0" err="1"/>
              <a:t>File:Mapping_Reads.png</a:t>
            </a:r>
            <a:endParaRPr lang="en-US" sz="1400" dirty="0"/>
          </a:p>
        </p:txBody>
      </p:sp>
      <p:pic>
        <p:nvPicPr>
          <p:cNvPr id="3" name="Picture 2"/>
          <p:cNvPicPr>
            <a:picLocks noChangeAspect="1"/>
          </p:cNvPicPr>
          <p:nvPr/>
        </p:nvPicPr>
        <p:blipFill>
          <a:blip r:embed="rId3"/>
          <a:stretch>
            <a:fillRect/>
          </a:stretch>
        </p:blipFill>
        <p:spPr>
          <a:xfrm>
            <a:off x="1384300" y="5574816"/>
            <a:ext cx="6362700" cy="1003300"/>
          </a:xfrm>
          <a:prstGeom prst="rect">
            <a:avLst/>
          </a:prstGeom>
        </p:spPr>
      </p:pic>
      <p:sp>
        <p:nvSpPr>
          <p:cNvPr id="6" name="TextBox 5"/>
          <p:cNvSpPr txBox="1"/>
          <p:nvPr/>
        </p:nvSpPr>
        <p:spPr>
          <a:xfrm>
            <a:off x="8050093" y="3370593"/>
            <a:ext cx="1093907" cy="369332"/>
          </a:xfrm>
          <a:prstGeom prst="rect">
            <a:avLst/>
          </a:prstGeom>
          <a:noFill/>
        </p:spPr>
        <p:txBody>
          <a:bodyPr wrap="none" rtlCol="0">
            <a:spAutoFit/>
          </a:bodyPr>
          <a:lstStyle/>
          <a:p>
            <a:r>
              <a:rPr lang="en-US" dirty="0" smtClean="0"/>
              <a:t>=&gt; BAM</a:t>
            </a:r>
            <a:endParaRPr lang="en-US" dirty="0"/>
          </a:p>
        </p:txBody>
      </p:sp>
      <p:sp>
        <p:nvSpPr>
          <p:cNvPr id="7" name="TextBox 6"/>
          <p:cNvSpPr txBox="1"/>
          <p:nvPr/>
        </p:nvSpPr>
        <p:spPr>
          <a:xfrm>
            <a:off x="138846" y="3370593"/>
            <a:ext cx="1310538" cy="369332"/>
          </a:xfrm>
          <a:prstGeom prst="rect">
            <a:avLst/>
          </a:prstGeom>
          <a:noFill/>
        </p:spPr>
        <p:txBody>
          <a:bodyPr wrap="none" rtlCol="0">
            <a:spAutoFit/>
          </a:bodyPr>
          <a:lstStyle/>
          <a:p>
            <a:r>
              <a:rPr lang="en-US" dirty="0" smtClean="0"/>
              <a:t>FASTQ =&gt;</a:t>
            </a:r>
            <a:endParaRPr lang="en-US" dirty="0"/>
          </a:p>
        </p:txBody>
      </p:sp>
    </p:spTree>
    <p:extLst>
      <p:ext uri="{BB962C8B-B14F-4D97-AF65-F5344CB8AC3E}">
        <p14:creationId xmlns:p14="http://schemas.microsoft.com/office/powerpoint/2010/main" val="23832661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3651" r="-13651"/>
          <a:stretch>
            <a:fillRect/>
          </a:stretch>
        </p:blipFill>
        <p:spPr>
          <a:xfrm>
            <a:off x="0" y="864417"/>
            <a:ext cx="9411633" cy="5155899"/>
          </a:xfrm>
        </p:spPr>
      </p:pic>
    </p:spTree>
    <p:extLst>
      <p:ext uri="{BB962C8B-B14F-4D97-AF65-F5344CB8AC3E}">
        <p14:creationId xmlns:p14="http://schemas.microsoft.com/office/powerpoint/2010/main" val="392076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Variant detection after mapping</a:t>
            </a:r>
            <a:endParaRPr lang="en-US" dirty="0"/>
          </a:p>
        </p:txBody>
      </p:sp>
      <p:pic>
        <p:nvPicPr>
          <p:cNvPr id="4" name="Content Placeholder 3"/>
          <p:cNvPicPr>
            <a:picLocks noGrp="1" noChangeAspect="1"/>
          </p:cNvPicPr>
          <p:nvPr>
            <p:ph idx="1"/>
          </p:nvPr>
        </p:nvPicPr>
        <p:blipFill>
          <a:blip r:embed="rId2"/>
          <a:srcRect l="961" r="961"/>
          <a:stretch>
            <a:fillRect/>
          </a:stretch>
        </p:blipFill>
        <p:spPr>
          <a:xfrm>
            <a:off x="1850023" y="1869141"/>
            <a:ext cx="5770345" cy="3161122"/>
          </a:xfrm>
        </p:spPr>
      </p:pic>
      <p:sp>
        <p:nvSpPr>
          <p:cNvPr id="5" name="Rectangle 4"/>
          <p:cNvSpPr/>
          <p:nvPr/>
        </p:nvSpPr>
        <p:spPr>
          <a:xfrm>
            <a:off x="1692859" y="1366228"/>
            <a:ext cx="6076675" cy="369332"/>
          </a:xfrm>
          <a:prstGeom prst="rect">
            <a:avLst/>
          </a:prstGeom>
        </p:spPr>
        <p:txBody>
          <a:bodyPr wrap="square">
            <a:spAutoFit/>
          </a:bodyPr>
          <a:lstStyle/>
          <a:p>
            <a:pPr algn="r"/>
            <a:r>
              <a:rPr lang="en-US" dirty="0"/>
              <a:t>http://</a:t>
            </a:r>
            <a:r>
              <a:rPr lang="en-US" dirty="0" err="1"/>
              <a:t>www.kenkraaijeveld.nl</a:t>
            </a:r>
            <a:r>
              <a:rPr lang="en-US" dirty="0"/>
              <a:t>/genomics/bioinformatics/</a:t>
            </a:r>
          </a:p>
        </p:txBody>
      </p:sp>
      <p:pic>
        <p:nvPicPr>
          <p:cNvPr id="3" name="Picture 2"/>
          <p:cNvPicPr>
            <a:picLocks noChangeAspect="1"/>
          </p:cNvPicPr>
          <p:nvPr/>
        </p:nvPicPr>
        <p:blipFill>
          <a:blip r:embed="rId3"/>
          <a:stretch>
            <a:fillRect/>
          </a:stretch>
        </p:blipFill>
        <p:spPr>
          <a:xfrm>
            <a:off x="1406834" y="5320197"/>
            <a:ext cx="6362700" cy="1003300"/>
          </a:xfrm>
          <a:prstGeom prst="rect">
            <a:avLst/>
          </a:prstGeom>
        </p:spPr>
      </p:pic>
      <p:sp>
        <p:nvSpPr>
          <p:cNvPr id="6" name="TextBox 5"/>
          <p:cNvSpPr txBox="1"/>
          <p:nvPr/>
        </p:nvSpPr>
        <p:spPr>
          <a:xfrm>
            <a:off x="598952" y="3354084"/>
            <a:ext cx="1093907" cy="369332"/>
          </a:xfrm>
          <a:prstGeom prst="rect">
            <a:avLst/>
          </a:prstGeom>
          <a:noFill/>
        </p:spPr>
        <p:txBody>
          <a:bodyPr wrap="none" rtlCol="0">
            <a:spAutoFit/>
          </a:bodyPr>
          <a:lstStyle/>
          <a:p>
            <a:r>
              <a:rPr lang="en-US" dirty="0" smtClean="0"/>
              <a:t>BAM =&gt;</a:t>
            </a:r>
            <a:endParaRPr lang="en-US" dirty="0"/>
          </a:p>
        </p:txBody>
      </p:sp>
      <p:sp>
        <p:nvSpPr>
          <p:cNvPr id="7" name="TextBox 6"/>
          <p:cNvSpPr txBox="1"/>
          <p:nvPr/>
        </p:nvSpPr>
        <p:spPr>
          <a:xfrm>
            <a:off x="7909659" y="3354084"/>
            <a:ext cx="1012980" cy="369332"/>
          </a:xfrm>
          <a:prstGeom prst="rect">
            <a:avLst/>
          </a:prstGeom>
          <a:noFill/>
        </p:spPr>
        <p:txBody>
          <a:bodyPr wrap="none" rtlCol="0">
            <a:spAutoFit/>
          </a:bodyPr>
          <a:lstStyle/>
          <a:p>
            <a:r>
              <a:rPr lang="en-US" dirty="0" smtClean="0"/>
              <a:t>=&gt; VCF</a:t>
            </a:r>
            <a:endParaRPr lang="en-US" dirty="0"/>
          </a:p>
        </p:txBody>
      </p:sp>
    </p:spTree>
    <p:extLst>
      <p:ext uri="{BB962C8B-B14F-4D97-AF65-F5344CB8AC3E}">
        <p14:creationId xmlns:p14="http://schemas.microsoft.com/office/powerpoint/2010/main" val="10220217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35480" r="-35480"/>
          <a:stretch>
            <a:fillRect/>
          </a:stretch>
        </p:blipFill>
        <p:spPr>
          <a:xfrm>
            <a:off x="-785779" y="388105"/>
            <a:ext cx="11182763" cy="6126163"/>
          </a:xfrm>
        </p:spPr>
      </p:pic>
    </p:spTree>
    <p:extLst>
      <p:ext uri="{BB962C8B-B14F-4D97-AF65-F5344CB8AC3E}">
        <p14:creationId xmlns:p14="http://schemas.microsoft.com/office/powerpoint/2010/main" val="19946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with short-read sequencing – annotate variants</a:t>
            </a:r>
            <a:endParaRPr lang="en-US" dirty="0"/>
          </a:p>
        </p:txBody>
      </p:sp>
      <p:sp>
        <p:nvSpPr>
          <p:cNvPr id="3" name="Content Placeholder 2"/>
          <p:cNvSpPr>
            <a:spLocks noGrp="1"/>
          </p:cNvSpPr>
          <p:nvPr>
            <p:ph idx="1"/>
          </p:nvPr>
        </p:nvSpPr>
        <p:spPr/>
        <p:txBody>
          <a:bodyPr/>
          <a:lstStyle/>
          <a:p>
            <a:r>
              <a:rPr lang="en-US" dirty="0" smtClean="0"/>
              <a:t>Is it a variant known to have an effect?</a:t>
            </a:r>
          </a:p>
          <a:p>
            <a:r>
              <a:rPr lang="en-US" dirty="0" smtClean="0"/>
              <a:t>Is it in a gene?</a:t>
            </a:r>
          </a:p>
          <a:p>
            <a:r>
              <a:rPr lang="en-US" dirty="0" smtClean="0"/>
              <a:t>Is it in a gene and does it have some “obvious” effect (e.g. breaking the gene)?</a:t>
            </a:r>
          </a:p>
          <a:p>
            <a:r>
              <a:rPr lang="en-US" dirty="0" smtClean="0"/>
              <a:t>Has it been associated with some effect?</a:t>
            </a:r>
            <a:endParaRPr lang="en-US" dirty="0"/>
          </a:p>
        </p:txBody>
      </p:sp>
      <p:pic>
        <p:nvPicPr>
          <p:cNvPr id="6" name="Picture 5"/>
          <p:cNvPicPr>
            <a:picLocks noChangeAspect="1"/>
          </p:cNvPicPr>
          <p:nvPr/>
        </p:nvPicPr>
        <p:blipFill>
          <a:blip r:embed="rId2"/>
          <a:stretch>
            <a:fillRect/>
          </a:stretch>
        </p:blipFill>
        <p:spPr>
          <a:xfrm>
            <a:off x="1384300" y="5624513"/>
            <a:ext cx="6362700" cy="1003300"/>
          </a:xfrm>
          <a:prstGeom prst="rect">
            <a:avLst/>
          </a:prstGeom>
        </p:spPr>
      </p:pic>
    </p:spTree>
    <p:extLst>
      <p:ext uri="{BB962C8B-B14F-4D97-AF65-F5344CB8AC3E}">
        <p14:creationId xmlns:p14="http://schemas.microsoft.com/office/powerpoint/2010/main" val="80000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 approaches, formats, technologies.</a:t>
            </a:r>
            <a:endParaRPr lang="en-US" dirty="0"/>
          </a:p>
        </p:txBody>
      </p:sp>
      <p:pic>
        <p:nvPicPr>
          <p:cNvPr id="6" name="Picture 5"/>
          <p:cNvPicPr>
            <a:picLocks noChangeAspect="1"/>
          </p:cNvPicPr>
          <p:nvPr/>
        </p:nvPicPr>
        <p:blipFill>
          <a:blip r:embed="rId2"/>
          <a:stretch>
            <a:fillRect/>
          </a:stretch>
        </p:blipFill>
        <p:spPr>
          <a:xfrm>
            <a:off x="1384300" y="1917700"/>
            <a:ext cx="6362700" cy="1003300"/>
          </a:xfrm>
          <a:prstGeom prst="rect">
            <a:avLst/>
          </a:prstGeom>
        </p:spPr>
      </p:pic>
      <p:sp>
        <p:nvSpPr>
          <p:cNvPr id="7" name="TextBox 6"/>
          <p:cNvSpPr txBox="1"/>
          <p:nvPr/>
        </p:nvSpPr>
        <p:spPr>
          <a:xfrm>
            <a:off x="1605216" y="3017770"/>
            <a:ext cx="1031051" cy="369332"/>
          </a:xfrm>
          <a:prstGeom prst="rect">
            <a:avLst/>
          </a:prstGeom>
          <a:noFill/>
        </p:spPr>
        <p:txBody>
          <a:bodyPr wrap="none" rtlCol="0">
            <a:spAutoFit/>
          </a:bodyPr>
          <a:lstStyle/>
          <a:p>
            <a:r>
              <a:rPr lang="en-US" dirty="0" smtClean="0"/>
              <a:t>Illumina</a:t>
            </a:r>
            <a:endParaRPr lang="en-US" dirty="0"/>
          </a:p>
        </p:txBody>
      </p:sp>
      <p:sp>
        <p:nvSpPr>
          <p:cNvPr id="8" name="TextBox 7"/>
          <p:cNvSpPr txBox="1"/>
          <p:nvPr/>
        </p:nvSpPr>
        <p:spPr>
          <a:xfrm>
            <a:off x="3228072" y="2921000"/>
            <a:ext cx="1091314" cy="646331"/>
          </a:xfrm>
          <a:prstGeom prst="rect">
            <a:avLst/>
          </a:prstGeom>
          <a:noFill/>
        </p:spPr>
        <p:txBody>
          <a:bodyPr wrap="none" rtlCol="0">
            <a:spAutoFit/>
          </a:bodyPr>
          <a:lstStyle/>
          <a:p>
            <a:pPr algn="ctr"/>
            <a:r>
              <a:rPr lang="en-US" dirty="0" smtClean="0"/>
              <a:t>BWA</a:t>
            </a:r>
          </a:p>
          <a:p>
            <a:pPr algn="ctr"/>
            <a:r>
              <a:rPr lang="en-US" dirty="0" err="1" smtClean="0"/>
              <a:t>Samtools</a:t>
            </a:r>
            <a:endParaRPr lang="en-US" dirty="0"/>
          </a:p>
        </p:txBody>
      </p:sp>
      <p:sp>
        <p:nvSpPr>
          <p:cNvPr id="9" name="TextBox 8"/>
          <p:cNvSpPr txBox="1"/>
          <p:nvPr/>
        </p:nvSpPr>
        <p:spPr>
          <a:xfrm>
            <a:off x="4886207" y="3078949"/>
            <a:ext cx="1180018" cy="369332"/>
          </a:xfrm>
          <a:prstGeom prst="rect">
            <a:avLst/>
          </a:prstGeom>
          <a:noFill/>
        </p:spPr>
        <p:txBody>
          <a:bodyPr wrap="none" rtlCol="0">
            <a:spAutoFit/>
          </a:bodyPr>
          <a:lstStyle/>
          <a:p>
            <a:r>
              <a:rPr lang="en-US" dirty="0" err="1" smtClean="0"/>
              <a:t>FreeBayes</a:t>
            </a:r>
            <a:endParaRPr lang="en-US" dirty="0"/>
          </a:p>
        </p:txBody>
      </p:sp>
      <p:sp>
        <p:nvSpPr>
          <p:cNvPr id="10" name="TextBox 9"/>
          <p:cNvSpPr txBox="1"/>
          <p:nvPr/>
        </p:nvSpPr>
        <p:spPr>
          <a:xfrm>
            <a:off x="6602100" y="2921000"/>
            <a:ext cx="1056700" cy="1200329"/>
          </a:xfrm>
          <a:prstGeom prst="rect">
            <a:avLst/>
          </a:prstGeom>
          <a:noFill/>
        </p:spPr>
        <p:txBody>
          <a:bodyPr wrap="none" rtlCol="0">
            <a:spAutoFit/>
          </a:bodyPr>
          <a:lstStyle/>
          <a:p>
            <a:pPr algn="ctr"/>
            <a:r>
              <a:rPr lang="en-US" dirty="0" smtClean="0"/>
              <a:t>VEP</a:t>
            </a:r>
          </a:p>
          <a:p>
            <a:pPr algn="ctr"/>
            <a:r>
              <a:rPr lang="en-US" dirty="0" err="1" smtClean="0"/>
              <a:t>SNPedia</a:t>
            </a:r>
            <a:endParaRPr lang="en-US" dirty="0" smtClean="0"/>
          </a:p>
          <a:p>
            <a:pPr algn="ctr"/>
            <a:endParaRPr lang="en-US" dirty="0" smtClean="0"/>
          </a:p>
          <a:p>
            <a:pPr algn="ctr"/>
            <a:r>
              <a:rPr lang="en-US" dirty="0" smtClean="0"/>
              <a:t>Gemini</a:t>
            </a:r>
          </a:p>
        </p:txBody>
      </p:sp>
      <p:sp>
        <p:nvSpPr>
          <p:cNvPr id="11" name="TextBox 10"/>
          <p:cNvSpPr txBox="1"/>
          <p:nvPr/>
        </p:nvSpPr>
        <p:spPr>
          <a:xfrm>
            <a:off x="3069313" y="3739925"/>
            <a:ext cx="3179992" cy="646331"/>
          </a:xfrm>
          <a:prstGeom prst="rect">
            <a:avLst/>
          </a:prstGeom>
          <a:noFill/>
        </p:spPr>
        <p:txBody>
          <a:bodyPr wrap="square" rtlCol="0">
            <a:spAutoFit/>
          </a:bodyPr>
          <a:lstStyle/>
          <a:p>
            <a:pPr marL="285750" indent="-285750" algn="ctr">
              <a:buFont typeface="Wingdings" charset="0"/>
              <a:buChar char="ß"/>
            </a:pPr>
            <a:r>
              <a:rPr lang="en-US" dirty="0" smtClean="0"/>
              <a:t>             </a:t>
            </a:r>
            <a:r>
              <a:rPr lang="en-US" dirty="0" err="1" smtClean="0"/>
              <a:t>bcbio</a:t>
            </a:r>
            <a:r>
              <a:rPr lang="en-US" dirty="0" smtClean="0"/>
              <a:t>           </a:t>
            </a:r>
            <a:r>
              <a:rPr lang="en-US" dirty="0" smtClean="0">
                <a:sym typeface="Wingdings"/>
              </a:rPr>
              <a:t></a:t>
            </a:r>
          </a:p>
          <a:p>
            <a:pPr marL="285750" indent="-285750" algn="ctr">
              <a:buFont typeface="Wingdings" charset="0"/>
              <a:buChar char="ß"/>
            </a:pPr>
            <a:endParaRPr lang="en-US" dirty="0" smtClean="0"/>
          </a:p>
        </p:txBody>
      </p:sp>
      <p:sp>
        <p:nvSpPr>
          <p:cNvPr id="12" name="TextBox 11"/>
          <p:cNvSpPr txBox="1"/>
          <p:nvPr/>
        </p:nvSpPr>
        <p:spPr>
          <a:xfrm>
            <a:off x="1384300" y="4773229"/>
            <a:ext cx="6454449" cy="369332"/>
          </a:xfrm>
          <a:prstGeom prst="rect">
            <a:avLst/>
          </a:prstGeom>
          <a:noFill/>
        </p:spPr>
        <p:txBody>
          <a:bodyPr wrap="none" rtlCol="0">
            <a:spAutoFit/>
          </a:bodyPr>
          <a:lstStyle/>
          <a:p>
            <a:r>
              <a:rPr lang="en-US" dirty="0" smtClean="0"/>
              <a:t>See </a:t>
            </a:r>
            <a:r>
              <a:rPr lang="en-US" dirty="0" smtClean="0">
                <a:hlinkClick r:id="rId3"/>
              </a:rPr>
              <a:t>http://ivory.idyll.org/blog/2015-pycon-talk.html</a:t>
            </a:r>
            <a:r>
              <a:rPr lang="en-US" dirty="0" smtClean="0"/>
              <a:t> for details.</a:t>
            </a:r>
            <a:endParaRPr lang="en-US" dirty="0"/>
          </a:p>
        </p:txBody>
      </p:sp>
      <p:sp>
        <p:nvSpPr>
          <p:cNvPr id="13" name="TextBox 12"/>
          <p:cNvSpPr txBox="1"/>
          <p:nvPr/>
        </p:nvSpPr>
        <p:spPr>
          <a:xfrm>
            <a:off x="3990249" y="4052207"/>
            <a:ext cx="1418515" cy="369332"/>
          </a:xfrm>
          <a:prstGeom prst="rect">
            <a:avLst/>
          </a:prstGeom>
          <a:noFill/>
        </p:spPr>
        <p:txBody>
          <a:bodyPr wrap="none" rtlCol="0">
            <a:spAutoFit/>
          </a:bodyPr>
          <a:lstStyle/>
          <a:p>
            <a:r>
              <a:rPr lang="en-US" dirty="0" smtClean="0"/>
              <a:t>~1500 hours</a:t>
            </a:r>
            <a:endParaRPr lang="en-US" dirty="0"/>
          </a:p>
        </p:txBody>
      </p:sp>
      <p:sp>
        <p:nvSpPr>
          <p:cNvPr id="14" name="TextBox 13"/>
          <p:cNvSpPr txBox="1"/>
          <p:nvPr/>
        </p:nvSpPr>
        <p:spPr>
          <a:xfrm>
            <a:off x="6475626" y="4069847"/>
            <a:ext cx="1183174" cy="369332"/>
          </a:xfrm>
          <a:prstGeom prst="rect">
            <a:avLst/>
          </a:prstGeom>
          <a:noFill/>
        </p:spPr>
        <p:txBody>
          <a:bodyPr wrap="none" rtlCol="0">
            <a:spAutoFit/>
          </a:bodyPr>
          <a:lstStyle/>
          <a:p>
            <a:r>
              <a:rPr lang="en-US" dirty="0" smtClean="0"/>
              <a:t>~12 hours</a:t>
            </a:r>
            <a:endParaRPr lang="en-US" dirty="0"/>
          </a:p>
        </p:txBody>
      </p:sp>
      <p:sp>
        <p:nvSpPr>
          <p:cNvPr id="15" name="TextBox 14"/>
          <p:cNvSpPr txBox="1"/>
          <p:nvPr/>
        </p:nvSpPr>
        <p:spPr>
          <a:xfrm>
            <a:off x="1384300" y="4052207"/>
            <a:ext cx="1300844" cy="369332"/>
          </a:xfrm>
          <a:prstGeom prst="rect">
            <a:avLst/>
          </a:prstGeom>
          <a:noFill/>
        </p:spPr>
        <p:txBody>
          <a:bodyPr wrap="none" rtlCol="0">
            <a:spAutoFit/>
          </a:bodyPr>
          <a:lstStyle/>
          <a:p>
            <a:r>
              <a:rPr lang="en-US" dirty="0" smtClean="0"/>
              <a:t>~100 hours</a:t>
            </a:r>
            <a:endParaRPr lang="en-US" dirty="0"/>
          </a:p>
        </p:txBody>
      </p:sp>
    </p:spTree>
    <p:extLst>
      <p:ext uri="{BB962C8B-B14F-4D97-AF65-F5344CB8AC3E}">
        <p14:creationId xmlns:p14="http://schemas.microsoft.com/office/powerpoint/2010/main" val="773932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data set</a:t>
            </a:r>
            <a:endParaRPr lang="en-US" dirty="0"/>
          </a:p>
        </p:txBody>
      </p:sp>
      <p:sp>
        <p:nvSpPr>
          <p:cNvPr id="3" name="Content Placeholder 2"/>
          <p:cNvSpPr>
            <a:spLocks noGrp="1"/>
          </p:cNvSpPr>
          <p:nvPr>
            <p:ph idx="1"/>
          </p:nvPr>
        </p:nvSpPr>
        <p:spPr/>
        <p:txBody>
          <a:bodyPr/>
          <a:lstStyle/>
          <a:p>
            <a:pPr marL="0" indent="0" algn="ctr">
              <a:buNone/>
            </a:pPr>
            <a:r>
              <a:rPr lang="en-US" dirty="0" smtClean="0"/>
              <a:t>Sequences from a “trio” (son, father, mother) of Ashkenazi Jews are available, together with medical records (see links in blog post).</a:t>
            </a:r>
            <a:endParaRPr lang="en-US" dirty="0"/>
          </a:p>
          <a:p>
            <a:pPr marL="0" indent="0" algn="ctr">
              <a:buNone/>
            </a:pPr>
            <a:r>
              <a:rPr lang="en-US" dirty="0" smtClean="0"/>
              <a:t>The Ashkenazim branched off from other Jews ~2500 years ago, flourished during Roman Empire, then “went </a:t>
            </a:r>
            <a:r>
              <a:rPr lang="en-US" dirty="0"/>
              <a:t>through a 'severe bottleneck' as they dispersed, reducing a population of several million to just 400 families who left Northern Italy around the year </a:t>
            </a:r>
            <a:r>
              <a:rPr lang="en-US" dirty="0" smtClean="0"/>
              <a:t>1000.”</a:t>
            </a:r>
          </a:p>
        </p:txBody>
      </p:sp>
      <p:sp>
        <p:nvSpPr>
          <p:cNvPr id="4" name="Rectangle 3"/>
          <p:cNvSpPr/>
          <p:nvPr/>
        </p:nvSpPr>
        <p:spPr>
          <a:xfrm>
            <a:off x="2039044" y="5987663"/>
            <a:ext cx="6904304" cy="369332"/>
          </a:xfrm>
          <a:prstGeom prst="rect">
            <a:avLst/>
          </a:prstGeom>
        </p:spPr>
        <p:txBody>
          <a:bodyPr wrap="square">
            <a:spAutoFit/>
          </a:bodyPr>
          <a:lstStyle/>
          <a:p>
            <a:pPr algn="r"/>
            <a:r>
              <a:rPr lang="en-US" dirty="0" smtClean="0"/>
              <a:t>http://</a:t>
            </a:r>
            <a:r>
              <a:rPr lang="en-US" dirty="0" err="1" smtClean="0"/>
              <a:t>en.wikipedia.org</a:t>
            </a:r>
            <a:r>
              <a:rPr lang="en-US" dirty="0" smtClean="0"/>
              <a:t>/wiki/</a:t>
            </a:r>
            <a:r>
              <a:rPr lang="en-US" dirty="0" err="1" smtClean="0"/>
              <a:t>Ashkenazi_Jews#Genetics</a:t>
            </a:r>
            <a:endParaRPr lang="en-US" dirty="0"/>
          </a:p>
        </p:txBody>
      </p:sp>
    </p:spTree>
    <p:extLst>
      <p:ext uri="{BB962C8B-B14F-4D97-AF65-F5344CB8AC3E}">
        <p14:creationId xmlns:p14="http://schemas.microsoft.com/office/powerpoint/2010/main" val="33842621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basic facts about DNA</a:t>
            </a:r>
            <a:endParaRPr lang="en-US" dirty="0"/>
          </a:p>
        </p:txBody>
      </p:sp>
      <p:sp>
        <p:nvSpPr>
          <p:cNvPr id="3" name="Content Placeholder 2"/>
          <p:cNvSpPr>
            <a:spLocks noGrp="1"/>
          </p:cNvSpPr>
          <p:nvPr>
            <p:ph idx="1"/>
          </p:nvPr>
        </p:nvSpPr>
        <p:spPr>
          <a:xfrm>
            <a:off x="474123" y="1550894"/>
            <a:ext cx="8275188" cy="4257022"/>
          </a:xfrm>
        </p:spPr>
        <p:txBody>
          <a:bodyPr>
            <a:normAutofit/>
          </a:bodyPr>
          <a:lstStyle/>
          <a:p>
            <a:pPr marL="0" indent="0" algn="ctr">
              <a:buNone/>
            </a:pPr>
            <a:r>
              <a:rPr lang="en-US" dirty="0" smtClean="0"/>
              <a:t>The primary DNA sequence consists of strings of A, C, G, and T.</a:t>
            </a:r>
          </a:p>
          <a:p>
            <a:pPr marL="0" indent="0" algn="ctr">
              <a:buNone/>
            </a:pPr>
            <a:r>
              <a:rPr lang="en-US" dirty="0" smtClean="0"/>
              <a:t>Most human cells contain approximately 6 billion of these. </a:t>
            </a:r>
            <a:endParaRPr lang="en-US" dirty="0"/>
          </a:p>
          <a:p>
            <a:pPr marL="0" indent="0" algn="ctr">
              <a:buNone/>
            </a:pPr>
            <a:r>
              <a:rPr lang="en-US" dirty="0" smtClean="0"/>
              <a:t>They are divided into 23 chromosome pairs.</a:t>
            </a:r>
          </a:p>
          <a:p>
            <a:pPr marL="0" indent="0" algn="ctr">
              <a:buNone/>
            </a:pPr>
            <a:r>
              <a:rPr lang="en-US" b="1" dirty="0" smtClean="0"/>
              <a:t>These chromosomes are the primary unit of heredity.</a:t>
            </a:r>
            <a:endParaRPr lang="en-US" dirty="0" smtClean="0"/>
          </a:p>
          <a:p>
            <a:endParaRPr lang="en-US" dirty="0"/>
          </a:p>
        </p:txBody>
      </p:sp>
      <p:pic>
        <p:nvPicPr>
          <p:cNvPr id="4" name="Picture 3"/>
          <p:cNvPicPr>
            <a:picLocks noChangeAspect="1"/>
          </p:cNvPicPr>
          <p:nvPr/>
        </p:nvPicPr>
        <p:blipFill>
          <a:blip r:embed="rId2"/>
          <a:stretch>
            <a:fillRect/>
          </a:stretch>
        </p:blipFill>
        <p:spPr>
          <a:xfrm>
            <a:off x="3051673" y="3853733"/>
            <a:ext cx="3119077" cy="2337228"/>
          </a:xfrm>
          <a:prstGeom prst="rect">
            <a:avLst/>
          </a:prstGeom>
        </p:spPr>
      </p:pic>
      <p:sp>
        <p:nvSpPr>
          <p:cNvPr id="5" name="Rectangle 4"/>
          <p:cNvSpPr/>
          <p:nvPr/>
        </p:nvSpPr>
        <p:spPr>
          <a:xfrm>
            <a:off x="327989" y="6385014"/>
            <a:ext cx="9215110" cy="369332"/>
          </a:xfrm>
          <a:prstGeom prst="rect">
            <a:avLst/>
          </a:prstGeom>
        </p:spPr>
        <p:txBody>
          <a:bodyPr wrap="square">
            <a:spAutoFit/>
          </a:bodyPr>
          <a:lstStyle/>
          <a:p>
            <a:r>
              <a:rPr lang="en-US" dirty="0" smtClean="0"/>
              <a:t>http://</a:t>
            </a:r>
            <a:r>
              <a:rPr lang="en-US" dirty="0" err="1" smtClean="0"/>
              <a:t>classes.biology.ucsd.edu</a:t>
            </a:r>
            <a:r>
              <a:rPr lang="en-US" dirty="0" smtClean="0"/>
              <a:t>/bimm110.SP07/</a:t>
            </a:r>
            <a:r>
              <a:rPr lang="en-US" dirty="0" err="1" smtClean="0"/>
              <a:t>lectures_WEB</a:t>
            </a:r>
            <a:r>
              <a:rPr lang="en-US" dirty="0" smtClean="0"/>
              <a:t>/L08.05_Cytogenetics.htm</a:t>
            </a:r>
            <a:endParaRPr lang="en-US" dirty="0"/>
          </a:p>
        </p:txBody>
      </p:sp>
    </p:spTree>
    <p:extLst>
      <p:ext uri="{BB962C8B-B14F-4D97-AF65-F5344CB8AC3E}">
        <p14:creationId xmlns:p14="http://schemas.microsoft.com/office/powerpoint/2010/main" val="118942241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human data:</a:t>
            </a:r>
            <a:endParaRPr lang="en-US" dirty="0"/>
          </a:p>
        </p:txBody>
      </p:sp>
      <p:sp>
        <p:nvSpPr>
          <p:cNvPr id="3" name="Content Placeholder 2"/>
          <p:cNvSpPr>
            <a:spLocks noGrp="1"/>
          </p:cNvSpPr>
          <p:nvPr>
            <p:ph idx="1"/>
          </p:nvPr>
        </p:nvSpPr>
        <p:spPr/>
        <p:txBody>
          <a:bodyPr>
            <a:normAutofit fontScale="85000" lnSpcReduction="20000"/>
          </a:bodyPr>
          <a:lstStyle/>
          <a:p>
            <a:pPr marL="0" indent="0" algn="ctr">
              <a:buNone/>
            </a:pPr>
            <a:r>
              <a:rPr lang="en-US" sz="2800" dirty="0" smtClean="0"/>
              <a:t>BAM file: 108 GB</a:t>
            </a:r>
          </a:p>
          <a:p>
            <a:pPr marL="0" indent="0" algn="ctr">
              <a:buNone/>
            </a:pPr>
            <a:r>
              <a:rPr lang="en-US" sz="2800" dirty="0" smtClean="0"/>
              <a:t>(contains sequences + quality scores)</a:t>
            </a:r>
          </a:p>
          <a:p>
            <a:pPr marL="0" indent="0" algn="ctr">
              <a:buNone/>
            </a:pPr>
            <a:endParaRPr lang="en-US" sz="2800" dirty="0"/>
          </a:p>
          <a:p>
            <a:pPr marL="0" indent="0" algn="ctr">
              <a:buNone/>
            </a:pPr>
            <a:r>
              <a:rPr lang="en-US" sz="2800" dirty="0" smtClean="0"/>
              <a:t>+ human genome (~3 GB or so)</a:t>
            </a:r>
          </a:p>
          <a:p>
            <a:pPr marL="0" indent="0" algn="ctr">
              <a:buNone/>
            </a:pPr>
            <a:r>
              <a:rPr lang="en-US" sz="2800" dirty="0" smtClean="0"/>
              <a:t>+ lots of databases of varying size.</a:t>
            </a:r>
          </a:p>
          <a:p>
            <a:pPr marL="0" indent="0" algn="ctr">
              <a:buNone/>
            </a:pPr>
            <a:endParaRPr lang="en-US" sz="2800" dirty="0"/>
          </a:p>
          <a:p>
            <a:pPr marL="0" indent="0" algn="ctr">
              <a:buNone/>
            </a:pPr>
            <a:r>
              <a:rPr lang="en-US" sz="2800" dirty="0" smtClean="0"/>
              <a:t>Full instructions at:</a:t>
            </a:r>
          </a:p>
          <a:p>
            <a:pPr marL="0" indent="0" algn="ctr">
              <a:buNone/>
            </a:pPr>
            <a:r>
              <a:rPr lang="en-US" sz="2800" dirty="0" smtClean="0"/>
              <a:t>http://</a:t>
            </a:r>
            <a:r>
              <a:rPr lang="en-US" sz="2800" dirty="0" err="1" smtClean="0"/>
              <a:t>ivory.idyll.org</a:t>
            </a:r>
            <a:r>
              <a:rPr lang="en-US" sz="2800" dirty="0" smtClean="0"/>
              <a:t>/blog/2015-pycon-talk.html</a:t>
            </a:r>
            <a:endParaRPr lang="en-US" sz="2800" dirty="0"/>
          </a:p>
        </p:txBody>
      </p:sp>
    </p:spTree>
    <p:extLst>
      <p:ext uri="{BB962C8B-B14F-4D97-AF65-F5344CB8AC3E}">
        <p14:creationId xmlns:p14="http://schemas.microsoft.com/office/powerpoint/2010/main" val="21894423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with short-read sequencing – mapping.</a:t>
            </a:r>
            <a:endParaRPr lang="en-US" dirty="0"/>
          </a:p>
        </p:txBody>
      </p:sp>
      <p:sp>
        <p:nvSpPr>
          <p:cNvPr id="3" name="Content Placeholder 2"/>
          <p:cNvSpPr>
            <a:spLocks noGrp="1"/>
          </p:cNvSpPr>
          <p:nvPr>
            <p:ph idx="1"/>
          </p:nvPr>
        </p:nvSpPr>
        <p:spPr/>
        <p:txBody>
          <a:bodyPr>
            <a:normAutofit/>
          </a:bodyPr>
          <a:lstStyle/>
          <a:p>
            <a:pPr marL="0" indent="0" algn="ctr">
              <a:buNone/>
            </a:pPr>
            <a:r>
              <a:rPr lang="en-US" dirty="0" smtClean="0"/>
              <a:t>Software such as BWA takes in a reference genome and a set of reads and yields tab-delimited output:</a:t>
            </a:r>
          </a:p>
          <a:p>
            <a:pPr marL="0" indent="0">
              <a:buNone/>
            </a:pPr>
            <a:r>
              <a:rPr lang="en-US" dirty="0"/>
              <a:t>D00360:37:HA3HMADXX:1:2104:14000:62852  163     chr22   16050001        15      87S8M1I10M1D41M1S       =       16050476        621     </a:t>
            </a:r>
            <a:r>
              <a:rPr lang="en-US" dirty="0" smtClean="0"/>
              <a:t>CCA….	3</a:t>
            </a:r>
            <a:r>
              <a:rPr lang="en-US" dirty="0"/>
              <a:t>(</a:t>
            </a:r>
            <a:r>
              <a:rPr lang="en-US" dirty="0" smtClean="0"/>
              <a:t>(…</a:t>
            </a:r>
          </a:p>
          <a:p>
            <a:pPr marL="0" indent="0">
              <a:buNone/>
            </a:pPr>
            <a:endParaRPr lang="en-US" dirty="0"/>
          </a:p>
          <a:p>
            <a:pPr marL="0" indent="0" algn="ctr">
              <a:buNone/>
            </a:pPr>
            <a:r>
              <a:rPr lang="en-US" dirty="0" smtClean="0"/>
              <a:t>This contains information about where each read maps, how well it maps, etc.</a:t>
            </a:r>
            <a:endParaRPr lang="en-US" dirty="0"/>
          </a:p>
        </p:txBody>
      </p:sp>
      <p:pic>
        <p:nvPicPr>
          <p:cNvPr id="4" name="Picture 3"/>
          <p:cNvPicPr>
            <a:picLocks noChangeAspect="1"/>
          </p:cNvPicPr>
          <p:nvPr/>
        </p:nvPicPr>
        <p:blipFill>
          <a:blip r:embed="rId2"/>
          <a:stretch>
            <a:fillRect/>
          </a:stretch>
        </p:blipFill>
        <p:spPr>
          <a:xfrm>
            <a:off x="1384300" y="5574816"/>
            <a:ext cx="6362700" cy="1003300"/>
          </a:xfrm>
          <a:prstGeom prst="rect">
            <a:avLst/>
          </a:prstGeom>
        </p:spPr>
      </p:pic>
    </p:spTree>
    <p:extLst>
      <p:ext uri="{BB962C8B-B14F-4D97-AF65-F5344CB8AC3E}">
        <p14:creationId xmlns:p14="http://schemas.microsoft.com/office/powerpoint/2010/main" val="250341011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Most parts of the genome are sampled many times (~50, here)</a:t>
            </a:r>
            <a:endParaRPr lang="en-US" dirty="0"/>
          </a:p>
        </p:txBody>
      </p:sp>
      <p:pic>
        <p:nvPicPr>
          <p:cNvPr id="4" name="Content Placeholder 3"/>
          <p:cNvPicPr>
            <a:picLocks noGrp="1" noChangeAspect="1"/>
          </p:cNvPicPr>
          <p:nvPr>
            <p:ph idx="1"/>
          </p:nvPr>
        </p:nvPicPr>
        <p:blipFill>
          <a:blip r:embed="rId2"/>
          <a:srcRect l="4372" r="4372"/>
          <a:stretch>
            <a:fillRect/>
          </a:stretch>
        </p:blipFill>
        <p:spPr>
          <a:xfrm>
            <a:off x="1261242" y="1811039"/>
            <a:ext cx="6419223" cy="3516591"/>
          </a:xfrm>
        </p:spPr>
      </p:pic>
      <p:sp>
        <p:nvSpPr>
          <p:cNvPr id="5" name="TextBox 4"/>
          <p:cNvSpPr txBox="1"/>
          <p:nvPr/>
        </p:nvSpPr>
        <p:spPr>
          <a:xfrm>
            <a:off x="7263262" y="6393450"/>
            <a:ext cx="1633781" cy="369332"/>
          </a:xfrm>
          <a:prstGeom prst="rect">
            <a:avLst/>
          </a:prstGeom>
          <a:noFill/>
        </p:spPr>
        <p:txBody>
          <a:bodyPr wrap="none" rtlCol="0">
            <a:spAutoFit/>
          </a:bodyPr>
          <a:lstStyle/>
          <a:p>
            <a:r>
              <a:rPr lang="en-US" dirty="0" smtClean="0"/>
              <a:t>HG002 data set</a:t>
            </a:r>
            <a:endParaRPr lang="en-US" dirty="0"/>
          </a:p>
        </p:txBody>
      </p:sp>
      <p:sp>
        <p:nvSpPr>
          <p:cNvPr id="6" name="Down Arrow 5"/>
          <p:cNvSpPr/>
          <p:nvPr/>
        </p:nvSpPr>
        <p:spPr>
          <a:xfrm>
            <a:off x="2037390" y="4533778"/>
            <a:ext cx="299876" cy="793852"/>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a:off x="5256642" y="2584429"/>
            <a:ext cx="1234782" cy="511594"/>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384300" y="5574816"/>
            <a:ext cx="6362700" cy="1003300"/>
          </a:xfrm>
          <a:prstGeom prst="rect">
            <a:avLst/>
          </a:prstGeom>
        </p:spPr>
      </p:pic>
    </p:spTree>
    <p:extLst>
      <p:ext uri="{BB962C8B-B14F-4D97-AF65-F5344CB8AC3E}">
        <p14:creationId xmlns:p14="http://schemas.microsoft.com/office/powerpoint/2010/main" val="270523986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13222"/>
            <a:ext cx="7770813" cy="1429871"/>
          </a:xfrm>
        </p:spPr>
        <p:txBody>
          <a:bodyPr>
            <a:normAutofit fontScale="90000"/>
          </a:bodyPr>
          <a:lstStyle/>
          <a:p>
            <a:r>
              <a:rPr lang="en-US" dirty="0" smtClean="0"/>
              <a:t>Calling variants w/</a:t>
            </a:r>
            <a:r>
              <a:rPr lang="en-US" dirty="0" err="1" smtClean="0"/>
              <a:t>FreeBayes</a:t>
            </a:r>
            <a:endParaRPr lang="en-US" dirty="0"/>
          </a:p>
        </p:txBody>
      </p:sp>
      <p:pic>
        <p:nvPicPr>
          <p:cNvPr id="4" name="Content Placeholder 3"/>
          <p:cNvPicPr>
            <a:picLocks noGrp="1" noChangeAspect="1"/>
          </p:cNvPicPr>
          <p:nvPr>
            <p:ph idx="1"/>
          </p:nvPr>
        </p:nvPicPr>
        <p:blipFill>
          <a:blip r:embed="rId2"/>
          <a:srcRect l="-14655" r="-14655"/>
          <a:stretch>
            <a:fillRect/>
          </a:stretch>
        </p:blipFill>
        <p:spPr>
          <a:xfrm>
            <a:off x="685800" y="934159"/>
            <a:ext cx="7770813" cy="4257022"/>
          </a:xfrm>
          <a:solidFill>
            <a:schemeClr val="tx1"/>
          </a:solidFill>
        </p:spPr>
      </p:pic>
      <p:sp>
        <p:nvSpPr>
          <p:cNvPr id="5" name="Rectangle 4"/>
          <p:cNvSpPr/>
          <p:nvPr/>
        </p:nvSpPr>
        <p:spPr>
          <a:xfrm>
            <a:off x="2607079" y="5205544"/>
            <a:ext cx="3541767" cy="369332"/>
          </a:xfrm>
          <a:prstGeom prst="rect">
            <a:avLst/>
          </a:prstGeom>
        </p:spPr>
        <p:txBody>
          <a:bodyPr wrap="none">
            <a:spAutoFit/>
          </a:bodyPr>
          <a:lstStyle/>
          <a:p>
            <a:r>
              <a:rPr lang="en-US" dirty="0" smtClean="0"/>
              <a:t>https://</a:t>
            </a:r>
            <a:r>
              <a:rPr lang="en-US" dirty="0" err="1" smtClean="0"/>
              <a:t>github.com</a:t>
            </a:r>
            <a:r>
              <a:rPr lang="en-US" dirty="0" smtClean="0"/>
              <a:t>/</a:t>
            </a:r>
            <a:r>
              <a:rPr lang="en-US" dirty="0" err="1" smtClean="0"/>
              <a:t>ekg</a:t>
            </a:r>
            <a:r>
              <a:rPr lang="en-US" dirty="0" smtClean="0"/>
              <a:t>/</a:t>
            </a:r>
            <a:r>
              <a:rPr lang="en-US" dirty="0" err="1" smtClean="0"/>
              <a:t>freebayes</a:t>
            </a:r>
            <a:endParaRPr lang="en-US" dirty="0"/>
          </a:p>
        </p:txBody>
      </p:sp>
      <p:pic>
        <p:nvPicPr>
          <p:cNvPr id="6" name="Picture 5"/>
          <p:cNvPicPr>
            <a:picLocks noChangeAspect="1"/>
          </p:cNvPicPr>
          <p:nvPr/>
        </p:nvPicPr>
        <p:blipFill>
          <a:blip r:embed="rId3"/>
          <a:stretch>
            <a:fillRect/>
          </a:stretch>
        </p:blipFill>
        <p:spPr>
          <a:xfrm>
            <a:off x="1384300" y="5801777"/>
            <a:ext cx="6362700" cy="1003300"/>
          </a:xfrm>
          <a:prstGeom prst="rect">
            <a:avLst/>
          </a:prstGeom>
        </p:spPr>
      </p:pic>
    </p:spTree>
    <p:extLst>
      <p:ext uri="{BB962C8B-B14F-4D97-AF65-F5344CB8AC3E}">
        <p14:creationId xmlns:p14="http://schemas.microsoft.com/office/powerpoint/2010/main" val="9058460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with short-read sequencing – annotate variants</a:t>
            </a:r>
            <a:endParaRPr lang="en-US" dirty="0"/>
          </a:p>
        </p:txBody>
      </p:sp>
      <p:pic>
        <p:nvPicPr>
          <p:cNvPr id="4" name="Content Placeholder 3"/>
          <p:cNvPicPr>
            <a:picLocks noGrp="1" noChangeAspect="1"/>
          </p:cNvPicPr>
          <p:nvPr>
            <p:ph idx="1"/>
          </p:nvPr>
        </p:nvPicPr>
        <p:blipFill>
          <a:blip r:embed="rId2"/>
          <a:srcRect l="-7897" r="-7897"/>
          <a:stretch>
            <a:fillRect/>
          </a:stretch>
        </p:blipFill>
        <p:spPr>
          <a:xfrm>
            <a:off x="1905092" y="1550894"/>
            <a:ext cx="5662356" cy="3101963"/>
          </a:xfrm>
        </p:spPr>
      </p:pic>
      <p:sp>
        <p:nvSpPr>
          <p:cNvPr id="5" name="TextBox 4"/>
          <p:cNvSpPr txBox="1"/>
          <p:nvPr/>
        </p:nvSpPr>
        <p:spPr>
          <a:xfrm>
            <a:off x="6906888" y="4935801"/>
            <a:ext cx="1723549" cy="369332"/>
          </a:xfrm>
          <a:prstGeom prst="rect">
            <a:avLst/>
          </a:prstGeom>
          <a:noFill/>
        </p:spPr>
        <p:txBody>
          <a:bodyPr wrap="none" rtlCol="0">
            <a:spAutoFit/>
          </a:bodyPr>
          <a:lstStyle/>
          <a:p>
            <a:r>
              <a:rPr lang="en-US" dirty="0" smtClean="0"/>
              <a:t>HG002 data set</a:t>
            </a:r>
            <a:endParaRPr lang="en-US" dirty="0"/>
          </a:p>
        </p:txBody>
      </p:sp>
      <p:sp>
        <p:nvSpPr>
          <p:cNvPr id="6" name="TextBox 5"/>
          <p:cNvSpPr txBox="1"/>
          <p:nvPr/>
        </p:nvSpPr>
        <p:spPr>
          <a:xfrm>
            <a:off x="2306252" y="4908773"/>
            <a:ext cx="4485047" cy="369332"/>
          </a:xfrm>
          <a:prstGeom prst="rect">
            <a:avLst/>
          </a:prstGeom>
          <a:noFill/>
        </p:spPr>
        <p:txBody>
          <a:bodyPr wrap="none" rtlCol="0">
            <a:spAutoFit/>
          </a:bodyPr>
          <a:lstStyle/>
          <a:p>
            <a:r>
              <a:rPr lang="en-US" dirty="0" smtClean="0"/>
              <a:t>Variants annotated with VEP using Gemini.</a:t>
            </a:r>
            <a:endParaRPr lang="en-US" dirty="0"/>
          </a:p>
        </p:txBody>
      </p:sp>
      <p:pic>
        <p:nvPicPr>
          <p:cNvPr id="7" name="Picture 6"/>
          <p:cNvPicPr>
            <a:picLocks noChangeAspect="1"/>
          </p:cNvPicPr>
          <p:nvPr/>
        </p:nvPicPr>
        <p:blipFill>
          <a:blip r:embed="rId3"/>
          <a:stretch>
            <a:fillRect/>
          </a:stretch>
        </p:blipFill>
        <p:spPr>
          <a:xfrm>
            <a:off x="1631256" y="5531891"/>
            <a:ext cx="6362700" cy="1003300"/>
          </a:xfrm>
          <a:prstGeom prst="rect">
            <a:avLst/>
          </a:prstGeom>
        </p:spPr>
      </p:pic>
    </p:spTree>
    <p:extLst>
      <p:ext uri="{BB962C8B-B14F-4D97-AF65-F5344CB8AC3E}">
        <p14:creationId xmlns:p14="http://schemas.microsoft.com/office/powerpoint/2010/main" val="15690945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37" y="274638"/>
            <a:ext cx="8661112" cy="1143000"/>
          </a:xfrm>
        </p:spPr>
        <p:txBody>
          <a:bodyPr>
            <a:normAutofit fontScale="90000"/>
          </a:bodyPr>
          <a:lstStyle/>
          <a:p>
            <a:r>
              <a:rPr lang="en-US" dirty="0" smtClean="0"/>
              <a:t>Most differences are ~</a:t>
            </a:r>
            <a:r>
              <a:rPr lang="en-US" dirty="0" err="1" smtClean="0"/>
              <a:t>uninterpretable</a:t>
            </a:r>
            <a:r>
              <a:rPr lang="en-US" dirty="0" smtClean="0"/>
              <a:t>!</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75185118"/>
              </p:ext>
            </p:extLst>
          </p:nvPr>
        </p:nvGraphicFramePr>
        <p:xfrm>
          <a:off x="1682750" y="1533952"/>
          <a:ext cx="5778500" cy="2138680"/>
        </p:xfrm>
        <a:graphic>
          <a:graphicData uri="http://schemas.openxmlformats.org/drawingml/2006/table">
            <a:tbl>
              <a:tblPr/>
              <a:tblGrid>
                <a:gridCol w="3873500"/>
                <a:gridCol w="1905000"/>
              </a:tblGrid>
              <a:tr h="444500">
                <a:tc>
                  <a:txBody>
                    <a:bodyPr/>
                    <a:lstStyle/>
                    <a:p>
                      <a:pPr algn="l" fontAlgn="b"/>
                      <a:r>
                        <a:rPr lang="en-US" sz="2600" b="0" i="0" u="none" strike="noStrike">
                          <a:solidFill>
                            <a:schemeClr val="tx1"/>
                          </a:solidFill>
                          <a:effectLst/>
                          <a:latin typeface="Calibri (Body)"/>
                        </a:rPr>
                        <a:t>Total variants:</a:t>
                      </a:r>
                    </a:p>
                  </a:txBody>
                  <a:tcPr marL="12700" marR="12700" marT="12700" marB="0" anchor="b">
                    <a:lnL>
                      <a:noFill/>
                    </a:lnL>
                    <a:lnR>
                      <a:noFill/>
                    </a:lnR>
                    <a:lnT>
                      <a:noFill/>
                    </a:lnT>
                    <a:lnB>
                      <a:noFill/>
                    </a:lnB>
                  </a:tcPr>
                </a:tc>
                <a:tc>
                  <a:txBody>
                    <a:bodyPr/>
                    <a:lstStyle/>
                    <a:p>
                      <a:pPr algn="r" fontAlgn="b"/>
                      <a:r>
                        <a:rPr lang="en-US" sz="2600" b="0" i="0" u="none" strike="noStrike">
                          <a:solidFill>
                            <a:schemeClr val="tx1"/>
                          </a:solidFill>
                          <a:effectLst/>
                          <a:latin typeface="Calibri (Body)"/>
                        </a:rPr>
                        <a:t>5,562,545</a:t>
                      </a:r>
                    </a:p>
                  </a:txBody>
                  <a:tcPr marL="12700" marR="12700" marT="12700" marB="0" anchor="b">
                    <a:lnL>
                      <a:noFill/>
                    </a:lnL>
                    <a:lnR>
                      <a:noFill/>
                    </a:lnR>
                    <a:lnT>
                      <a:noFill/>
                    </a:lnT>
                    <a:lnB>
                      <a:noFill/>
                    </a:lnB>
                  </a:tcPr>
                </a:tc>
              </a:tr>
              <a:tr h="444500">
                <a:tc>
                  <a:txBody>
                    <a:bodyPr/>
                    <a:lstStyle/>
                    <a:p>
                      <a:pPr algn="l" fontAlgn="b"/>
                      <a:r>
                        <a:rPr lang="en-US" sz="2600" b="0" i="0" u="none" strike="noStrike">
                          <a:solidFill>
                            <a:schemeClr val="tx1"/>
                          </a:solidFill>
                          <a:effectLst/>
                          <a:latin typeface="Calibri (Body)"/>
                        </a:rPr>
                        <a:t>Between genes:</a:t>
                      </a:r>
                    </a:p>
                  </a:txBody>
                  <a:tcPr marL="12700" marR="12700" marT="12700" marB="0" anchor="b">
                    <a:lnL>
                      <a:noFill/>
                    </a:lnL>
                    <a:lnR>
                      <a:noFill/>
                    </a:lnR>
                    <a:lnT>
                      <a:noFill/>
                    </a:lnT>
                    <a:lnB>
                      <a:noFill/>
                    </a:lnB>
                  </a:tcPr>
                </a:tc>
                <a:tc>
                  <a:txBody>
                    <a:bodyPr/>
                    <a:lstStyle/>
                    <a:p>
                      <a:pPr algn="r" fontAlgn="b"/>
                      <a:r>
                        <a:rPr lang="en-US" sz="2600" b="0" i="0" u="none" strike="noStrike">
                          <a:solidFill>
                            <a:schemeClr val="tx1"/>
                          </a:solidFill>
                          <a:effectLst/>
                          <a:latin typeface="Calibri (Body)"/>
                        </a:rPr>
                        <a:t>3,032,670</a:t>
                      </a:r>
                    </a:p>
                  </a:txBody>
                  <a:tcPr marL="12700" marR="12700" marT="12700" marB="0" anchor="b">
                    <a:lnL>
                      <a:noFill/>
                    </a:lnL>
                    <a:lnR>
                      <a:noFill/>
                    </a:lnR>
                    <a:lnT>
                      <a:noFill/>
                    </a:lnT>
                    <a:lnB>
                      <a:noFill/>
                    </a:lnB>
                  </a:tcPr>
                </a:tc>
              </a:tr>
              <a:tr h="444500">
                <a:tc>
                  <a:txBody>
                    <a:bodyPr/>
                    <a:lstStyle/>
                    <a:p>
                      <a:pPr algn="l" fontAlgn="b"/>
                      <a:r>
                        <a:rPr lang="en-US" sz="2600" b="0" i="0" u="none" strike="noStrike" dirty="0" smtClean="0">
                          <a:solidFill>
                            <a:schemeClr val="tx1"/>
                          </a:solidFill>
                          <a:effectLst/>
                          <a:latin typeface="Calibri (Body)"/>
                        </a:rPr>
                        <a:t>Between parts of genes (exons):</a:t>
                      </a:r>
                      <a:endParaRPr lang="en-US" sz="2600" b="0" i="0" u="none" strike="noStrike" dirty="0">
                        <a:solidFill>
                          <a:schemeClr val="tx1"/>
                        </a:solidFill>
                        <a:effectLst/>
                        <a:latin typeface="Calibri (Body)"/>
                      </a:endParaRPr>
                    </a:p>
                  </a:txBody>
                  <a:tcPr marL="12700" marR="12700" marT="12700" marB="0" anchor="b">
                    <a:lnL>
                      <a:noFill/>
                    </a:lnL>
                    <a:lnR>
                      <a:noFill/>
                    </a:lnR>
                    <a:lnT>
                      <a:noFill/>
                    </a:lnT>
                    <a:lnB>
                      <a:noFill/>
                    </a:lnB>
                  </a:tcPr>
                </a:tc>
                <a:tc>
                  <a:txBody>
                    <a:bodyPr/>
                    <a:lstStyle/>
                    <a:p>
                      <a:pPr algn="r" fontAlgn="b"/>
                      <a:r>
                        <a:rPr lang="en-US" sz="2600" b="0" i="0" u="none" strike="noStrike">
                          <a:solidFill>
                            <a:schemeClr val="tx1"/>
                          </a:solidFill>
                          <a:effectLst/>
                          <a:latin typeface="Calibri (Body)"/>
                        </a:rPr>
                        <a:t>2,014,962</a:t>
                      </a:r>
                    </a:p>
                  </a:txBody>
                  <a:tcPr marL="12700" marR="12700" marT="12700" marB="0" anchor="b">
                    <a:lnL>
                      <a:noFill/>
                    </a:lnL>
                    <a:lnR>
                      <a:noFill/>
                    </a:lnR>
                    <a:lnT>
                      <a:noFill/>
                    </a:lnT>
                    <a:lnB>
                      <a:noFill/>
                    </a:lnB>
                  </a:tcPr>
                </a:tc>
              </a:tr>
              <a:tr h="444500">
                <a:tc>
                  <a:txBody>
                    <a:bodyPr/>
                    <a:lstStyle/>
                    <a:p>
                      <a:pPr algn="l" fontAlgn="b"/>
                      <a:r>
                        <a:rPr lang="en-US" sz="2600" b="0" i="0" u="none" strike="noStrike">
                          <a:solidFill>
                            <a:schemeClr val="tx1"/>
                          </a:solidFill>
                          <a:effectLst/>
                          <a:latin typeface="Calibri (Body)"/>
                        </a:rPr>
                        <a:t>Remaining:</a:t>
                      </a:r>
                    </a:p>
                  </a:txBody>
                  <a:tcPr marL="12700" marR="12700" marT="12700" marB="0" anchor="b">
                    <a:lnL>
                      <a:noFill/>
                    </a:lnL>
                    <a:lnR>
                      <a:noFill/>
                    </a:lnR>
                    <a:lnT>
                      <a:noFill/>
                    </a:lnT>
                    <a:lnB>
                      <a:noFill/>
                    </a:lnB>
                  </a:tcPr>
                </a:tc>
                <a:tc>
                  <a:txBody>
                    <a:bodyPr/>
                    <a:lstStyle/>
                    <a:p>
                      <a:pPr algn="r" fontAlgn="b"/>
                      <a:r>
                        <a:rPr lang="en-US" sz="2600" b="0" i="0" u="none" strike="noStrike" dirty="0">
                          <a:solidFill>
                            <a:schemeClr val="tx1"/>
                          </a:solidFill>
                          <a:effectLst/>
                          <a:latin typeface="Calibri (Body)"/>
                        </a:rPr>
                        <a:t>514,913</a:t>
                      </a:r>
                    </a:p>
                  </a:txBody>
                  <a:tcPr marL="12700" marR="12700" marT="12700" marB="0" anchor="b">
                    <a:lnL>
                      <a:noFill/>
                    </a:lnL>
                    <a:lnR>
                      <a:noFill/>
                    </a:lnR>
                    <a:lnT>
                      <a:noFill/>
                    </a:lnT>
                    <a:lnB>
                      <a:noFill/>
                    </a:lnB>
                  </a:tcPr>
                </a:tc>
              </a:tr>
            </a:tbl>
          </a:graphicData>
        </a:graphic>
      </p:graphicFrame>
      <p:sp>
        <p:nvSpPr>
          <p:cNvPr id="10" name="TextBox 9"/>
          <p:cNvSpPr txBox="1"/>
          <p:nvPr/>
        </p:nvSpPr>
        <p:spPr>
          <a:xfrm>
            <a:off x="2081489" y="3979852"/>
            <a:ext cx="4745091" cy="1200328"/>
          </a:xfrm>
          <a:prstGeom prst="rect">
            <a:avLst/>
          </a:prstGeom>
          <a:noFill/>
        </p:spPr>
        <p:txBody>
          <a:bodyPr wrap="square" rtlCol="0">
            <a:spAutoFit/>
          </a:bodyPr>
          <a:lstStyle/>
          <a:p>
            <a:pPr algn="ctr"/>
            <a:r>
              <a:rPr lang="en-US" sz="2400" dirty="0" smtClean="0"/>
              <a:t>(Only 2% of human genome makes genes; maybe ~5% of genome thought to be functional)</a:t>
            </a:r>
            <a:endParaRPr lang="en-US" sz="2400" dirty="0"/>
          </a:p>
        </p:txBody>
      </p:sp>
      <p:sp>
        <p:nvSpPr>
          <p:cNvPr id="11" name="TextBox 10"/>
          <p:cNvSpPr txBox="1"/>
          <p:nvPr/>
        </p:nvSpPr>
        <p:spPr>
          <a:xfrm>
            <a:off x="7221368" y="3989239"/>
            <a:ext cx="1633781" cy="369332"/>
          </a:xfrm>
          <a:prstGeom prst="rect">
            <a:avLst/>
          </a:prstGeom>
          <a:noFill/>
        </p:spPr>
        <p:txBody>
          <a:bodyPr wrap="none" rtlCol="0">
            <a:spAutoFit/>
          </a:bodyPr>
          <a:lstStyle/>
          <a:p>
            <a:r>
              <a:rPr lang="en-US" dirty="0" smtClean="0"/>
              <a:t>HG002 data set</a:t>
            </a:r>
            <a:endParaRPr lang="en-US" dirty="0"/>
          </a:p>
        </p:txBody>
      </p:sp>
    </p:spTree>
    <p:extLst>
      <p:ext uri="{BB962C8B-B14F-4D97-AF65-F5344CB8AC3E}">
        <p14:creationId xmlns:p14="http://schemas.microsoft.com/office/powerpoint/2010/main" val="23574134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OK, you’ve got your variants – now what??</a:t>
            </a:r>
            <a:endParaRPr lang="en-US" dirty="0"/>
          </a:p>
        </p:txBody>
      </p:sp>
      <p:pic>
        <p:nvPicPr>
          <p:cNvPr id="5" name="Content Placeholder 4"/>
          <p:cNvPicPr>
            <a:picLocks noGrp="1" noChangeAspect="1"/>
          </p:cNvPicPr>
          <p:nvPr>
            <p:ph idx="1"/>
          </p:nvPr>
        </p:nvPicPr>
        <p:blipFill>
          <a:blip r:embed="rId2"/>
          <a:srcRect t="-4566" b="-4566"/>
          <a:stretch>
            <a:fillRect/>
          </a:stretch>
        </p:blipFill>
        <p:spPr>
          <a:xfrm>
            <a:off x="685800" y="1550894"/>
            <a:ext cx="7770813" cy="4257022"/>
          </a:xfrm>
        </p:spPr>
      </p:pic>
      <p:sp>
        <p:nvSpPr>
          <p:cNvPr id="4" name="Rectangle 3"/>
          <p:cNvSpPr/>
          <p:nvPr/>
        </p:nvSpPr>
        <p:spPr>
          <a:xfrm>
            <a:off x="299876" y="5807916"/>
            <a:ext cx="8156737" cy="646331"/>
          </a:xfrm>
          <a:prstGeom prst="rect">
            <a:avLst/>
          </a:prstGeom>
        </p:spPr>
        <p:txBody>
          <a:bodyPr wrap="square">
            <a:spAutoFit/>
          </a:bodyPr>
          <a:lstStyle/>
          <a:p>
            <a:pPr algn="ctr"/>
            <a:r>
              <a:rPr lang="en-US" dirty="0" smtClean="0"/>
              <a:t>HT to Slate Star Codex,</a:t>
            </a:r>
          </a:p>
          <a:p>
            <a:pPr algn="ctr"/>
            <a:r>
              <a:rPr lang="en-US" dirty="0" smtClean="0"/>
              <a:t>http://</a:t>
            </a:r>
            <a:r>
              <a:rPr lang="en-US" dirty="0" err="1" smtClean="0"/>
              <a:t>slatestarcodex.com</a:t>
            </a:r>
            <a:r>
              <a:rPr lang="en-US" dirty="0" smtClean="0"/>
              <a:t>/2014/11/12/how-to-use-23andme-irresponsibly/</a:t>
            </a:r>
            <a:endParaRPr lang="en-US" dirty="0"/>
          </a:p>
        </p:txBody>
      </p:sp>
    </p:spTree>
    <p:extLst>
      <p:ext uri="{BB962C8B-B14F-4D97-AF65-F5344CB8AC3E}">
        <p14:creationId xmlns:p14="http://schemas.microsoft.com/office/powerpoint/2010/main" val="304686568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Chasing down a disease-related variant: </a:t>
            </a:r>
            <a:r>
              <a:rPr lang="en-US" dirty="0" err="1" smtClean="0"/>
              <a:t>Canavan</a:t>
            </a:r>
            <a:r>
              <a:rPr lang="en-US" dirty="0" smtClean="0"/>
              <a:t> disease.</a:t>
            </a:r>
            <a:endParaRPr lang="en-US" dirty="0"/>
          </a:p>
        </p:txBody>
      </p:sp>
      <p:pic>
        <p:nvPicPr>
          <p:cNvPr id="4" name="Content Placeholder 3"/>
          <p:cNvPicPr>
            <a:picLocks noGrp="1" noChangeAspect="1"/>
          </p:cNvPicPr>
          <p:nvPr>
            <p:ph idx="1"/>
          </p:nvPr>
        </p:nvPicPr>
        <p:blipFill>
          <a:blip r:embed="rId2"/>
          <a:srcRect t="-6473" b="-6473"/>
          <a:stretch>
            <a:fillRect/>
          </a:stretch>
        </p:blipFill>
        <p:spPr/>
      </p:pic>
      <p:sp>
        <p:nvSpPr>
          <p:cNvPr id="5" name="Rectangle 4"/>
          <p:cNvSpPr/>
          <p:nvPr/>
        </p:nvSpPr>
        <p:spPr>
          <a:xfrm>
            <a:off x="2285999" y="6126163"/>
            <a:ext cx="6170613" cy="369332"/>
          </a:xfrm>
          <a:prstGeom prst="rect">
            <a:avLst/>
          </a:prstGeom>
        </p:spPr>
        <p:txBody>
          <a:bodyPr wrap="square">
            <a:spAutoFit/>
          </a:bodyPr>
          <a:lstStyle/>
          <a:p>
            <a:pPr algn="r"/>
            <a:r>
              <a:rPr lang="en-US" dirty="0" smtClean="0"/>
              <a:t>http://</a:t>
            </a:r>
            <a:r>
              <a:rPr lang="en-US" dirty="0" err="1" smtClean="0"/>
              <a:t>www.snpedia.com</a:t>
            </a:r>
            <a:r>
              <a:rPr lang="en-US" dirty="0" smtClean="0"/>
              <a:t>/</a:t>
            </a:r>
            <a:r>
              <a:rPr lang="en-US" dirty="0" err="1" smtClean="0"/>
              <a:t>index.php</a:t>
            </a:r>
            <a:r>
              <a:rPr lang="en-US" dirty="0" smtClean="0"/>
              <a:t>/Rs12948217</a:t>
            </a:r>
            <a:endParaRPr lang="en-US" dirty="0"/>
          </a:p>
        </p:txBody>
      </p:sp>
    </p:spTree>
    <p:extLst>
      <p:ext uri="{BB962C8B-B14F-4D97-AF65-F5344CB8AC3E}">
        <p14:creationId xmlns:p14="http://schemas.microsoft.com/office/powerpoint/2010/main" val="271706720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9674" r="25218"/>
          <a:stretch/>
        </p:blipFill>
        <p:spPr>
          <a:xfrm>
            <a:off x="458633" y="723287"/>
            <a:ext cx="4798010" cy="5932110"/>
          </a:xfrm>
        </p:spPr>
      </p:pic>
      <p:sp>
        <p:nvSpPr>
          <p:cNvPr id="5" name="Rectangle 4"/>
          <p:cNvSpPr/>
          <p:nvPr/>
        </p:nvSpPr>
        <p:spPr>
          <a:xfrm>
            <a:off x="617858" y="200668"/>
            <a:ext cx="4638785" cy="369332"/>
          </a:xfrm>
          <a:prstGeom prst="rect">
            <a:avLst/>
          </a:prstGeom>
        </p:spPr>
        <p:txBody>
          <a:bodyPr wrap="none">
            <a:spAutoFit/>
          </a:bodyPr>
          <a:lstStyle/>
          <a:p>
            <a:r>
              <a:rPr lang="en-US" dirty="0" smtClean="0"/>
              <a:t>chr17:3397702 (hg19) in HG002 sample (son)</a:t>
            </a:r>
            <a:endParaRPr lang="en-US" dirty="0"/>
          </a:p>
        </p:txBody>
      </p:sp>
      <p:sp>
        <p:nvSpPr>
          <p:cNvPr id="6" name="TextBox 5"/>
          <p:cNvSpPr txBox="1"/>
          <p:nvPr/>
        </p:nvSpPr>
        <p:spPr>
          <a:xfrm>
            <a:off x="5909312" y="740927"/>
            <a:ext cx="2822359" cy="5355313"/>
          </a:xfrm>
          <a:prstGeom prst="rect">
            <a:avLst/>
          </a:prstGeom>
          <a:noFill/>
        </p:spPr>
        <p:txBody>
          <a:bodyPr wrap="square" rtlCol="0">
            <a:spAutoFit/>
          </a:bodyPr>
          <a:lstStyle/>
          <a:p>
            <a:r>
              <a:rPr lang="en-US" dirty="0" smtClean="0"/>
              <a:t>The son and both parents are </a:t>
            </a:r>
            <a:r>
              <a:rPr lang="en-US" i="1" dirty="0" smtClean="0"/>
              <a:t>heterozygous</a:t>
            </a:r>
            <a:r>
              <a:rPr lang="en-US" dirty="0" smtClean="0"/>
              <a:t> (1/2) for this – they are carriers, but not afflicted with disease.</a:t>
            </a:r>
          </a:p>
          <a:p>
            <a:endParaRPr lang="en-US" dirty="0"/>
          </a:p>
          <a:p>
            <a:r>
              <a:rPr lang="en-US" dirty="0" smtClean="0"/>
              <a:t>¼ of their children would have homozygous allele and probably be affected by </a:t>
            </a:r>
            <a:r>
              <a:rPr lang="en-US" dirty="0" err="1" smtClean="0"/>
              <a:t>Canavan’s</a:t>
            </a:r>
            <a:r>
              <a:rPr lang="en-US" dirty="0" smtClean="0"/>
              <a:t> Disease:</a:t>
            </a:r>
          </a:p>
          <a:p>
            <a:endParaRPr lang="en-US" dirty="0"/>
          </a:p>
          <a:p>
            <a:r>
              <a:rPr lang="en-US" dirty="0" smtClean="0"/>
              <a:t>“Children who inherit two copies of the gene appear normal at birth, but between three and nine months of age they begin to show symptoms ... These children cannot sit, crawl, or talk, and few live past age 10.”</a:t>
            </a:r>
            <a:endParaRPr lang="en-US" dirty="0"/>
          </a:p>
        </p:txBody>
      </p:sp>
      <p:sp>
        <p:nvSpPr>
          <p:cNvPr id="7" name="Rectangle 6"/>
          <p:cNvSpPr/>
          <p:nvPr/>
        </p:nvSpPr>
        <p:spPr>
          <a:xfrm>
            <a:off x="5549351" y="6211669"/>
            <a:ext cx="4572000" cy="584776"/>
          </a:xfrm>
          <a:prstGeom prst="rect">
            <a:avLst/>
          </a:prstGeom>
        </p:spPr>
        <p:txBody>
          <a:bodyPr>
            <a:spAutoFit/>
          </a:bodyPr>
          <a:lstStyle/>
          <a:p>
            <a:r>
              <a:rPr lang="en-US" sz="1600" dirty="0" smtClean="0"/>
              <a:t>http://</a:t>
            </a:r>
            <a:r>
              <a:rPr lang="en-US" sz="1600" dirty="0" err="1" smtClean="0"/>
              <a:t>www.snpedia.com</a:t>
            </a:r>
            <a:r>
              <a:rPr lang="en-US" sz="1600" dirty="0" smtClean="0"/>
              <a:t>/</a:t>
            </a:r>
            <a:r>
              <a:rPr lang="en-US" sz="1600" dirty="0" err="1" smtClean="0"/>
              <a:t>index.php</a:t>
            </a:r>
            <a:r>
              <a:rPr lang="en-US" sz="1600" dirty="0" smtClean="0"/>
              <a:t>/</a:t>
            </a:r>
            <a:r>
              <a:rPr lang="en-US" sz="1600" dirty="0" err="1" smtClean="0"/>
              <a:t>Canavan_disease</a:t>
            </a:r>
            <a:endParaRPr lang="en-US" sz="1600" dirty="0"/>
          </a:p>
        </p:txBody>
      </p:sp>
    </p:spTree>
    <p:extLst>
      <p:ext uri="{BB962C8B-B14F-4D97-AF65-F5344CB8AC3E}">
        <p14:creationId xmlns:p14="http://schemas.microsoft.com/office/powerpoint/2010/main" val="358561854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in actually interpreting – “version hell”.</a:t>
            </a:r>
            <a:endParaRPr lang="en-US" dirty="0"/>
          </a:p>
        </p:txBody>
      </p:sp>
      <p:sp>
        <p:nvSpPr>
          <p:cNvPr id="3" name="Content Placeholder 2"/>
          <p:cNvSpPr>
            <a:spLocks noGrp="1"/>
          </p:cNvSpPr>
          <p:nvPr>
            <p:ph idx="1"/>
          </p:nvPr>
        </p:nvSpPr>
        <p:spPr/>
        <p:txBody>
          <a:bodyPr/>
          <a:lstStyle/>
          <a:p>
            <a:r>
              <a:rPr lang="en-US" dirty="0" smtClean="0"/>
              <a:t>Variant is actually a </a:t>
            </a:r>
            <a:r>
              <a:rPr lang="en-US" b="1" dirty="0" smtClean="0"/>
              <a:t>T</a:t>
            </a:r>
            <a:r>
              <a:rPr lang="en-US" dirty="0" smtClean="0"/>
              <a:t>.</a:t>
            </a:r>
          </a:p>
          <a:p>
            <a:r>
              <a:rPr lang="en-US" dirty="0" err="1" smtClean="0"/>
              <a:t>Snpedia</a:t>
            </a:r>
            <a:r>
              <a:rPr lang="en-US" dirty="0" smtClean="0"/>
              <a:t> says A is the problematic variant, but that’s on </a:t>
            </a:r>
            <a:r>
              <a:rPr lang="en-US" b="1" dirty="0" smtClean="0"/>
              <a:t>hg38</a:t>
            </a:r>
            <a:r>
              <a:rPr lang="en-US" dirty="0" smtClean="0"/>
              <a:t>.</a:t>
            </a:r>
          </a:p>
          <a:p>
            <a:r>
              <a:rPr lang="en-US" dirty="0" smtClean="0"/>
              <a:t>On hg</a:t>
            </a:r>
            <a:r>
              <a:rPr lang="en-US" b="1" dirty="0" smtClean="0"/>
              <a:t>19</a:t>
            </a:r>
            <a:r>
              <a:rPr lang="en-US" dirty="0" smtClean="0"/>
              <a:t>, which is what variants were called on, relevant gene is on reverse strand so T =&gt; A.</a:t>
            </a:r>
          </a:p>
          <a:p>
            <a:endParaRPr lang="en-US" dirty="0"/>
          </a:p>
        </p:txBody>
      </p:sp>
      <p:pic>
        <p:nvPicPr>
          <p:cNvPr id="4" name="Picture 3"/>
          <p:cNvPicPr>
            <a:picLocks noChangeAspect="1"/>
          </p:cNvPicPr>
          <p:nvPr/>
        </p:nvPicPr>
        <p:blipFill>
          <a:blip r:embed="rId2"/>
          <a:stretch>
            <a:fillRect/>
          </a:stretch>
        </p:blipFill>
        <p:spPr>
          <a:xfrm>
            <a:off x="952545" y="4001659"/>
            <a:ext cx="7133070" cy="2534893"/>
          </a:xfrm>
          <a:prstGeom prst="rect">
            <a:avLst/>
          </a:prstGeom>
        </p:spPr>
      </p:pic>
    </p:spTree>
    <p:extLst>
      <p:ext uri="{BB962C8B-B14F-4D97-AF65-F5344CB8AC3E}">
        <p14:creationId xmlns:p14="http://schemas.microsoft.com/office/powerpoint/2010/main" val="54742955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DNA is interpreted –</a:t>
            </a:r>
            <a:br>
              <a:rPr lang="en-US" dirty="0" smtClean="0"/>
            </a:br>
            <a:r>
              <a:rPr lang="en-US" dirty="0" smtClean="0"/>
              <a:t>“It’s complicated.”</a:t>
            </a:r>
            <a:endParaRPr lang="en-US" dirty="0"/>
          </a:p>
        </p:txBody>
      </p:sp>
      <p:pic>
        <p:nvPicPr>
          <p:cNvPr id="4" name="Content Placeholder 3"/>
          <p:cNvPicPr>
            <a:picLocks noGrp="1" noChangeAspect="1"/>
          </p:cNvPicPr>
          <p:nvPr>
            <p:ph idx="1"/>
          </p:nvPr>
        </p:nvPicPr>
        <p:blipFill>
          <a:blip r:embed="rId2"/>
          <a:srcRect l="-19013" r="-19013"/>
          <a:stretch>
            <a:fillRect/>
          </a:stretch>
        </p:blipFill>
        <p:spPr>
          <a:xfrm>
            <a:off x="685800" y="1550894"/>
            <a:ext cx="7770813" cy="4257022"/>
          </a:xfrm>
        </p:spPr>
      </p:pic>
      <p:sp>
        <p:nvSpPr>
          <p:cNvPr id="5" name="Rectangle 4"/>
          <p:cNvSpPr/>
          <p:nvPr/>
        </p:nvSpPr>
        <p:spPr>
          <a:xfrm>
            <a:off x="1069420" y="6126163"/>
            <a:ext cx="7387193" cy="369332"/>
          </a:xfrm>
          <a:prstGeom prst="rect">
            <a:avLst/>
          </a:prstGeom>
        </p:spPr>
        <p:txBody>
          <a:bodyPr wrap="square">
            <a:spAutoFit/>
          </a:bodyPr>
          <a:lstStyle/>
          <a:p>
            <a:r>
              <a:rPr lang="en-US" dirty="0" smtClean="0"/>
              <a:t>http://</a:t>
            </a:r>
            <a:r>
              <a:rPr lang="en-US" dirty="0" err="1" smtClean="0"/>
              <a:t>www.exploringnature.org</a:t>
            </a:r>
            <a:r>
              <a:rPr lang="en-US" dirty="0" smtClean="0"/>
              <a:t>/</a:t>
            </a:r>
            <a:r>
              <a:rPr lang="en-US" dirty="0" err="1" smtClean="0"/>
              <a:t>db</a:t>
            </a:r>
            <a:r>
              <a:rPr lang="en-US" dirty="0" smtClean="0"/>
              <a:t>/</a:t>
            </a:r>
            <a:r>
              <a:rPr lang="en-US" dirty="0" err="1" smtClean="0"/>
              <a:t>detail.php?dbID</a:t>
            </a:r>
            <a:r>
              <a:rPr lang="en-US" dirty="0" smtClean="0"/>
              <a:t>=106&amp;detID=2454</a:t>
            </a:r>
            <a:endParaRPr lang="en-US" dirty="0"/>
          </a:p>
        </p:txBody>
      </p:sp>
    </p:spTree>
    <p:extLst>
      <p:ext uri="{BB962C8B-B14F-4D97-AF65-F5344CB8AC3E}">
        <p14:creationId xmlns:p14="http://schemas.microsoft.com/office/powerpoint/2010/main" val="361215672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559" r="-491"/>
          <a:stretch/>
        </p:blipFill>
        <p:spPr>
          <a:xfrm>
            <a:off x="1940371" y="740928"/>
            <a:ext cx="5422033" cy="5609889"/>
          </a:xfrm>
          <a:solidFill>
            <a:schemeClr val="tx1"/>
          </a:solidFill>
        </p:spPr>
      </p:pic>
      <p:sp>
        <p:nvSpPr>
          <p:cNvPr id="5" name="TextBox 4"/>
          <p:cNvSpPr txBox="1"/>
          <p:nvPr/>
        </p:nvSpPr>
        <p:spPr>
          <a:xfrm>
            <a:off x="1534657" y="203439"/>
            <a:ext cx="6578769" cy="369332"/>
          </a:xfrm>
          <a:prstGeom prst="rect">
            <a:avLst/>
          </a:prstGeom>
          <a:noFill/>
        </p:spPr>
        <p:txBody>
          <a:bodyPr wrap="none" rtlCol="0">
            <a:spAutoFit/>
          </a:bodyPr>
          <a:lstStyle/>
          <a:p>
            <a:r>
              <a:rPr lang="en-US" dirty="0" smtClean="0"/>
              <a:t>Human migrations into Europe (~40kya – fall of Roman Empire)</a:t>
            </a:r>
            <a:endParaRPr lang="en-US" dirty="0"/>
          </a:p>
        </p:txBody>
      </p:sp>
      <p:sp>
        <p:nvSpPr>
          <p:cNvPr id="6" name="TextBox 5"/>
          <p:cNvSpPr txBox="1"/>
          <p:nvPr/>
        </p:nvSpPr>
        <p:spPr>
          <a:xfrm>
            <a:off x="1746334" y="6350817"/>
            <a:ext cx="6065595" cy="369332"/>
          </a:xfrm>
          <a:prstGeom prst="rect">
            <a:avLst/>
          </a:prstGeom>
          <a:noFill/>
        </p:spPr>
        <p:txBody>
          <a:bodyPr wrap="none" rtlCol="0">
            <a:spAutoFit/>
          </a:bodyPr>
          <a:lstStyle/>
          <a:p>
            <a:r>
              <a:rPr lang="en-US" dirty="0" err="1" smtClean="0"/>
              <a:t>Veeramah</a:t>
            </a:r>
            <a:r>
              <a:rPr lang="en-US" dirty="0" smtClean="0"/>
              <a:t> and </a:t>
            </a:r>
            <a:r>
              <a:rPr lang="en-US" dirty="0" err="1" smtClean="0"/>
              <a:t>Novembre</a:t>
            </a:r>
            <a:r>
              <a:rPr lang="en-US" dirty="0" smtClean="0"/>
              <a:t>, doi:10.1101/cshperspect.a008516 </a:t>
            </a:r>
            <a:endParaRPr lang="en-US" dirty="0"/>
          </a:p>
        </p:txBody>
      </p:sp>
    </p:spTree>
    <p:extLst>
      <p:ext uri="{BB962C8B-B14F-4D97-AF65-F5344CB8AC3E}">
        <p14:creationId xmlns:p14="http://schemas.microsoft.com/office/powerpoint/2010/main" val="324067400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049" r="-1299"/>
          <a:stretch/>
        </p:blipFill>
        <p:spPr>
          <a:xfrm>
            <a:off x="1402234" y="846776"/>
            <a:ext cx="6409695" cy="5279387"/>
          </a:xfrm>
          <a:solidFill>
            <a:schemeClr val="tx1"/>
          </a:solidFill>
        </p:spPr>
      </p:pic>
      <p:sp>
        <p:nvSpPr>
          <p:cNvPr id="5" name="TextBox 4"/>
          <p:cNvSpPr txBox="1"/>
          <p:nvPr/>
        </p:nvSpPr>
        <p:spPr>
          <a:xfrm>
            <a:off x="1746334" y="6350817"/>
            <a:ext cx="6065595" cy="369332"/>
          </a:xfrm>
          <a:prstGeom prst="rect">
            <a:avLst/>
          </a:prstGeom>
          <a:noFill/>
        </p:spPr>
        <p:txBody>
          <a:bodyPr wrap="none" rtlCol="0">
            <a:spAutoFit/>
          </a:bodyPr>
          <a:lstStyle/>
          <a:p>
            <a:r>
              <a:rPr lang="en-US" dirty="0" err="1" smtClean="0"/>
              <a:t>Veeramah</a:t>
            </a:r>
            <a:r>
              <a:rPr lang="en-US" dirty="0" smtClean="0"/>
              <a:t> and </a:t>
            </a:r>
            <a:r>
              <a:rPr lang="en-US" dirty="0" err="1" smtClean="0"/>
              <a:t>Novembre</a:t>
            </a:r>
            <a:r>
              <a:rPr lang="en-US" dirty="0" smtClean="0"/>
              <a:t>, doi:10.1101/cshperspect.a008516 </a:t>
            </a:r>
            <a:endParaRPr lang="en-US" dirty="0"/>
          </a:p>
        </p:txBody>
      </p:sp>
      <p:sp>
        <p:nvSpPr>
          <p:cNvPr id="6" name="TextBox 5"/>
          <p:cNvSpPr txBox="1"/>
          <p:nvPr/>
        </p:nvSpPr>
        <p:spPr>
          <a:xfrm>
            <a:off x="1534657" y="203439"/>
            <a:ext cx="5814362" cy="369332"/>
          </a:xfrm>
          <a:prstGeom prst="rect">
            <a:avLst/>
          </a:prstGeom>
          <a:noFill/>
        </p:spPr>
        <p:txBody>
          <a:bodyPr wrap="none" rtlCol="0">
            <a:spAutoFit/>
          </a:bodyPr>
          <a:lstStyle/>
          <a:p>
            <a:r>
              <a:rPr lang="en-US" dirty="0" smtClean="0"/>
              <a:t>Human genetic comparisons </a:t>
            </a:r>
            <a:r>
              <a:rPr lang="en-US" dirty="0" err="1" smtClean="0"/>
              <a:t>overlayed</a:t>
            </a:r>
            <a:r>
              <a:rPr lang="en-US" dirty="0" smtClean="0"/>
              <a:t> on map of Europe.</a:t>
            </a:r>
            <a:endParaRPr lang="en-US" dirty="0"/>
          </a:p>
        </p:txBody>
      </p:sp>
    </p:spTree>
    <p:extLst>
      <p:ext uri="{BB962C8B-B14F-4D97-AF65-F5344CB8AC3E}">
        <p14:creationId xmlns:p14="http://schemas.microsoft.com/office/powerpoint/2010/main" val="254050025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Predicting new disease variants:</a:t>
            </a:r>
            <a:endParaRPr lang="en-US" dirty="0"/>
          </a:p>
        </p:txBody>
      </p:sp>
      <p:pic>
        <p:nvPicPr>
          <p:cNvPr id="4" name="Content Placeholder 3"/>
          <p:cNvPicPr>
            <a:picLocks noGrp="1" noChangeAspect="1"/>
          </p:cNvPicPr>
          <p:nvPr>
            <p:ph idx="1"/>
          </p:nvPr>
        </p:nvPicPr>
        <p:blipFill rotWithShape="1">
          <a:blip r:embed="rId2"/>
          <a:srcRect t="-745" b="-623"/>
          <a:stretch/>
        </p:blipFill>
        <p:spPr>
          <a:xfrm>
            <a:off x="685800" y="1799397"/>
            <a:ext cx="7770813" cy="3228333"/>
          </a:xfrm>
        </p:spPr>
      </p:pic>
      <p:sp>
        <p:nvSpPr>
          <p:cNvPr id="5" name="TextBox 4"/>
          <p:cNvSpPr txBox="1"/>
          <p:nvPr/>
        </p:nvSpPr>
        <p:spPr>
          <a:xfrm>
            <a:off x="2116768" y="1305446"/>
            <a:ext cx="5503505" cy="369332"/>
          </a:xfrm>
          <a:prstGeom prst="rect">
            <a:avLst/>
          </a:prstGeom>
          <a:noFill/>
        </p:spPr>
        <p:txBody>
          <a:bodyPr wrap="none" rtlCol="0">
            <a:spAutoFit/>
          </a:bodyPr>
          <a:lstStyle/>
          <a:p>
            <a:r>
              <a:rPr lang="en-US" dirty="0" smtClean="0"/>
              <a:t>Can we find </a:t>
            </a:r>
            <a:r>
              <a:rPr lang="en-US" i="1" dirty="0" smtClean="0"/>
              <a:t>associations</a:t>
            </a:r>
            <a:r>
              <a:rPr lang="en-US" dirty="0" smtClean="0"/>
              <a:t> between variants and diseases?</a:t>
            </a:r>
            <a:endParaRPr lang="en-US" dirty="0"/>
          </a:p>
        </p:txBody>
      </p:sp>
      <p:sp>
        <p:nvSpPr>
          <p:cNvPr id="6" name="TextBox 5"/>
          <p:cNvSpPr txBox="1"/>
          <p:nvPr/>
        </p:nvSpPr>
        <p:spPr>
          <a:xfrm>
            <a:off x="2540122" y="5433477"/>
            <a:ext cx="4577357" cy="369332"/>
          </a:xfrm>
          <a:prstGeom prst="rect">
            <a:avLst/>
          </a:prstGeom>
          <a:noFill/>
        </p:spPr>
        <p:txBody>
          <a:bodyPr wrap="none" rtlCol="0">
            <a:spAutoFit/>
          </a:bodyPr>
          <a:lstStyle/>
          <a:p>
            <a:r>
              <a:rPr lang="en-US" dirty="0" smtClean="0"/>
              <a:t>“Genome Wide Association Study (GWAS)”</a:t>
            </a:r>
            <a:endParaRPr lang="en-US" dirty="0"/>
          </a:p>
        </p:txBody>
      </p:sp>
      <p:sp>
        <p:nvSpPr>
          <p:cNvPr id="8" name="TextBox 7"/>
          <p:cNvSpPr txBox="1"/>
          <p:nvPr/>
        </p:nvSpPr>
        <p:spPr>
          <a:xfrm>
            <a:off x="3942326" y="6174405"/>
            <a:ext cx="4893795" cy="923330"/>
          </a:xfrm>
          <a:prstGeom prst="rect">
            <a:avLst/>
          </a:prstGeom>
          <a:noFill/>
        </p:spPr>
        <p:txBody>
          <a:bodyPr wrap="square" rtlCol="0">
            <a:spAutoFit/>
          </a:bodyPr>
          <a:lstStyle/>
          <a:p>
            <a:pPr algn="r"/>
            <a:r>
              <a:rPr lang="fr-FR" dirty="0" err="1" smtClean="0"/>
              <a:t>Wellcome</a:t>
            </a:r>
            <a:r>
              <a:rPr lang="fr-FR" dirty="0" smtClean="0"/>
              <a:t> Trust CCT, 2007, doi</a:t>
            </a:r>
            <a:r>
              <a:rPr lang="fr-FR" dirty="0"/>
              <a:t>:10.1038/nature05911 </a:t>
            </a:r>
            <a:endParaRPr lang="fr-FR" dirty="0" smtClean="0">
              <a:effectLst/>
            </a:endParaRPr>
          </a:p>
          <a:p>
            <a:endParaRPr lang="en-US" dirty="0"/>
          </a:p>
        </p:txBody>
      </p:sp>
    </p:spTree>
    <p:extLst>
      <p:ext uri="{BB962C8B-B14F-4D97-AF65-F5344CB8AC3E}">
        <p14:creationId xmlns:p14="http://schemas.microsoft.com/office/powerpoint/2010/main" val="38182083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…cautions of GWAS: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Need to account for relatedness in samples;</a:t>
            </a:r>
          </a:p>
          <a:p>
            <a:r>
              <a:rPr lang="en-US" sz="2400" dirty="0" smtClean="0"/>
              <a:t>Large sample sizes needed;</a:t>
            </a:r>
          </a:p>
          <a:p>
            <a:r>
              <a:rPr lang="en-US" sz="2400" dirty="0" smtClean="0"/>
              <a:t>Complex statistics needed &amp; “multiple testing” issues;</a:t>
            </a:r>
          </a:p>
          <a:p>
            <a:r>
              <a:rPr lang="en-US" sz="2400" dirty="0" smtClean="0"/>
              <a:t>Different identifier/database mixtures;</a:t>
            </a:r>
          </a:p>
          <a:p>
            <a:r>
              <a:rPr lang="en-US" sz="2400" dirty="0" smtClean="0"/>
              <a:t>Correlation is not causation;</a:t>
            </a:r>
          </a:p>
          <a:p>
            <a:r>
              <a:rPr lang="en-US" sz="2400" dirty="0" smtClean="0"/>
              <a:t>Large effects are rare – typically many small signals combined.</a:t>
            </a:r>
            <a:endParaRPr lang="en-US" sz="2400" dirty="0"/>
          </a:p>
          <a:p>
            <a:pPr marL="0" indent="0" algn="ctr">
              <a:buNone/>
            </a:pPr>
            <a:r>
              <a:rPr lang="en-US" sz="2400" dirty="0" smtClean="0"/>
              <a:t>The data science problem from hell!</a:t>
            </a:r>
          </a:p>
          <a:p>
            <a:endParaRPr lang="en-US" sz="2400" dirty="0"/>
          </a:p>
        </p:txBody>
      </p:sp>
    </p:spTree>
    <p:extLst>
      <p:ext uri="{BB962C8B-B14F-4D97-AF65-F5344CB8AC3E}">
        <p14:creationId xmlns:p14="http://schemas.microsoft.com/office/powerpoint/2010/main" val="2088403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next?</a:t>
            </a:r>
            <a:endParaRPr lang="en-US" dirty="0"/>
          </a:p>
        </p:txBody>
      </p:sp>
      <p:sp>
        <p:nvSpPr>
          <p:cNvPr id="3" name="Content Placeholder 2"/>
          <p:cNvSpPr>
            <a:spLocks noGrp="1"/>
          </p:cNvSpPr>
          <p:nvPr>
            <p:ph idx="1"/>
          </p:nvPr>
        </p:nvSpPr>
        <p:spPr/>
        <p:txBody>
          <a:bodyPr>
            <a:normAutofit/>
          </a:bodyPr>
          <a:lstStyle/>
          <a:p>
            <a:r>
              <a:rPr lang="en-US" sz="2800" dirty="0" smtClean="0"/>
              <a:t>Short-term: next 2-5 years</a:t>
            </a:r>
          </a:p>
          <a:p>
            <a:endParaRPr lang="en-US" sz="2800" dirty="0"/>
          </a:p>
          <a:p>
            <a:r>
              <a:rPr lang="en-US" sz="2800" dirty="0" smtClean="0"/>
              <a:t>Medium-term: 10 years</a:t>
            </a:r>
          </a:p>
          <a:p>
            <a:endParaRPr lang="en-US" sz="2800" dirty="0"/>
          </a:p>
          <a:p>
            <a:r>
              <a:rPr lang="en-US" sz="2800" dirty="0" smtClean="0"/>
              <a:t>Long-term: 20 years+</a:t>
            </a:r>
            <a:endParaRPr lang="en-US" sz="2800" dirty="0"/>
          </a:p>
        </p:txBody>
      </p:sp>
    </p:spTree>
    <p:extLst>
      <p:ext uri="{BB962C8B-B14F-4D97-AF65-F5344CB8AC3E}">
        <p14:creationId xmlns:p14="http://schemas.microsoft.com/office/powerpoint/2010/main" val="1703950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term</a:t>
            </a:r>
            <a:endParaRPr lang="en-US" dirty="0"/>
          </a:p>
        </p:txBody>
      </p:sp>
      <p:sp>
        <p:nvSpPr>
          <p:cNvPr id="3" name="Content Placeholder 2"/>
          <p:cNvSpPr>
            <a:spLocks noGrp="1"/>
          </p:cNvSpPr>
          <p:nvPr>
            <p:ph idx="1"/>
          </p:nvPr>
        </p:nvSpPr>
        <p:spPr/>
        <p:txBody>
          <a:bodyPr>
            <a:normAutofit/>
          </a:bodyPr>
          <a:lstStyle/>
          <a:p>
            <a:r>
              <a:rPr lang="en-US" sz="2400" dirty="0" smtClean="0"/>
              <a:t>Lots more data! “Millions to billions of human genomes” coming.</a:t>
            </a:r>
          </a:p>
          <a:p>
            <a:pPr lvl="1"/>
            <a:r>
              <a:rPr lang="en-US" sz="2400" dirty="0" smtClean="0"/>
              <a:t>Individual data – </a:t>
            </a:r>
            <a:r>
              <a:rPr lang="en-US" sz="2400" dirty="0" err="1" smtClean="0"/>
              <a:t>est</a:t>
            </a:r>
            <a:r>
              <a:rPr lang="en-US" sz="2400" dirty="0" smtClean="0"/>
              <a:t> 300,000 human genomes sequenced in 2014.</a:t>
            </a:r>
          </a:p>
          <a:p>
            <a:pPr lvl="1"/>
            <a:r>
              <a:rPr lang="en-US" sz="2400" dirty="0" smtClean="0"/>
              <a:t>Tumor and somatic data.</a:t>
            </a:r>
          </a:p>
          <a:p>
            <a:pPr lvl="1"/>
            <a:r>
              <a:rPr lang="en-US" sz="2400" dirty="0" smtClean="0"/>
              <a:t>Time course data (“</a:t>
            </a:r>
            <a:r>
              <a:rPr lang="en-US" sz="2400" dirty="0" err="1" smtClean="0"/>
              <a:t>narcissome</a:t>
            </a:r>
            <a:r>
              <a:rPr lang="en-US" sz="2400" dirty="0" smtClean="0"/>
              <a:t>”) - Mike Snyder</a:t>
            </a:r>
            <a:endParaRPr lang="en-US" sz="2400" dirty="0"/>
          </a:p>
          <a:p>
            <a:r>
              <a:rPr lang="en-US" sz="2400" dirty="0" smtClean="0"/>
              <a:t>Newer sequencing data types – e.g. longer reads.</a:t>
            </a:r>
            <a:endParaRPr lang="en-US" sz="2400" dirty="0"/>
          </a:p>
          <a:p>
            <a:pPr marL="0" indent="0">
              <a:buNone/>
            </a:pPr>
            <a:endParaRPr lang="en-US" sz="2400" dirty="0" smtClean="0"/>
          </a:p>
        </p:txBody>
      </p:sp>
      <p:sp>
        <p:nvSpPr>
          <p:cNvPr id="4" name="Rectangle 3"/>
          <p:cNvSpPr/>
          <p:nvPr/>
        </p:nvSpPr>
        <p:spPr>
          <a:xfrm>
            <a:off x="685800" y="5581221"/>
            <a:ext cx="7726206" cy="369332"/>
          </a:xfrm>
          <a:prstGeom prst="rect">
            <a:avLst/>
          </a:prstGeom>
        </p:spPr>
        <p:txBody>
          <a:bodyPr wrap="square">
            <a:spAutoFit/>
          </a:bodyPr>
          <a:lstStyle/>
          <a:p>
            <a:pPr algn="ctr"/>
            <a:r>
              <a:rPr lang="en-US" dirty="0" smtClean="0"/>
              <a:t>see: http://</a:t>
            </a:r>
            <a:r>
              <a:rPr lang="en-US" dirty="0" err="1" smtClean="0"/>
              <a:t>www.nature.com</a:t>
            </a:r>
            <a:r>
              <a:rPr lang="en-US" dirty="0" smtClean="0"/>
              <a:t>/news/the-rise-of-the-narciss-ome-1.10240</a:t>
            </a:r>
            <a:endParaRPr lang="en-US" dirty="0"/>
          </a:p>
        </p:txBody>
      </p:sp>
    </p:spTree>
    <p:extLst>
      <p:ext uri="{BB962C8B-B14F-4D97-AF65-F5344CB8AC3E}">
        <p14:creationId xmlns:p14="http://schemas.microsoft.com/office/powerpoint/2010/main" val="551210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Short-term </a:t>
            </a:r>
            <a:r>
              <a:rPr lang="en-US" i="1" dirty="0" smtClean="0"/>
              <a:t>software</a:t>
            </a:r>
            <a:r>
              <a:rPr lang="en-US" dirty="0" smtClean="0"/>
              <a:t> problems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Increasingly many open source Python projects (</a:t>
            </a:r>
            <a:r>
              <a:rPr lang="en-US" sz="2800" dirty="0" err="1" smtClean="0"/>
              <a:t>bcbio</a:t>
            </a:r>
            <a:r>
              <a:rPr lang="en-US" sz="2800" dirty="0" smtClean="0"/>
              <a:t>, Gemini);</a:t>
            </a:r>
          </a:p>
          <a:p>
            <a:r>
              <a:rPr lang="en-US" sz="2800" dirty="0" smtClean="0"/>
              <a:t>Help with integration between tools (dependency hell, versioning hell);</a:t>
            </a:r>
          </a:p>
          <a:p>
            <a:pPr marL="0" indent="0">
              <a:buNone/>
            </a:pPr>
            <a:endParaRPr lang="en-US" sz="2800" dirty="0" smtClean="0"/>
          </a:p>
          <a:p>
            <a:pPr marL="0" indent="0">
              <a:buNone/>
            </a:pPr>
            <a:r>
              <a:rPr lang="en-US" sz="2800" dirty="0" smtClean="0"/>
              <a:t>Optimization of specific approaches not so important.</a:t>
            </a:r>
          </a:p>
          <a:p>
            <a:pPr lvl="1"/>
            <a:r>
              <a:rPr lang="en-US" sz="2800" dirty="0" smtClean="0"/>
              <a:t>Lack of concordance =&gt; technical problem.</a:t>
            </a:r>
          </a:p>
          <a:p>
            <a:pPr lvl="1"/>
            <a:r>
              <a:rPr lang="en-US" sz="2800" dirty="0" smtClean="0"/>
              <a:t>General speed ~meh</a:t>
            </a:r>
          </a:p>
          <a:p>
            <a:pPr lvl="1"/>
            <a:r>
              <a:rPr lang="en-US" sz="2800" dirty="0" smtClean="0"/>
              <a:t>Flexible and robust libraries still maturing.</a:t>
            </a:r>
            <a:endParaRPr lang="en-US" sz="2800" dirty="0"/>
          </a:p>
        </p:txBody>
      </p:sp>
    </p:spTree>
    <p:extLst>
      <p:ext uri="{BB962C8B-B14F-4D97-AF65-F5344CB8AC3E}">
        <p14:creationId xmlns:p14="http://schemas.microsoft.com/office/powerpoint/2010/main" val="2321158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Medium term</a:t>
            </a:r>
            <a:endParaRPr lang="en-US" dirty="0"/>
          </a:p>
        </p:txBody>
      </p:sp>
      <p:sp>
        <p:nvSpPr>
          <p:cNvPr id="3" name="Content Placeholder 2"/>
          <p:cNvSpPr>
            <a:spLocks noGrp="1"/>
          </p:cNvSpPr>
          <p:nvPr>
            <p:ph idx="1"/>
          </p:nvPr>
        </p:nvSpPr>
        <p:spPr/>
        <p:txBody>
          <a:bodyPr>
            <a:normAutofit fontScale="47500" lnSpcReduction="20000"/>
          </a:bodyPr>
          <a:lstStyle/>
          <a:p>
            <a:r>
              <a:rPr lang="en-US" sz="5100" dirty="0" smtClean="0"/>
              <a:t>We’ll be sequencing everything all the time (but still won’t really know what it means); =&gt; data integration and data mining.</a:t>
            </a:r>
          </a:p>
          <a:p>
            <a:r>
              <a:rPr lang="en-US" sz="5100" dirty="0" smtClean="0"/>
              <a:t>Large scale sequencing is rapidly being extended to agriculture, ecology, and veterinary medicine.</a:t>
            </a:r>
            <a:endParaRPr lang="en-US" sz="5100" dirty="0"/>
          </a:p>
          <a:p>
            <a:r>
              <a:rPr lang="en-US" sz="5100" dirty="0" smtClean="0"/>
              <a:t>We will soon be able to “edit” whatever genomes we want (check out CRISPR), but will not have a good idea of what to actually edit (c.f. Perl8 analogy, above).</a:t>
            </a:r>
            <a:endParaRPr lang="en-US" dirty="0" smtClean="0"/>
          </a:p>
          <a:p>
            <a:pPr marL="0" indent="0" algn="ctr">
              <a:buNone/>
            </a:pPr>
            <a:r>
              <a:rPr lang="en-US" sz="3800" dirty="0" smtClean="0"/>
              <a:t>Read up on “gene drive” if you want the </a:t>
            </a:r>
            <a:r>
              <a:rPr lang="en-US" sz="3800" dirty="0" err="1" smtClean="0"/>
              <a:t>bejeezus</a:t>
            </a:r>
            <a:r>
              <a:rPr lang="en-US" sz="3800" dirty="0" smtClean="0"/>
              <a:t> scared out of you:</a:t>
            </a:r>
          </a:p>
          <a:p>
            <a:pPr marL="0" indent="0" algn="ctr">
              <a:buNone/>
            </a:pPr>
            <a:r>
              <a:rPr lang="en-US" sz="3800" dirty="0" smtClean="0"/>
              <a:t>http</a:t>
            </a:r>
            <a:r>
              <a:rPr lang="en-US" sz="3800" dirty="0"/>
              <a:t>://</a:t>
            </a:r>
            <a:r>
              <a:rPr lang="en-US" sz="3800" dirty="0" err="1"/>
              <a:t>news.sciencemag.org</a:t>
            </a:r>
            <a:r>
              <a:rPr lang="en-US" sz="3800" dirty="0"/>
              <a:t>/biology/2015/03/chain-reaction-spreads-gene-through-insects</a:t>
            </a:r>
          </a:p>
        </p:txBody>
      </p:sp>
    </p:spTree>
    <p:extLst>
      <p:ext uri="{BB962C8B-B14F-4D97-AF65-F5344CB8AC3E}">
        <p14:creationId xmlns:p14="http://schemas.microsoft.com/office/powerpoint/2010/main" val="15920177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Longer term</a:t>
            </a:r>
            <a:endParaRPr lang="en-US" dirty="0"/>
          </a:p>
        </p:txBody>
      </p:sp>
      <p:sp>
        <p:nvSpPr>
          <p:cNvPr id="3" name="Content Placeholder 2"/>
          <p:cNvSpPr>
            <a:spLocks noGrp="1"/>
          </p:cNvSpPr>
          <p:nvPr>
            <p:ph idx="1"/>
          </p:nvPr>
        </p:nvSpPr>
        <p:spPr/>
        <p:txBody>
          <a:bodyPr>
            <a:normAutofit/>
          </a:bodyPr>
          <a:lstStyle/>
          <a:p>
            <a:pPr marL="0" indent="0" algn="ctr">
              <a:buNone/>
            </a:pPr>
            <a:r>
              <a:rPr lang="en-US" sz="2800" b="1" dirty="0" smtClean="0"/>
              <a:t>No one knows.</a:t>
            </a:r>
          </a:p>
          <a:p>
            <a:pPr marL="0" indent="0" algn="ctr">
              <a:buNone/>
            </a:pPr>
            <a:r>
              <a:rPr lang="en-US" dirty="0" smtClean="0"/>
              <a:t>We’ve </a:t>
            </a:r>
            <a:r>
              <a:rPr lang="en-US" dirty="0"/>
              <a:t>only had large scale sequencing </a:t>
            </a:r>
            <a:r>
              <a:rPr lang="en-US" dirty="0" smtClean="0"/>
              <a:t>&amp; the </a:t>
            </a:r>
            <a:r>
              <a:rPr lang="en-US" dirty="0"/>
              <a:t>human genome for ~</a:t>
            </a:r>
            <a:r>
              <a:rPr lang="en-US" dirty="0" smtClean="0"/>
              <a:t>15 </a:t>
            </a:r>
            <a:r>
              <a:rPr lang="en-US" dirty="0"/>
              <a:t>years!!</a:t>
            </a:r>
          </a:p>
          <a:p>
            <a:pPr marL="0" indent="0">
              <a:buNone/>
            </a:pPr>
            <a:endParaRPr lang="en-US" dirty="0" smtClean="0"/>
          </a:p>
          <a:p>
            <a:pPr marL="0" indent="0" algn="ctr">
              <a:buNone/>
            </a:pPr>
            <a:r>
              <a:rPr lang="en-US" dirty="0" smtClean="0"/>
              <a:t>Free associate the following:</a:t>
            </a:r>
          </a:p>
          <a:p>
            <a:pPr marL="0" indent="0" algn="ctr">
              <a:buNone/>
            </a:pPr>
            <a:r>
              <a:rPr lang="en-US" dirty="0" smtClean="0"/>
              <a:t>cheap sequencing; quantified self; Internet of Things.</a:t>
            </a:r>
          </a:p>
        </p:txBody>
      </p:sp>
    </p:spTree>
    <p:extLst>
      <p:ext uri="{BB962C8B-B14F-4D97-AF65-F5344CB8AC3E}">
        <p14:creationId xmlns:p14="http://schemas.microsoft.com/office/powerpoint/2010/main" val="882932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involved?</a:t>
            </a:r>
            <a:endParaRPr lang="en-US" dirty="0"/>
          </a:p>
        </p:txBody>
      </p:sp>
      <p:sp>
        <p:nvSpPr>
          <p:cNvPr id="3" name="Content Placeholder 2"/>
          <p:cNvSpPr>
            <a:spLocks noGrp="1"/>
          </p:cNvSpPr>
          <p:nvPr>
            <p:ph idx="1"/>
          </p:nvPr>
        </p:nvSpPr>
        <p:spPr/>
        <p:txBody>
          <a:bodyPr>
            <a:normAutofit fontScale="77500" lnSpcReduction="20000"/>
          </a:bodyPr>
          <a:lstStyle/>
          <a:p>
            <a:pPr marL="0" indent="0" algn="ctr">
              <a:buNone/>
            </a:pPr>
            <a:endParaRPr lang="en-US" dirty="0" smtClean="0"/>
          </a:p>
          <a:p>
            <a:pPr marL="0" indent="0" algn="ctr">
              <a:buNone/>
            </a:pPr>
            <a:r>
              <a:rPr lang="en-US" sz="2600" dirty="0" smtClean="0"/>
              <a:t>A lot of the software is open source!</a:t>
            </a:r>
          </a:p>
          <a:p>
            <a:pPr marL="0" indent="0" algn="ctr">
              <a:buNone/>
            </a:pPr>
            <a:r>
              <a:rPr lang="en-US" sz="2600" dirty="0" smtClean="0"/>
              <a:t>(</a:t>
            </a:r>
            <a:r>
              <a:rPr lang="en-US" sz="2600" dirty="0" err="1" smtClean="0"/>
              <a:t>bwa</a:t>
            </a:r>
            <a:r>
              <a:rPr lang="en-US" sz="2600" dirty="0" smtClean="0"/>
              <a:t>, </a:t>
            </a:r>
            <a:r>
              <a:rPr lang="en-US" sz="2600" dirty="0" err="1" smtClean="0"/>
              <a:t>samtools</a:t>
            </a:r>
            <a:r>
              <a:rPr lang="en-US" sz="2600" dirty="0" smtClean="0"/>
              <a:t>, etc. etc.)</a:t>
            </a:r>
          </a:p>
          <a:p>
            <a:pPr marL="0" indent="0" algn="ctr">
              <a:buNone/>
            </a:pPr>
            <a:endParaRPr lang="en-US" sz="2600" dirty="0" smtClean="0"/>
          </a:p>
          <a:p>
            <a:pPr marL="0" indent="0">
              <a:buNone/>
            </a:pPr>
            <a:r>
              <a:rPr lang="en-US" sz="2600" dirty="0" smtClean="0"/>
              <a:t>…but:</a:t>
            </a:r>
          </a:p>
          <a:p>
            <a:pPr marL="0" indent="0" algn="ctr">
              <a:buNone/>
            </a:pPr>
            <a:r>
              <a:rPr lang="en-US" sz="2600" dirty="0" smtClean="0"/>
              <a:t>Warning: genomics is large, and deep, and largely invisible, and has its own culture</a:t>
            </a:r>
            <a:r>
              <a:rPr lang="en-US" dirty="0" smtClean="0"/>
              <a:t>.</a:t>
            </a:r>
          </a:p>
          <a:p>
            <a:pPr marL="0" indent="0" algn="ctr">
              <a:buNone/>
            </a:pPr>
            <a:r>
              <a:rPr lang="en-US" dirty="0" smtClean="0"/>
              <a:t>Sadly, your best bet is probably to come do a PhD with someone like me, for free.</a:t>
            </a:r>
          </a:p>
          <a:p>
            <a:pPr marL="0" indent="0" algn="ctr">
              <a:buNone/>
            </a:pPr>
            <a:r>
              <a:rPr lang="en-US" dirty="0" smtClean="0"/>
              <a:t>(just kidding! …)</a:t>
            </a:r>
          </a:p>
        </p:txBody>
      </p:sp>
    </p:spTree>
    <p:extLst>
      <p:ext uri="{BB962C8B-B14F-4D97-AF65-F5344CB8AC3E}">
        <p14:creationId xmlns:p14="http://schemas.microsoft.com/office/powerpoint/2010/main" val="370886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inheritance &amp; generation of variation works</a:t>
            </a:r>
            <a:endParaRPr lang="en-US" dirty="0"/>
          </a:p>
        </p:txBody>
      </p:sp>
      <p:pic>
        <p:nvPicPr>
          <p:cNvPr id="4" name="Content Placeholder 3"/>
          <p:cNvPicPr>
            <a:picLocks noGrp="1" noChangeAspect="1"/>
          </p:cNvPicPr>
          <p:nvPr>
            <p:ph idx="1"/>
          </p:nvPr>
        </p:nvPicPr>
        <p:blipFill>
          <a:blip r:embed="rId2"/>
          <a:srcRect l="-50398" r="-50398"/>
          <a:stretch>
            <a:fillRect/>
          </a:stretch>
        </p:blipFill>
        <p:spPr>
          <a:xfrm>
            <a:off x="-942970" y="1869141"/>
            <a:ext cx="7770813" cy="4257022"/>
          </a:xfrm>
        </p:spPr>
      </p:pic>
      <p:sp>
        <p:nvSpPr>
          <p:cNvPr id="5" name="Rectangle 4"/>
          <p:cNvSpPr/>
          <p:nvPr/>
        </p:nvSpPr>
        <p:spPr>
          <a:xfrm>
            <a:off x="995500" y="6278613"/>
            <a:ext cx="4048404" cy="369332"/>
          </a:xfrm>
          <a:prstGeom prst="rect">
            <a:avLst/>
          </a:prstGeom>
        </p:spPr>
        <p:txBody>
          <a:bodyPr wrap="none">
            <a:spAutoFit/>
          </a:bodyPr>
          <a:lstStyle/>
          <a:p>
            <a:r>
              <a:rPr lang="en-US" dirty="0" smtClean="0"/>
              <a:t>http://</a:t>
            </a:r>
            <a:r>
              <a:rPr lang="en-US" dirty="0" err="1" smtClean="0"/>
              <a:t>genetics.thetech.org</a:t>
            </a:r>
            <a:r>
              <a:rPr lang="en-US" dirty="0" smtClean="0"/>
              <a:t>/ask/ask435</a:t>
            </a:r>
            <a:endParaRPr lang="en-US" dirty="0"/>
          </a:p>
        </p:txBody>
      </p:sp>
      <p:sp>
        <p:nvSpPr>
          <p:cNvPr id="6" name="TextBox 5"/>
          <p:cNvSpPr txBox="1"/>
          <p:nvPr/>
        </p:nvSpPr>
        <p:spPr>
          <a:xfrm>
            <a:off x="5503599" y="2834601"/>
            <a:ext cx="3316272" cy="1200328"/>
          </a:xfrm>
          <a:prstGeom prst="rect">
            <a:avLst/>
          </a:prstGeom>
          <a:noFill/>
        </p:spPr>
        <p:txBody>
          <a:bodyPr wrap="square" rtlCol="0">
            <a:spAutoFit/>
          </a:bodyPr>
          <a:lstStyle/>
          <a:p>
            <a:r>
              <a:rPr lang="en-US" sz="2400" dirty="0" smtClean="0"/>
              <a:t>+ approximately 300-600 mutations</a:t>
            </a:r>
          </a:p>
          <a:p>
            <a:r>
              <a:rPr lang="en-US" sz="2400" dirty="0" smtClean="0"/>
              <a:t>per generation</a:t>
            </a:r>
            <a:endParaRPr lang="en-US" sz="2400" dirty="0"/>
          </a:p>
        </p:txBody>
      </p:sp>
    </p:spTree>
    <p:extLst>
      <p:ext uri="{BB962C8B-B14F-4D97-AF65-F5344CB8AC3E}">
        <p14:creationId xmlns:p14="http://schemas.microsoft.com/office/powerpoint/2010/main" val="175359297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bcbio</a:t>
            </a:r>
            <a:r>
              <a:rPr lang="en-US" dirty="0" smtClean="0"/>
              <a:t> and Gemini</a:t>
            </a:r>
            <a:endParaRPr lang="en-US" dirty="0"/>
          </a:p>
        </p:txBody>
      </p:sp>
      <p:sp>
        <p:nvSpPr>
          <p:cNvPr id="3" name="Content Placeholder 2"/>
          <p:cNvSpPr>
            <a:spLocks noGrp="1"/>
          </p:cNvSpPr>
          <p:nvPr>
            <p:ph idx="1"/>
          </p:nvPr>
        </p:nvSpPr>
        <p:spPr/>
        <p:txBody>
          <a:bodyPr/>
          <a:lstStyle/>
          <a:p>
            <a:pPr marL="0" indent="0">
              <a:buNone/>
            </a:pPr>
            <a:r>
              <a:rPr lang="en-US" dirty="0" smtClean="0"/>
              <a:t>Help with:</a:t>
            </a:r>
          </a:p>
          <a:p>
            <a:r>
              <a:rPr lang="en-US" dirty="0" smtClean="0"/>
              <a:t>Gemini: SQLite to </a:t>
            </a:r>
            <a:r>
              <a:rPr lang="en-US" dirty="0" err="1" smtClean="0"/>
              <a:t>PostgreSQL</a:t>
            </a:r>
            <a:r>
              <a:rPr lang="en-US" dirty="0" smtClean="0"/>
              <a:t> conversion;</a:t>
            </a:r>
          </a:p>
          <a:p>
            <a:r>
              <a:rPr lang="en-US" dirty="0" smtClean="0"/>
              <a:t>Gemini: “bigwig” parsing performance;</a:t>
            </a:r>
          </a:p>
          <a:p>
            <a:r>
              <a:rPr lang="en-US" dirty="0" err="1" smtClean="0"/>
              <a:t>bcbio</a:t>
            </a:r>
            <a:r>
              <a:rPr lang="en-US" dirty="0" smtClean="0"/>
              <a:t>: improving use &amp; cleanliness of Cloud port</a:t>
            </a:r>
          </a:p>
          <a:p>
            <a:r>
              <a:rPr lang="en-US" dirty="0" err="1" smtClean="0"/>
              <a:t>bcbio</a:t>
            </a:r>
            <a:r>
              <a:rPr lang="en-US" dirty="0" smtClean="0"/>
              <a:t>: moving to Common Workflow Language (note, reference implementation in Python)</a:t>
            </a:r>
          </a:p>
          <a:p>
            <a:pPr marL="0" indent="0" algn="ctr">
              <a:buNone/>
            </a:pPr>
            <a:r>
              <a:rPr lang="en-US" dirty="0" smtClean="0"/>
              <a:t>See talk blog post at </a:t>
            </a:r>
            <a:r>
              <a:rPr lang="en-US" dirty="0" smtClean="0">
                <a:hlinkClick r:id="rId2"/>
              </a:rPr>
              <a:t>http://ivory.idyll.org/2015-pycon-talk.html</a:t>
            </a:r>
            <a:r>
              <a:rPr lang="en-US" dirty="0" smtClean="0"/>
              <a:t> for more info.</a:t>
            </a:r>
            <a:endParaRPr lang="en-US" dirty="0"/>
          </a:p>
        </p:txBody>
      </p:sp>
    </p:spTree>
    <p:extLst>
      <p:ext uri="{BB962C8B-B14F-4D97-AF65-F5344CB8AC3E}">
        <p14:creationId xmlns:p14="http://schemas.microsoft.com/office/powerpoint/2010/main" val="1776547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can you sequence your own genome?</a:t>
            </a:r>
            <a:endParaRPr lang="en-US" dirty="0"/>
          </a:p>
        </p:txBody>
      </p:sp>
      <p:sp>
        <p:nvSpPr>
          <p:cNvPr id="3" name="Content Placeholder 2"/>
          <p:cNvSpPr>
            <a:spLocks noGrp="1"/>
          </p:cNvSpPr>
          <p:nvPr>
            <p:ph idx="1"/>
          </p:nvPr>
        </p:nvSpPr>
        <p:spPr/>
        <p:txBody>
          <a:bodyPr/>
          <a:lstStyle/>
          <a:p>
            <a:r>
              <a:rPr lang="en-US" dirty="0" smtClean="0"/>
              <a:t>Most genetic testing services (23andme, etc.) don’t actually sequence your 6 billion bases of DNA; they instead use a more targeted approach and look at common variants or known disease variants.</a:t>
            </a:r>
          </a:p>
          <a:p>
            <a:r>
              <a:rPr lang="en-US" dirty="0" smtClean="0"/>
              <a:t>If it costs &lt; $1000, they’re not actually sequencing you :)</a:t>
            </a:r>
          </a:p>
          <a:p>
            <a:r>
              <a:rPr lang="en-US" dirty="0" smtClean="0"/>
              <a:t>DNA extraction, </a:t>
            </a:r>
            <a:r>
              <a:rPr lang="en-US" dirty="0" err="1" smtClean="0"/>
              <a:t>etc</a:t>
            </a:r>
            <a:r>
              <a:rPr lang="en-US" dirty="0" smtClean="0"/>
              <a:t>, is fairly straightforward </a:t>
            </a:r>
            <a:r>
              <a:rPr lang="en-US" i="1" dirty="0" smtClean="0"/>
              <a:t>if</a:t>
            </a:r>
            <a:r>
              <a:rPr lang="en-US" dirty="0" smtClean="0"/>
              <a:t> you have access to a lab and the necessary expertise.</a:t>
            </a:r>
          </a:p>
          <a:p>
            <a:r>
              <a:rPr lang="en-US" dirty="0"/>
              <a:t>Main suggestion: </a:t>
            </a:r>
            <a:r>
              <a:rPr lang="en-US" dirty="0" smtClean="0"/>
              <a:t>see http</a:t>
            </a:r>
            <a:r>
              <a:rPr lang="en-US" dirty="0"/>
              <a:t>://</a:t>
            </a:r>
            <a:r>
              <a:rPr lang="en-US" dirty="0" err="1"/>
              <a:t>www.personalgenomes.org</a:t>
            </a:r>
            <a:r>
              <a:rPr lang="en-US" dirty="0"/>
              <a:t>/</a:t>
            </a:r>
          </a:p>
        </p:txBody>
      </p:sp>
    </p:spTree>
    <p:extLst>
      <p:ext uri="{BB962C8B-B14F-4D97-AF65-F5344CB8AC3E}">
        <p14:creationId xmlns:p14="http://schemas.microsoft.com/office/powerpoint/2010/main" val="3836328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for coming!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dirty="0" smtClean="0"/>
              <a:t>Please see links to data, instructions, and more reading at</a:t>
            </a:r>
            <a:endParaRPr lang="en-US" dirty="0"/>
          </a:p>
          <a:p>
            <a:pPr marL="0" indent="0" algn="ctr">
              <a:buNone/>
            </a:pPr>
            <a:r>
              <a:rPr lang="en-US" dirty="0" smtClean="0">
                <a:hlinkClick r:id="rId2"/>
              </a:rPr>
              <a:t>http://ivory.idyll.org/blog/2015-pycon-talk.html</a:t>
            </a:r>
            <a:endParaRPr lang="en-US" dirty="0" smtClean="0"/>
          </a:p>
          <a:p>
            <a:pPr marL="0" indent="0" algn="ctr">
              <a:buNone/>
            </a:pPr>
            <a:endParaRPr lang="en-US" dirty="0"/>
          </a:p>
        </p:txBody>
      </p:sp>
    </p:spTree>
    <p:extLst>
      <p:ext uri="{BB962C8B-B14F-4D97-AF65-F5344CB8AC3E}">
        <p14:creationId xmlns:p14="http://schemas.microsoft.com/office/powerpoint/2010/main" val="82218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we knew a person’s genome sequence perfectly…</a:t>
            </a:r>
            <a:endParaRPr lang="en-US" dirty="0"/>
          </a:p>
        </p:txBody>
      </p:sp>
      <p:sp>
        <p:nvSpPr>
          <p:cNvPr id="3" name="Content Placeholder 2"/>
          <p:cNvSpPr>
            <a:spLocks noGrp="1"/>
          </p:cNvSpPr>
          <p:nvPr>
            <p:ph idx="1"/>
          </p:nvPr>
        </p:nvSpPr>
        <p:spPr/>
        <p:txBody>
          <a:bodyPr/>
          <a:lstStyle/>
          <a:p>
            <a:pPr marL="0" indent="0" algn="ctr">
              <a:buNone/>
            </a:pPr>
            <a:r>
              <a:rPr lang="en-US" dirty="0" smtClean="0"/>
              <a:t>We still wouldn’t know all that much!</a:t>
            </a:r>
          </a:p>
          <a:p>
            <a:endParaRPr lang="en-US" dirty="0" smtClean="0"/>
          </a:p>
          <a:p>
            <a:r>
              <a:rPr lang="en-US" dirty="0" smtClean="0"/>
              <a:t>We could correlate variation between genomes with diseases.</a:t>
            </a:r>
          </a:p>
          <a:p>
            <a:r>
              <a:rPr lang="en-US" dirty="0" smtClean="0"/>
              <a:t>We could identify parentage and genetic inheritance.</a:t>
            </a:r>
          </a:p>
          <a:p>
            <a:r>
              <a:rPr lang="en-US" dirty="0" smtClean="0"/>
              <a:t>We could probably identify ethnic origin.</a:t>
            </a:r>
          </a:p>
          <a:p>
            <a:r>
              <a:rPr lang="en-US" dirty="0" smtClean="0"/>
              <a:t>We could find known “mistakes” or problems.</a:t>
            </a:r>
            <a:endParaRPr lang="en-US" dirty="0"/>
          </a:p>
        </p:txBody>
      </p:sp>
    </p:spTree>
    <p:extLst>
      <p:ext uri="{BB962C8B-B14F-4D97-AF65-F5344CB8AC3E}">
        <p14:creationId xmlns:p14="http://schemas.microsoft.com/office/powerpoint/2010/main" val="23607527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43608"/>
            <a:ext cx="7770813" cy="1429871"/>
          </a:xfrm>
        </p:spPr>
        <p:txBody>
          <a:bodyPr>
            <a:normAutofit fontScale="90000"/>
          </a:bodyPr>
          <a:lstStyle/>
          <a:p>
            <a:r>
              <a:rPr lang="en-US" dirty="0" smtClean="0"/>
              <a:t>But… why wouldn’t we know that much?? Isn’t the genome the person?</a:t>
            </a:r>
            <a:endParaRPr lang="en-US" dirty="0"/>
          </a:p>
        </p:txBody>
      </p:sp>
      <p:sp>
        <p:nvSpPr>
          <p:cNvPr id="5" name="TextBox 4"/>
          <p:cNvSpPr txBox="1"/>
          <p:nvPr/>
        </p:nvSpPr>
        <p:spPr>
          <a:xfrm>
            <a:off x="2152048" y="5521682"/>
            <a:ext cx="4773362" cy="369332"/>
          </a:xfrm>
          <a:prstGeom prst="rect">
            <a:avLst/>
          </a:prstGeom>
          <a:noFill/>
        </p:spPr>
        <p:txBody>
          <a:bodyPr wrap="none" rtlCol="0">
            <a:spAutoFit/>
          </a:bodyPr>
          <a:lstStyle/>
          <a:p>
            <a:r>
              <a:rPr lang="en-US" dirty="0" smtClean="0"/>
              <a:t>Let’s ignore environmental factors, first of all…</a:t>
            </a:r>
            <a:endParaRPr lang="en-US" dirty="0"/>
          </a:p>
        </p:txBody>
      </p:sp>
    </p:spTree>
    <p:extLst>
      <p:ext uri="{BB962C8B-B14F-4D97-AF65-F5344CB8AC3E}">
        <p14:creationId xmlns:p14="http://schemas.microsoft.com/office/powerpoint/2010/main" val="4214603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Imagine…</a:t>
            </a:r>
            <a:endParaRPr lang="en-US" dirty="0"/>
          </a:p>
        </p:txBody>
      </p:sp>
      <p:sp>
        <p:nvSpPr>
          <p:cNvPr id="3" name="Content Placeholder 2"/>
          <p:cNvSpPr>
            <a:spLocks noGrp="1"/>
          </p:cNvSpPr>
          <p:nvPr>
            <p:ph idx="1"/>
          </p:nvPr>
        </p:nvSpPr>
        <p:spPr>
          <a:xfrm>
            <a:off x="685800" y="1550894"/>
            <a:ext cx="7770813" cy="4257022"/>
          </a:xfrm>
        </p:spPr>
        <p:txBody>
          <a:bodyPr>
            <a:normAutofit/>
          </a:bodyPr>
          <a:lstStyle/>
          <a:p>
            <a:r>
              <a:rPr lang="en-US" sz="2400" dirty="0" smtClean="0"/>
              <a:t>…you’re locked in a room, with feral lawyers roaming around outside;</a:t>
            </a:r>
          </a:p>
          <a:p>
            <a:r>
              <a:rPr lang="en-US" sz="2400" dirty="0" smtClean="0"/>
              <a:t>You have a bunch of source code on a stack of CDs to understand;</a:t>
            </a:r>
          </a:p>
          <a:p>
            <a:r>
              <a:rPr lang="en-US" sz="2400" dirty="0" smtClean="0"/>
              <a:t>And you’ve been given a Windows 98 machine with Python installed.</a:t>
            </a:r>
          </a:p>
          <a:p>
            <a:pPr marL="0" indent="0" algn="ctr">
              <a:buNone/>
            </a:pPr>
            <a:r>
              <a:rPr lang="en-US" sz="2400" dirty="0" smtClean="0"/>
              <a:t> </a:t>
            </a:r>
            <a:r>
              <a:rPr lang="en-US" sz="2400" dirty="0" smtClean="0"/>
              <a:t>(see David </a:t>
            </a:r>
            <a:r>
              <a:rPr lang="en-US" sz="2400" dirty="0" smtClean="0"/>
              <a:t>Beazley, </a:t>
            </a:r>
            <a:r>
              <a:rPr lang="en-US" sz="2400" dirty="0" smtClean="0"/>
              <a:t>“Discovering Python”, </a:t>
            </a:r>
            <a:r>
              <a:rPr lang="en-US" sz="2400" dirty="0" err="1" smtClean="0"/>
              <a:t>PyCon</a:t>
            </a:r>
            <a:r>
              <a:rPr lang="en-US" sz="2400" dirty="0" smtClean="0"/>
              <a:t> 2014)</a:t>
            </a:r>
            <a:endParaRPr lang="en-US" sz="2400" dirty="0"/>
          </a:p>
          <a:p>
            <a:pPr marL="0" indent="0" algn="ctr">
              <a:buNone/>
            </a:pPr>
            <a:r>
              <a:rPr lang="en-US" sz="2400" i="1" dirty="0" smtClean="0"/>
              <a:t>This</a:t>
            </a:r>
            <a:r>
              <a:rPr lang="en-US" sz="2400" dirty="0" smtClean="0"/>
              <a:t> talk came partly from listening to his talk…</a:t>
            </a:r>
            <a:endParaRPr lang="en-US" sz="2400" dirty="0"/>
          </a:p>
          <a:p>
            <a:endParaRPr lang="en-US" sz="2400" dirty="0" smtClean="0"/>
          </a:p>
          <a:p>
            <a:endParaRPr lang="en-US" sz="2400" dirty="0"/>
          </a:p>
        </p:txBody>
      </p:sp>
    </p:spTree>
    <p:extLst>
      <p:ext uri="{BB962C8B-B14F-4D97-AF65-F5344CB8AC3E}">
        <p14:creationId xmlns:p14="http://schemas.microsoft.com/office/powerpoint/2010/main" val="323315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This “locked room” problem is a pretty good analogy to genomics!</a:t>
            </a:r>
            <a:endParaRPr lang="en-US" sz="4000" dirty="0"/>
          </a:p>
        </p:txBody>
      </p:sp>
      <p:sp>
        <p:nvSpPr>
          <p:cNvPr id="3" name="Content Placeholder 2"/>
          <p:cNvSpPr>
            <a:spLocks noGrp="1"/>
          </p:cNvSpPr>
          <p:nvPr>
            <p:ph idx="1"/>
          </p:nvPr>
        </p:nvSpPr>
        <p:spPr>
          <a:xfrm>
            <a:off x="440993" y="1869141"/>
            <a:ext cx="8431796" cy="4605164"/>
          </a:xfrm>
        </p:spPr>
        <p:txBody>
          <a:bodyPr>
            <a:normAutofit lnSpcReduction="10000"/>
          </a:bodyPr>
          <a:lstStyle/>
          <a:p>
            <a:pPr marL="0" indent="0" algn="ctr">
              <a:buNone/>
            </a:pPr>
            <a:r>
              <a:rPr lang="en-US" sz="3200" i="1" dirty="0" smtClean="0"/>
              <a:t>“Here are 3 billion characters of DNA! Go figure out what it all means!</a:t>
            </a:r>
            <a:r>
              <a:rPr lang="en-US" sz="3200" dirty="0" smtClean="0"/>
              <a:t>”</a:t>
            </a:r>
          </a:p>
          <a:p>
            <a:pPr marL="0" indent="0">
              <a:buNone/>
            </a:pPr>
            <a:r>
              <a:rPr lang="en-US" sz="2400" dirty="0" smtClean="0"/>
              <a:t>It’s like the previous locked room problem,</a:t>
            </a:r>
            <a:r>
              <a:rPr lang="en-US" sz="2400" dirty="0"/>
              <a:t> </a:t>
            </a:r>
            <a:r>
              <a:rPr lang="en-US" sz="2400" dirty="0" smtClean="0"/>
              <a:t>and:</a:t>
            </a:r>
          </a:p>
          <a:p>
            <a:r>
              <a:rPr lang="en-US" sz="2400" dirty="0" smtClean="0"/>
              <a:t>The code is all written in Perl 8, for which neither a specification or software interpreter exists.</a:t>
            </a:r>
          </a:p>
          <a:p>
            <a:r>
              <a:rPr lang="en-US" sz="2400" dirty="0" smtClean="0"/>
              <a:t>But you have access to the Internet and a world-wide collection of other scientists, and (some of) their data and papers.</a:t>
            </a:r>
          </a:p>
          <a:p>
            <a:pPr marL="0" indent="0" algn="ctr">
              <a:buNone/>
            </a:pPr>
            <a:r>
              <a:rPr lang="en-US" sz="2400" dirty="0" smtClean="0"/>
              <a:t>Oh, and: the answers hold the keys to life and death.</a:t>
            </a:r>
            <a:endParaRPr lang="en-US" sz="2400" dirty="0"/>
          </a:p>
        </p:txBody>
      </p:sp>
    </p:spTree>
    <p:extLst>
      <p:ext uri="{BB962C8B-B14F-4D97-AF65-F5344CB8AC3E}">
        <p14:creationId xmlns:p14="http://schemas.microsoft.com/office/powerpoint/2010/main" val="1432829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Genomes are still useful! How do we find sequence?</a:t>
            </a:r>
            <a:endParaRPr lang="en-US" dirty="0"/>
          </a:p>
        </p:txBody>
      </p:sp>
      <p:sp>
        <p:nvSpPr>
          <p:cNvPr id="3" name="Content Placeholder 2"/>
          <p:cNvSpPr>
            <a:spLocks noGrp="1"/>
          </p:cNvSpPr>
          <p:nvPr>
            <p:ph idx="1"/>
          </p:nvPr>
        </p:nvSpPr>
        <p:spPr>
          <a:xfrm>
            <a:off x="685800" y="1710371"/>
            <a:ext cx="7770813" cy="4257022"/>
          </a:xfrm>
        </p:spPr>
        <p:txBody>
          <a:bodyPr>
            <a:noAutofit/>
          </a:bodyPr>
          <a:lstStyle/>
          <a:p>
            <a:r>
              <a:rPr lang="en-US" sz="2000" dirty="0" smtClean="0"/>
              <a:t>Primary approach for human genomes is: spend a lot of money sequencing one, or a few; use that as reference.</a:t>
            </a:r>
          </a:p>
          <a:p>
            <a:r>
              <a:rPr lang="en-US" sz="2000" dirty="0" smtClean="0"/>
              <a:t>Initial cost: $2.7 </a:t>
            </a:r>
            <a:r>
              <a:rPr lang="en-US" sz="2000" dirty="0" err="1" smtClean="0"/>
              <a:t>bn</a:t>
            </a:r>
            <a:r>
              <a:rPr lang="en-US" sz="2000" dirty="0" smtClean="0"/>
              <a:t> (in 1991)</a:t>
            </a:r>
          </a:p>
          <a:p>
            <a:r>
              <a:rPr lang="en-US" sz="2000" dirty="0" smtClean="0"/>
              <a:t>Current human genome reference is from 13 anonymous volunteers in Buffalo, NY (Wikipedia ;)</a:t>
            </a:r>
          </a:p>
          <a:p>
            <a:endParaRPr lang="en-US" sz="2000" dirty="0"/>
          </a:p>
          <a:p>
            <a:r>
              <a:rPr lang="en-US" sz="2000" dirty="0" smtClean="0"/>
              <a:t>Older technology: identify points of variation, then target for further investigation.</a:t>
            </a:r>
          </a:p>
          <a:p>
            <a:r>
              <a:rPr lang="en-US" sz="2000" dirty="0" smtClean="0"/>
              <a:t>Current technology: sequence. (The rest of this talk.</a:t>
            </a:r>
          </a:p>
          <a:p>
            <a:r>
              <a:rPr lang="en-US" sz="2000" dirty="0" smtClean="0"/>
              <a:t>Next technology: longer reads. (Sequence more, better.)</a:t>
            </a:r>
          </a:p>
        </p:txBody>
      </p:sp>
    </p:spTree>
    <p:extLst>
      <p:ext uri="{BB962C8B-B14F-4D97-AF65-F5344CB8AC3E}">
        <p14:creationId xmlns:p14="http://schemas.microsoft.com/office/powerpoint/2010/main" val="2987136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Custom 1">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1237</TotalTime>
  <Words>2006</Words>
  <Application>Microsoft Macintosh PowerPoint</Application>
  <PresentationFormat>On-screen Show (4:3)</PresentationFormat>
  <Paragraphs>213</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Story</vt:lpstr>
      <vt:lpstr>How to interpret your own genome.</vt:lpstr>
      <vt:lpstr>Some basic facts about DNA</vt:lpstr>
      <vt:lpstr>How DNA is interpreted – “It’s complicated.”</vt:lpstr>
      <vt:lpstr>How inheritance &amp; generation of variation works</vt:lpstr>
      <vt:lpstr>If we knew a person’s genome sequence perfectly…</vt:lpstr>
      <vt:lpstr>But… why wouldn’t we know that much?? Isn’t the genome the person?</vt:lpstr>
      <vt:lpstr>Imagine…</vt:lpstr>
      <vt:lpstr>This “locked room” problem is a pretty good analogy to genomics!</vt:lpstr>
      <vt:lpstr>Genomes are still useful! How do we find sequence?</vt:lpstr>
      <vt:lpstr>Working with short read sequencing - overview</vt:lpstr>
      <vt:lpstr>Working with short read sequencing - sequencing</vt:lpstr>
      <vt:lpstr>Working with short read sequencing - sequencing</vt:lpstr>
      <vt:lpstr>Mapping: locate sequences in reference</vt:lpstr>
      <vt:lpstr>PowerPoint Presentation</vt:lpstr>
      <vt:lpstr>Variant detection after mapping</vt:lpstr>
      <vt:lpstr>PowerPoint Presentation</vt:lpstr>
      <vt:lpstr>Working with short-read sequencing – annotate variants</vt:lpstr>
      <vt:lpstr>Pipeline, approaches, formats, technologies.</vt:lpstr>
      <vt:lpstr>An example data set</vt:lpstr>
      <vt:lpstr>“Raw” human data:</vt:lpstr>
      <vt:lpstr>Working with short-read sequencing – mapping.</vt:lpstr>
      <vt:lpstr>Most parts of the genome are sampled many times (~50, here)</vt:lpstr>
      <vt:lpstr>Calling variants w/FreeBayes</vt:lpstr>
      <vt:lpstr>Working with short-read sequencing – annotate variants</vt:lpstr>
      <vt:lpstr>Most differences are ~uninterpretable!</vt:lpstr>
      <vt:lpstr>OK, you’ve got your variants – now what??</vt:lpstr>
      <vt:lpstr>Chasing down a disease-related variant: Canavan disease.</vt:lpstr>
      <vt:lpstr>PowerPoint Presentation</vt:lpstr>
      <vt:lpstr>Challenges in actually interpreting – “version hell”.</vt:lpstr>
      <vt:lpstr>PowerPoint Presentation</vt:lpstr>
      <vt:lpstr>PowerPoint Presentation</vt:lpstr>
      <vt:lpstr>Predicting new disease variants:</vt:lpstr>
      <vt:lpstr>…cautions of GWAS:</vt:lpstr>
      <vt:lpstr>Where next?</vt:lpstr>
      <vt:lpstr>Short term</vt:lpstr>
      <vt:lpstr>Short-term software problems</vt:lpstr>
      <vt:lpstr>Medium term</vt:lpstr>
      <vt:lpstr>Longer term</vt:lpstr>
      <vt:lpstr>How to get involved?</vt:lpstr>
      <vt:lpstr>bcbio and Gemini</vt:lpstr>
      <vt:lpstr>How can you sequence your own genome?</vt:lpstr>
      <vt:lpstr>Thanks for coming!</vt:lpstr>
    </vt:vector>
  </TitlesOfParts>
  <Company>MSU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Titus Brown</dc:creator>
  <cp:lastModifiedBy>C. Titus Brown</cp:lastModifiedBy>
  <cp:revision>39</cp:revision>
  <dcterms:created xsi:type="dcterms:W3CDTF">2015-04-09T21:23:30Z</dcterms:created>
  <dcterms:modified xsi:type="dcterms:W3CDTF">2015-04-10T18:01:28Z</dcterms:modified>
</cp:coreProperties>
</file>