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Now Bold" charset="1" panose="00000800000000000000"/>
      <p:regular r:id="rId13"/>
    </p:embeddedFont>
    <p:embeddedFont>
      <p:font typeface="Kollektif Bold" charset="1" panose="020B0604020101010102"/>
      <p:regular r:id="rId14"/>
    </p:embeddedFont>
    <p:embeddedFont>
      <p:font typeface="League Spartan" charset="1" panose="00000800000000000000"/>
      <p:regular r:id="rId15"/>
    </p:embeddedFont>
    <p:embeddedFont>
      <p:font typeface="Now Heavy" charset="1" panose="00000A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jpe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TextBox 2" id="2"/>
          <p:cNvSpPr txBox="true"/>
          <p:nvPr/>
        </p:nvSpPr>
        <p:spPr>
          <a:xfrm rot="0">
            <a:off x="4317874" y="3505497"/>
            <a:ext cx="9657581" cy="759649"/>
          </a:xfrm>
          <a:prstGeom prst="rect">
            <a:avLst/>
          </a:prstGeom>
        </p:spPr>
        <p:txBody>
          <a:bodyPr anchor="t" rtlCol="false" tIns="0" lIns="0" bIns="0" rIns="0">
            <a:spAutoFit/>
          </a:bodyPr>
          <a:lstStyle/>
          <a:p>
            <a:pPr algn="ctr">
              <a:lnSpc>
                <a:spcPts val="5736"/>
              </a:lnSpc>
            </a:pPr>
            <a:r>
              <a:rPr lang="en-US" sz="5214" spc="229">
                <a:solidFill>
                  <a:srgbClr val="FFFFFF"/>
                </a:solidFill>
                <a:latin typeface="Now Bold"/>
              </a:rPr>
              <a:t>Patron de Diseño</a:t>
            </a:r>
          </a:p>
        </p:txBody>
      </p:sp>
      <p:sp>
        <p:nvSpPr>
          <p:cNvPr name="TextBox 3" id="3"/>
          <p:cNvSpPr txBox="true"/>
          <p:nvPr/>
        </p:nvSpPr>
        <p:spPr>
          <a:xfrm rot="0">
            <a:off x="2298777" y="4448026"/>
            <a:ext cx="13695775" cy="2246566"/>
          </a:xfrm>
          <a:prstGeom prst="rect">
            <a:avLst/>
          </a:prstGeom>
        </p:spPr>
        <p:txBody>
          <a:bodyPr anchor="t" rtlCol="false" tIns="0" lIns="0" bIns="0" rIns="0">
            <a:spAutoFit/>
          </a:bodyPr>
          <a:lstStyle/>
          <a:p>
            <a:pPr algn="ctr">
              <a:lnSpc>
                <a:spcPts val="17209"/>
              </a:lnSpc>
            </a:pPr>
            <a:r>
              <a:rPr lang="en-US" sz="15644">
                <a:solidFill>
                  <a:srgbClr val="FFFFFF"/>
                </a:solidFill>
                <a:latin typeface="Kollektif Bold"/>
              </a:rPr>
              <a:t>STATE</a:t>
            </a:r>
          </a:p>
        </p:txBody>
      </p:sp>
      <p:sp>
        <p:nvSpPr>
          <p:cNvPr name="Freeform 4" id="4"/>
          <p:cNvSpPr/>
          <p:nvPr/>
        </p:nvSpPr>
        <p:spPr>
          <a:xfrm flipH="false" flipV="false" rot="0">
            <a:off x="1185975" y="1071681"/>
            <a:ext cx="300896" cy="300896"/>
          </a:xfrm>
          <a:custGeom>
            <a:avLst/>
            <a:gdLst/>
            <a:ahLst/>
            <a:cxnLst/>
            <a:rect r="r" b="b" t="t" l="l"/>
            <a:pathLst>
              <a:path h="300896" w="300896">
                <a:moveTo>
                  <a:pt x="0" y="0"/>
                </a:moveTo>
                <a:lnTo>
                  <a:pt x="300895" y="0"/>
                </a:lnTo>
                <a:lnTo>
                  <a:pt x="300895" y="300896"/>
                </a:lnTo>
                <a:lnTo>
                  <a:pt x="0" y="300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61995" y="1135134"/>
            <a:ext cx="5084671" cy="238760"/>
          </a:xfrm>
          <a:prstGeom prst="rect">
            <a:avLst/>
          </a:prstGeom>
        </p:spPr>
        <p:txBody>
          <a:bodyPr anchor="t" rtlCol="false" tIns="0" lIns="0" bIns="0" rIns="0">
            <a:spAutoFit/>
          </a:bodyPr>
          <a:lstStyle/>
          <a:p>
            <a:pPr algn="l">
              <a:lnSpc>
                <a:spcPts val="1869"/>
              </a:lnSpc>
            </a:pPr>
            <a:r>
              <a:rPr lang="en-US" sz="1699" spc="249">
                <a:solidFill>
                  <a:srgbClr val="FFFFFF"/>
                </a:solidFill>
                <a:latin typeface="Now Bold"/>
              </a:rPr>
              <a:t>UNIVERSIDAD POPULAR DEL CESAR</a:t>
            </a:r>
          </a:p>
        </p:txBody>
      </p:sp>
      <p:sp>
        <p:nvSpPr>
          <p:cNvPr name="Freeform 6" id="6"/>
          <p:cNvSpPr/>
          <p:nvPr/>
        </p:nvSpPr>
        <p:spPr>
          <a:xfrm flipH="false" flipV="false" rot="-5400000">
            <a:off x="13833159" y="4118825"/>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1978448" y="488171"/>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2963613" y="5960567"/>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108902" y="9591221"/>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936538" y="6666017"/>
            <a:ext cx="10390609" cy="815975"/>
          </a:xfrm>
          <a:prstGeom prst="rect">
            <a:avLst/>
          </a:prstGeom>
        </p:spPr>
        <p:txBody>
          <a:bodyPr anchor="t" rtlCol="false" tIns="0" lIns="0" bIns="0" rIns="0">
            <a:spAutoFit/>
          </a:bodyPr>
          <a:lstStyle/>
          <a:p>
            <a:pPr algn="ctr">
              <a:lnSpc>
                <a:spcPts val="3249"/>
              </a:lnSpc>
            </a:pPr>
            <a:r>
              <a:rPr lang="en-US" sz="2499">
                <a:solidFill>
                  <a:srgbClr val="FFFFFF"/>
                </a:solidFill>
                <a:latin typeface="League Spartan"/>
              </a:rPr>
              <a:t>HELDER RAFAEL GUERRA NIEVES</a:t>
            </a:r>
          </a:p>
          <a:p>
            <a:pPr algn="ctr" marL="0" indent="0" lvl="0">
              <a:lnSpc>
                <a:spcPts val="3249"/>
              </a:lnSpc>
              <a:spcBef>
                <a:spcPct val="0"/>
              </a:spcBef>
            </a:pPr>
            <a:r>
              <a:rPr lang="en-US" sz="2499">
                <a:solidFill>
                  <a:srgbClr val="FFFFFF"/>
                </a:solidFill>
                <a:latin typeface="League Spartan"/>
              </a:rPr>
              <a:t>DOUGLATHS CARRASCAL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Freeform 2" id="2"/>
          <p:cNvSpPr/>
          <p:nvPr/>
        </p:nvSpPr>
        <p:spPr>
          <a:xfrm flipH="false" flipV="false" rot="0">
            <a:off x="1237103" y="3785033"/>
            <a:ext cx="10877966" cy="257116"/>
          </a:xfrm>
          <a:custGeom>
            <a:avLst/>
            <a:gdLst/>
            <a:ahLst/>
            <a:cxnLst/>
            <a:rect r="r" b="b" t="t" l="l"/>
            <a:pathLst>
              <a:path h="257116" w="10877966">
                <a:moveTo>
                  <a:pt x="0" y="0"/>
                </a:moveTo>
                <a:lnTo>
                  <a:pt x="10877966" y="0"/>
                </a:lnTo>
                <a:lnTo>
                  <a:pt x="10877966" y="257115"/>
                </a:lnTo>
                <a:lnTo>
                  <a:pt x="0" y="257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336575" y="-505450"/>
            <a:ext cx="7885580" cy="11828370"/>
            <a:chOff x="0" y="0"/>
            <a:chExt cx="6350000" cy="9525000"/>
          </a:xfrm>
        </p:grpSpPr>
        <p:sp>
          <p:nvSpPr>
            <p:cNvPr name="Freeform 4" id="4"/>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4"/>
              <a:stretch>
                <a:fillRect l="-62994" t="0" r="-62994" b="0"/>
              </a:stretch>
            </a:blipFill>
          </p:spPr>
        </p:sp>
      </p:grpSp>
      <p:sp>
        <p:nvSpPr>
          <p:cNvPr name="Freeform 5" id="5"/>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59746" y="760598"/>
            <a:ext cx="300896" cy="300896"/>
          </a:xfrm>
          <a:custGeom>
            <a:avLst/>
            <a:gdLst/>
            <a:ahLst/>
            <a:cxnLst/>
            <a:rect r="r" b="b" t="t" l="l"/>
            <a:pathLst>
              <a:path h="300896" w="300896">
                <a:moveTo>
                  <a:pt x="0" y="0"/>
                </a:moveTo>
                <a:lnTo>
                  <a:pt x="300896" y="0"/>
                </a:lnTo>
                <a:lnTo>
                  <a:pt x="300896" y="300895"/>
                </a:lnTo>
                <a:lnTo>
                  <a:pt x="0" y="3008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444388" y="1784794"/>
            <a:ext cx="10810434" cy="1137285"/>
          </a:xfrm>
          <a:prstGeom prst="rect">
            <a:avLst/>
          </a:prstGeom>
        </p:spPr>
        <p:txBody>
          <a:bodyPr anchor="t" rtlCol="false" tIns="0" lIns="0" bIns="0" rIns="0">
            <a:spAutoFit/>
          </a:bodyPr>
          <a:lstStyle/>
          <a:p>
            <a:pPr algn="ctr">
              <a:lnSpc>
                <a:spcPts val="9240"/>
              </a:lnSpc>
            </a:pPr>
            <a:r>
              <a:rPr lang="en-US" sz="6600">
                <a:solidFill>
                  <a:srgbClr val="FFFFFF"/>
                </a:solidFill>
                <a:latin typeface="Kollektif Bold"/>
              </a:rPr>
              <a:t>Que es el patron STATE</a:t>
            </a:r>
          </a:p>
        </p:txBody>
      </p:sp>
      <p:sp>
        <p:nvSpPr>
          <p:cNvPr name="TextBox 9" id="9"/>
          <p:cNvSpPr txBox="true"/>
          <p:nvPr/>
        </p:nvSpPr>
        <p:spPr>
          <a:xfrm rot="0">
            <a:off x="1237103" y="4185023"/>
            <a:ext cx="11312330" cy="4328968"/>
          </a:xfrm>
          <a:prstGeom prst="rect">
            <a:avLst/>
          </a:prstGeom>
        </p:spPr>
        <p:txBody>
          <a:bodyPr anchor="t" rtlCol="false" tIns="0" lIns="0" bIns="0" rIns="0">
            <a:spAutoFit/>
          </a:bodyPr>
          <a:lstStyle/>
          <a:p>
            <a:pPr algn="l">
              <a:lnSpc>
                <a:spcPts val="4930"/>
              </a:lnSpc>
            </a:pPr>
            <a:r>
              <a:rPr lang="en-US" sz="3521" spc="77">
                <a:solidFill>
                  <a:srgbClr val="FFFFFF"/>
                </a:solidFill>
                <a:latin typeface="Now Bold"/>
              </a:rPr>
              <a:t>El patrón de diseño State es un patrón de comportamiento que permite a un objeto cambiar su comportamiento cuando su estado interno cambia. En otras palabras, el patrón State permite que un objeto modifique su comportamiento según su estado interno, de modo que parece cambiar su clase.</a:t>
            </a:r>
          </a:p>
        </p:txBody>
      </p:sp>
      <p:sp>
        <p:nvSpPr>
          <p:cNvPr name="TextBox 10" id="10"/>
          <p:cNvSpPr txBox="true"/>
          <p:nvPr/>
        </p:nvSpPr>
        <p:spPr>
          <a:xfrm rot="0">
            <a:off x="1535766" y="824050"/>
            <a:ext cx="3032398" cy="231140"/>
          </a:xfrm>
          <a:prstGeom prst="rect">
            <a:avLst/>
          </a:prstGeom>
        </p:spPr>
        <p:txBody>
          <a:bodyPr anchor="t" rtlCol="false" tIns="0" lIns="0" bIns="0" rIns="0">
            <a:spAutoFit/>
          </a:bodyPr>
          <a:lstStyle/>
          <a:p>
            <a:pPr algn="l">
              <a:lnSpc>
                <a:spcPts val="1869"/>
              </a:lnSpc>
            </a:pPr>
            <a:r>
              <a:rPr lang="en-US" sz="1699" spc="249">
                <a:solidFill>
                  <a:srgbClr val="FFFFFF"/>
                </a:solidFill>
                <a:latin typeface="Now Bold"/>
              </a:rPr>
              <a:t>ESTUDIO SHONOS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961672" y="3235847"/>
            <a:ext cx="20943650" cy="5169447"/>
            <a:chOff x="0" y="0"/>
            <a:chExt cx="5516023" cy="1361500"/>
          </a:xfrm>
        </p:grpSpPr>
        <p:sp>
          <p:nvSpPr>
            <p:cNvPr name="Freeform 3" id="3"/>
            <p:cNvSpPr/>
            <p:nvPr/>
          </p:nvSpPr>
          <p:spPr>
            <a:xfrm flipH="false" flipV="false" rot="0">
              <a:off x="0" y="0"/>
              <a:ext cx="5516023" cy="1361500"/>
            </a:xfrm>
            <a:custGeom>
              <a:avLst/>
              <a:gdLst/>
              <a:ahLst/>
              <a:cxnLst/>
              <a:rect r="r" b="b" t="t" l="l"/>
              <a:pathLst>
                <a:path h="1361500" w="5516023">
                  <a:moveTo>
                    <a:pt x="0" y="0"/>
                  </a:moveTo>
                  <a:lnTo>
                    <a:pt x="5516023" y="0"/>
                  </a:lnTo>
                  <a:lnTo>
                    <a:pt x="5516023" y="1361500"/>
                  </a:lnTo>
                  <a:lnTo>
                    <a:pt x="0" y="1361500"/>
                  </a:lnTo>
                  <a:close/>
                </a:path>
              </a:pathLst>
            </a:custGeom>
            <a:solidFill>
              <a:srgbClr val="EFEEE9"/>
            </a:solidFill>
          </p:spPr>
        </p:sp>
        <p:sp>
          <p:nvSpPr>
            <p:cNvPr name="TextBox 4" id="4"/>
            <p:cNvSpPr txBox="true"/>
            <p:nvPr/>
          </p:nvSpPr>
          <p:spPr>
            <a:xfrm>
              <a:off x="0" y="-38100"/>
              <a:ext cx="5516023" cy="13996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9319925" y="1600080"/>
            <a:ext cx="7658220" cy="7658220"/>
          </a:xfrm>
          <a:custGeom>
            <a:avLst/>
            <a:gdLst/>
            <a:ahLst/>
            <a:cxnLst/>
            <a:rect r="r" b="b" t="t" l="l"/>
            <a:pathLst>
              <a:path h="7658220" w="7658220">
                <a:moveTo>
                  <a:pt x="0" y="0"/>
                </a:moveTo>
                <a:lnTo>
                  <a:pt x="7658219" y="0"/>
                </a:lnTo>
                <a:lnTo>
                  <a:pt x="7658219" y="7658220"/>
                </a:lnTo>
                <a:lnTo>
                  <a:pt x="0" y="76582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72586" y="3235847"/>
            <a:ext cx="7790256" cy="1695450"/>
          </a:xfrm>
          <a:prstGeom prst="rect">
            <a:avLst/>
          </a:prstGeom>
        </p:spPr>
        <p:txBody>
          <a:bodyPr anchor="t" rtlCol="false" tIns="0" lIns="0" bIns="0" rIns="0">
            <a:spAutoFit/>
          </a:bodyPr>
          <a:lstStyle/>
          <a:p>
            <a:pPr algn="l" marL="0" indent="0" lvl="0">
              <a:lnSpc>
                <a:spcPts val="6698"/>
              </a:lnSpc>
              <a:spcBef>
                <a:spcPct val="0"/>
              </a:spcBef>
            </a:pPr>
            <a:r>
              <a:rPr lang="en-US" sz="5581">
                <a:solidFill>
                  <a:srgbClr val="000000"/>
                </a:solidFill>
                <a:latin typeface="Kollektif Bold"/>
              </a:rPr>
              <a:t>Proposito del Patron State</a:t>
            </a:r>
          </a:p>
        </p:txBody>
      </p:sp>
      <p:sp>
        <p:nvSpPr>
          <p:cNvPr name="TextBox 7" id="7"/>
          <p:cNvSpPr txBox="true"/>
          <p:nvPr/>
        </p:nvSpPr>
        <p:spPr>
          <a:xfrm rot="0">
            <a:off x="772586" y="4883672"/>
            <a:ext cx="8103138" cy="3414697"/>
          </a:xfrm>
          <a:prstGeom prst="rect">
            <a:avLst/>
          </a:prstGeom>
        </p:spPr>
        <p:txBody>
          <a:bodyPr anchor="t" rtlCol="false" tIns="0" lIns="0" bIns="0" rIns="0">
            <a:spAutoFit/>
          </a:bodyPr>
          <a:lstStyle/>
          <a:p>
            <a:pPr algn="just" marL="0" indent="0" lvl="0">
              <a:lnSpc>
                <a:spcPts val="3413"/>
              </a:lnSpc>
              <a:spcBef>
                <a:spcPct val="0"/>
              </a:spcBef>
            </a:pPr>
            <a:r>
              <a:rPr lang="en-US" sz="2438" spc="53">
                <a:solidFill>
                  <a:srgbClr val="000000"/>
                </a:solidFill>
                <a:latin typeface="Now Bold"/>
              </a:rPr>
              <a:t>El propósito del patrón State es evitar las grandes estructuras condicionales que seleccionan el comportamiento basado en el estado del objeto. En lugar de tener múltiples condiciones, el objeto delega el comportamiento a diferentes objetos de estado que encapsulan las variaciones de comportamiento correspondientes.</a:t>
            </a:r>
          </a:p>
        </p:txBody>
      </p:sp>
      <p:sp>
        <p:nvSpPr>
          <p:cNvPr name="Freeform 8" id="8"/>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0086939" y="2344057"/>
            <a:ext cx="6170292" cy="6170267"/>
            <a:chOff x="0" y="0"/>
            <a:chExt cx="6350000" cy="6349975"/>
          </a:xfrm>
        </p:grpSpPr>
        <p:sp>
          <p:nvSpPr>
            <p:cNvPr name="Freeform 10" id="10"/>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6"/>
              <a:stretch>
                <a:fillRect l="-24999" t="0" r="-24999" b="0"/>
              </a:stretch>
            </a:blipFill>
          </p:spPr>
        </p:sp>
      </p:grpSp>
      <p:sp>
        <p:nvSpPr>
          <p:cNvPr name="Freeform 11" id="11"/>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059746" y="760598"/>
            <a:ext cx="300896" cy="300896"/>
          </a:xfrm>
          <a:custGeom>
            <a:avLst/>
            <a:gdLst/>
            <a:ahLst/>
            <a:cxnLst/>
            <a:rect r="r" b="b" t="t" l="l"/>
            <a:pathLst>
              <a:path h="300896" w="300896">
                <a:moveTo>
                  <a:pt x="0" y="0"/>
                </a:moveTo>
                <a:lnTo>
                  <a:pt x="300896" y="0"/>
                </a:lnTo>
                <a:lnTo>
                  <a:pt x="300896" y="300895"/>
                </a:lnTo>
                <a:lnTo>
                  <a:pt x="0" y="3008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535766" y="824050"/>
            <a:ext cx="3032398" cy="231140"/>
          </a:xfrm>
          <a:prstGeom prst="rect">
            <a:avLst/>
          </a:prstGeom>
        </p:spPr>
        <p:txBody>
          <a:bodyPr anchor="t" rtlCol="false" tIns="0" lIns="0" bIns="0" rIns="0">
            <a:spAutoFit/>
          </a:bodyPr>
          <a:lstStyle/>
          <a:p>
            <a:pPr algn="l">
              <a:lnSpc>
                <a:spcPts val="1869"/>
              </a:lnSpc>
            </a:pPr>
            <a:r>
              <a:rPr lang="en-US" sz="1699" spc="249">
                <a:solidFill>
                  <a:srgbClr val="FFFFFF"/>
                </a:solidFill>
                <a:latin typeface="Now Bold"/>
              </a:rPr>
              <a:t>ESTUDIO SHONOS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6928562" y="29473"/>
            <a:ext cx="0" cy="10257527"/>
          </a:xfrm>
          <a:prstGeom prst="line">
            <a:avLst/>
          </a:prstGeom>
          <a:ln cap="rnd" w="9525">
            <a:solidFill>
              <a:srgbClr val="000000">
                <a:alpha val="29804"/>
              </a:srgbClr>
            </a:solidFill>
            <a:prstDash val="solid"/>
            <a:headEnd type="none" len="sm" w="sm"/>
            <a:tailEnd type="none" len="sm" w="sm"/>
          </a:ln>
        </p:spPr>
      </p:sp>
      <p:sp>
        <p:nvSpPr>
          <p:cNvPr name="Freeform 3" id="3"/>
          <p:cNvSpPr/>
          <p:nvPr/>
        </p:nvSpPr>
        <p:spPr>
          <a:xfrm flipH="false" flipV="false" rot="0">
            <a:off x="6928562" y="1659555"/>
            <a:ext cx="11359438" cy="6403515"/>
          </a:xfrm>
          <a:custGeom>
            <a:avLst/>
            <a:gdLst/>
            <a:ahLst/>
            <a:cxnLst/>
            <a:rect r="r" b="b" t="t" l="l"/>
            <a:pathLst>
              <a:path h="6403515" w="11359438">
                <a:moveTo>
                  <a:pt x="0" y="0"/>
                </a:moveTo>
                <a:lnTo>
                  <a:pt x="11359438" y="0"/>
                </a:lnTo>
                <a:lnTo>
                  <a:pt x="11359438" y="6403515"/>
                </a:lnTo>
                <a:lnTo>
                  <a:pt x="0" y="6403515"/>
                </a:lnTo>
                <a:lnTo>
                  <a:pt x="0" y="0"/>
                </a:lnTo>
                <a:close/>
              </a:path>
            </a:pathLst>
          </a:custGeom>
          <a:blipFill>
            <a:blip r:embed="rId2"/>
            <a:stretch>
              <a:fillRect l="-2391" t="0" r="0" b="0"/>
            </a:stretch>
          </a:blipFill>
        </p:spPr>
      </p:sp>
      <p:sp>
        <p:nvSpPr>
          <p:cNvPr name="TextBox 4" id="4"/>
          <p:cNvSpPr txBox="true"/>
          <p:nvPr/>
        </p:nvSpPr>
        <p:spPr>
          <a:xfrm rot="0">
            <a:off x="772166" y="677909"/>
            <a:ext cx="5243646" cy="9324340"/>
          </a:xfrm>
          <a:prstGeom prst="rect">
            <a:avLst/>
          </a:prstGeom>
        </p:spPr>
        <p:txBody>
          <a:bodyPr anchor="t" rtlCol="false" tIns="0" lIns="0" bIns="0" rIns="0">
            <a:spAutoFit/>
          </a:bodyPr>
          <a:lstStyle/>
          <a:p>
            <a:pPr algn="l" marL="453392" indent="-226696" lvl="1">
              <a:lnSpc>
                <a:spcPts val="2730"/>
              </a:lnSpc>
              <a:buFont typeface="Arial"/>
              <a:buChar char="•"/>
            </a:pPr>
            <a:r>
              <a:rPr lang="en-US" sz="2100">
                <a:solidFill>
                  <a:srgbClr val="BC2A23"/>
                </a:solidFill>
                <a:latin typeface="League Spartan"/>
              </a:rPr>
              <a:t>Context:</a:t>
            </a:r>
            <a:r>
              <a:rPr lang="en-US" sz="2100">
                <a:solidFill>
                  <a:srgbClr val="000000"/>
                </a:solidFill>
                <a:latin typeface="League Spartan"/>
              </a:rPr>
              <a:t> Representa el componente que puede cambiar de estado, el cual tiene entre sus propiedades el estado actual. En el ejemplo de la máquina de refrescos, éste sería la máquina como tal.</a:t>
            </a:r>
          </a:p>
          <a:p>
            <a:pPr algn="l">
              <a:lnSpc>
                <a:spcPts val="2730"/>
              </a:lnSpc>
            </a:pPr>
          </a:p>
          <a:p>
            <a:pPr algn="l" marL="453392" indent="-226696" lvl="1">
              <a:lnSpc>
                <a:spcPts val="2730"/>
              </a:lnSpc>
              <a:buFont typeface="Arial"/>
              <a:buChar char="•"/>
            </a:pPr>
            <a:r>
              <a:rPr lang="en-US" sz="2100">
                <a:solidFill>
                  <a:srgbClr val="BC2A23"/>
                </a:solidFill>
                <a:latin typeface="League Spartan"/>
              </a:rPr>
              <a:t>AbstractState:</a:t>
            </a:r>
            <a:r>
              <a:rPr lang="en-US" sz="2100">
                <a:solidFill>
                  <a:srgbClr val="000000"/>
                </a:solidFill>
                <a:latin typeface="League Spartan"/>
              </a:rPr>
              <a:t> Clase base para la generación de los distintos estados. Se recomienda que sea una clase abstracta en lugar de una interface debido a que podemos definir comportamientos p</a:t>
            </a:r>
            <a:r>
              <a:rPr lang="en-US" sz="2100">
                <a:solidFill>
                  <a:srgbClr val="000000"/>
                </a:solidFill>
                <a:latin typeface="League Spartan"/>
              </a:rPr>
              <a:t>or default y así afectar el funcionamiento de todos los estados.</a:t>
            </a:r>
          </a:p>
          <a:p>
            <a:pPr algn="l">
              <a:lnSpc>
                <a:spcPts val="2730"/>
              </a:lnSpc>
            </a:pPr>
          </a:p>
          <a:p>
            <a:pPr algn="l" marL="453392" indent="-226696" lvl="1">
              <a:lnSpc>
                <a:spcPts val="2730"/>
              </a:lnSpc>
              <a:buFont typeface="Arial"/>
              <a:buChar char="•"/>
            </a:pPr>
            <a:r>
              <a:rPr lang="en-US" sz="2100">
                <a:solidFill>
                  <a:srgbClr val="BC2A23"/>
                </a:solidFill>
                <a:latin typeface="League Spartan"/>
              </a:rPr>
              <a:t>ConcreteState:</a:t>
            </a:r>
            <a:r>
              <a:rPr lang="en-US" sz="2100">
                <a:solidFill>
                  <a:srgbClr val="000000"/>
                </a:solidFill>
                <a:latin typeface="League Spartan"/>
              </a:rPr>
              <a:t> Cada uno de estos componentes representa un posible estado por el cual la aplicación puede pasar, por lo que tendremos un ConcreteState por cada estado posible. Esta clase debe de heredar de AbstractState.</a:t>
            </a:r>
          </a:p>
          <a:p>
            <a:pPr algn="l">
              <a:lnSpc>
                <a:spcPts val="324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35766" y="1804986"/>
            <a:ext cx="15346776" cy="7453314"/>
            <a:chOff x="0" y="0"/>
            <a:chExt cx="4041949" cy="1963013"/>
          </a:xfrm>
        </p:grpSpPr>
        <p:sp>
          <p:nvSpPr>
            <p:cNvPr name="Freeform 3" id="3"/>
            <p:cNvSpPr/>
            <p:nvPr/>
          </p:nvSpPr>
          <p:spPr>
            <a:xfrm flipH="false" flipV="false" rot="0">
              <a:off x="0" y="0"/>
              <a:ext cx="4041949" cy="1963013"/>
            </a:xfrm>
            <a:custGeom>
              <a:avLst/>
              <a:gdLst/>
              <a:ahLst/>
              <a:cxnLst/>
              <a:rect r="r" b="b" t="t" l="l"/>
              <a:pathLst>
                <a:path h="1963013" w="4041949">
                  <a:moveTo>
                    <a:pt x="0" y="0"/>
                  </a:moveTo>
                  <a:lnTo>
                    <a:pt x="4041949" y="0"/>
                  </a:lnTo>
                  <a:lnTo>
                    <a:pt x="4041949" y="1963013"/>
                  </a:lnTo>
                  <a:lnTo>
                    <a:pt x="0" y="1963013"/>
                  </a:lnTo>
                  <a:close/>
                </a:path>
              </a:pathLst>
            </a:custGeom>
            <a:solidFill>
              <a:srgbClr val="EFEEE9"/>
            </a:solidFill>
          </p:spPr>
        </p:sp>
        <p:sp>
          <p:nvSpPr>
            <p:cNvPr name="TextBox 4" id="4"/>
            <p:cNvSpPr txBox="true"/>
            <p:nvPr/>
          </p:nvSpPr>
          <p:spPr>
            <a:xfrm>
              <a:off x="0" y="19050"/>
              <a:ext cx="4041949" cy="1943963"/>
            </a:xfrm>
            <a:prstGeom prst="rect">
              <a:avLst/>
            </a:prstGeom>
          </p:spPr>
          <p:txBody>
            <a:bodyPr anchor="ctr" rtlCol="false" tIns="50800" lIns="50800" bIns="50800" rIns="50800"/>
            <a:lstStyle/>
            <a:p>
              <a:pPr algn="ctr">
                <a:lnSpc>
                  <a:spcPts val="1869"/>
                </a:lnSpc>
              </a:pPr>
            </a:p>
          </p:txBody>
        </p:sp>
      </p:grpSp>
      <p:sp>
        <p:nvSpPr>
          <p:cNvPr name="TextBox 5" id="5"/>
          <p:cNvSpPr txBox="true"/>
          <p:nvPr/>
        </p:nvSpPr>
        <p:spPr>
          <a:xfrm rot="0">
            <a:off x="3774172" y="3897609"/>
            <a:ext cx="5369828" cy="1217149"/>
          </a:xfrm>
          <a:prstGeom prst="rect">
            <a:avLst/>
          </a:prstGeom>
        </p:spPr>
        <p:txBody>
          <a:bodyPr anchor="t" rtlCol="false" tIns="0" lIns="0" bIns="0" rIns="0">
            <a:spAutoFit/>
          </a:bodyPr>
          <a:lstStyle/>
          <a:p>
            <a:pPr algn="l">
              <a:lnSpc>
                <a:spcPts val="3263"/>
              </a:lnSpc>
              <a:spcBef>
                <a:spcPct val="0"/>
              </a:spcBef>
            </a:pPr>
            <a:r>
              <a:rPr lang="en-US" sz="2330" spc="51">
                <a:solidFill>
                  <a:srgbClr val="1E1E1E"/>
                </a:solidFill>
                <a:latin typeface="Now Bold"/>
              </a:rPr>
              <a:t>Cuando un objeto debe cambiar su comportamiento en función de su estado interno.</a:t>
            </a:r>
          </a:p>
        </p:txBody>
      </p:sp>
      <p:sp>
        <p:nvSpPr>
          <p:cNvPr name="Freeform 6" id="6"/>
          <p:cNvSpPr/>
          <p:nvPr/>
        </p:nvSpPr>
        <p:spPr>
          <a:xfrm flipH="false" flipV="false" rot="0">
            <a:off x="2356469" y="3780680"/>
            <a:ext cx="1222090" cy="1222090"/>
          </a:xfrm>
          <a:custGeom>
            <a:avLst/>
            <a:gdLst/>
            <a:ahLst/>
            <a:cxnLst/>
            <a:rect r="r" b="b" t="t" l="l"/>
            <a:pathLst>
              <a:path h="1222090" w="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365866" y="4024536"/>
            <a:ext cx="1203294" cy="728029"/>
          </a:xfrm>
          <a:prstGeom prst="rect">
            <a:avLst/>
          </a:prstGeom>
        </p:spPr>
        <p:txBody>
          <a:bodyPr anchor="t" rtlCol="false" tIns="0" lIns="0" bIns="0" rIns="0">
            <a:spAutoFit/>
          </a:bodyPr>
          <a:lstStyle/>
          <a:p>
            <a:pPr algn="ctr">
              <a:lnSpc>
                <a:spcPts val="6072"/>
              </a:lnSpc>
              <a:spcBef>
                <a:spcPct val="0"/>
              </a:spcBef>
            </a:pPr>
            <a:r>
              <a:rPr lang="en-US" sz="4337" spc="95">
                <a:solidFill>
                  <a:srgbClr val="FFFFFF"/>
                </a:solidFill>
                <a:latin typeface="Now Heavy"/>
              </a:rPr>
              <a:t>01</a:t>
            </a:r>
          </a:p>
        </p:txBody>
      </p:sp>
      <p:sp>
        <p:nvSpPr>
          <p:cNvPr name="TextBox 8" id="8"/>
          <p:cNvSpPr txBox="true"/>
          <p:nvPr/>
        </p:nvSpPr>
        <p:spPr>
          <a:xfrm rot="0">
            <a:off x="3774172" y="6317510"/>
            <a:ext cx="5483427" cy="2435893"/>
          </a:xfrm>
          <a:prstGeom prst="rect">
            <a:avLst/>
          </a:prstGeom>
        </p:spPr>
        <p:txBody>
          <a:bodyPr anchor="t" rtlCol="false" tIns="0" lIns="0" bIns="0" rIns="0">
            <a:spAutoFit/>
          </a:bodyPr>
          <a:lstStyle/>
          <a:p>
            <a:pPr algn="l">
              <a:lnSpc>
                <a:spcPts val="3183"/>
              </a:lnSpc>
              <a:spcBef>
                <a:spcPct val="0"/>
              </a:spcBef>
            </a:pPr>
            <a:r>
              <a:rPr lang="en-US" sz="2273" spc="50">
                <a:solidFill>
                  <a:srgbClr val="1E1E1E"/>
                </a:solidFill>
                <a:latin typeface="Now Bold"/>
              </a:rPr>
              <a:t>Cuando tienes múltiples operaciones que dependen del estado del objeto y estas operaciones tienen implementaciones específicas para cada estado.</a:t>
            </a:r>
          </a:p>
        </p:txBody>
      </p:sp>
      <p:sp>
        <p:nvSpPr>
          <p:cNvPr name="Freeform 9" id="9"/>
          <p:cNvSpPr/>
          <p:nvPr/>
        </p:nvSpPr>
        <p:spPr>
          <a:xfrm flipH="false" flipV="false" rot="0">
            <a:off x="2356469" y="6226864"/>
            <a:ext cx="1222090" cy="1222090"/>
          </a:xfrm>
          <a:custGeom>
            <a:avLst/>
            <a:gdLst/>
            <a:ahLst/>
            <a:cxnLst/>
            <a:rect r="r" b="b" t="t" l="l"/>
            <a:pathLst>
              <a:path h="1222090" w="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356469" y="6489770"/>
            <a:ext cx="1203294" cy="728029"/>
          </a:xfrm>
          <a:prstGeom prst="rect">
            <a:avLst/>
          </a:prstGeom>
        </p:spPr>
        <p:txBody>
          <a:bodyPr anchor="t" rtlCol="false" tIns="0" lIns="0" bIns="0" rIns="0">
            <a:spAutoFit/>
          </a:bodyPr>
          <a:lstStyle/>
          <a:p>
            <a:pPr algn="ctr">
              <a:lnSpc>
                <a:spcPts val="6072"/>
              </a:lnSpc>
              <a:spcBef>
                <a:spcPct val="0"/>
              </a:spcBef>
            </a:pPr>
            <a:r>
              <a:rPr lang="en-US" sz="4337" spc="95">
                <a:solidFill>
                  <a:srgbClr val="FFFFFF"/>
                </a:solidFill>
                <a:latin typeface="Now Heavy"/>
              </a:rPr>
              <a:t>03</a:t>
            </a:r>
          </a:p>
        </p:txBody>
      </p:sp>
      <p:sp>
        <p:nvSpPr>
          <p:cNvPr name="TextBox 11" id="11"/>
          <p:cNvSpPr txBox="true"/>
          <p:nvPr/>
        </p:nvSpPr>
        <p:spPr>
          <a:xfrm rot="0">
            <a:off x="11002043" y="3733055"/>
            <a:ext cx="5491779" cy="1663813"/>
          </a:xfrm>
          <a:prstGeom prst="rect">
            <a:avLst/>
          </a:prstGeom>
        </p:spPr>
        <p:txBody>
          <a:bodyPr anchor="t" rtlCol="false" tIns="0" lIns="0" bIns="0" rIns="0">
            <a:spAutoFit/>
          </a:bodyPr>
          <a:lstStyle/>
          <a:p>
            <a:pPr algn="l">
              <a:lnSpc>
                <a:spcPts val="3318"/>
              </a:lnSpc>
              <a:spcBef>
                <a:spcPct val="0"/>
              </a:spcBef>
            </a:pPr>
            <a:r>
              <a:rPr lang="en-US" sz="2370" spc="52">
                <a:solidFill>
                  <a:srgbClr val="1E1E1E"/>
                </a:solidFill>
                <a:latin typeface="Now Bold"/>
              </a:rPr>
              <a:t>Cuando el código del método de un objeto está lleno de condicionales que dependen del estado.</a:t>
            </a:r>
          </a:p>
        </p:txBody>
      </p:sp>
      <p:sp>
        <p:nvSpPr>
          <p:cNvPr name="Freeform 12" id="12"/>
          <p:cNvSpPr/>
          <p:nvPr/>
        </p:nvSpPr>
        <p:spPr>
          <a:xfrm flipH="false" flipV="false" rot="0">
            <a:off x="9579928" y="3780680"/>
            <a:ext cx="1222090" cy="1222090"/>
          </a:xfrm>
          <a:custGeom>
            <a:avLst/>
            <a:gdLst/>
            <a:ahLst/>
            <a:cxnLst/>
            <a:rect r="r" b="b" t="t" l="l"/>
            <a:pathLst>
              <a:path h="1222090" w="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579928" y="4005486"/>
            <a:ext cx="1203294" cy="728029"/>
          </a:xfrm>
          <a:prstGeom prst="rect">
            <a:avLst/>
          </a:prstGeom>
        </p:spPr>
        <p:txBody>
          <a:bodyPr anchor="t" rtlCol="false" tIns="0" lIns="0" bIns="0" rIns="0">
            <a:spAutoFit/>
          </a:bodyPr>
          <a:lstStyle/>
          <a:p>
            <a:pPr algn="ctr">
              <a:lnSpc>
                <a:spcPts val="6072"/>
              </a:lnSpc>
              <a:spcBef>
                <a:spcPct val="0"/>
              </a:spcBef>
            </a:pPr>
            <a:r>
              <a:rPr lang="en-US" sz="4337" spc="95">
                <a:solidFill>
                  <a:srgbClr val="EFEEE9"/>
                </a:solidFill>
                <a:latin typeface="Now Heavy"/>
              </a:rPr>
              <a:t>02</a:t>
            </a:r>
          </a:p>
        </p:txBody>
      </p:sp>
      <p:sp>
        <p:nvSpPr>
          <p:cNvPr name="TextBox 14" id="14"/>
          <p:cNvSpPr txBox="true"/>
          <p:nvPr/>
        </p:nvSpPr>
        <p:spPr>
          <a:xfrm rot="0">
            <a:off x="11002043" y="6317510"/>
            <a:ext cx="5491779" cy="2027640"/>
          </a:xfrm>
          <a:prstGeom prst="rect">
            <a:avLst/>
          </a:prstGeom>
        </p:spPr>
        <p:txBody>
          <a:bodyPr anchor="t" rtlCol="false" tIns="0" lIns="0" bIns="0" rIns="0">
            <a:spAutoFit/>
          </a:bodyPr>
          <a:lstStyle/>
          <a:p>
            <a:pPr algn="l">
              <a:lnSpc>
                <a:spcPts val="3215"/>
              </a:lnSpc>
              <a:spcBef>
                <a:spcPct val="0"/>
              </a:spcBef>
            </a:pPr>
            <a:r>
              <a:rPr lang="en-US" sz="2296" spc="50">
                <a:solidFill>
                  <a:srgbClr val="1E1E1E"/>
                </a:solidFill>
                <a:latin typeface="Now Bold"/>
              </a:rPr>
              <a:t>Utiliza el patrón State cuando tengas mucho código duplicado por estados similares y transiciones de una máquina de estados basada en condiciones.</a:t>
            </a:r>
          </a:p>
        </p:txBody>
      </p:sp>
      <p:sp>
        <p:nvSpPr>
          <p:cNvPr name="Freeform 15" id="15"/>
          <p:cNvSpPr/>
          <p:nvPr/>
        </p:nvSpPr>
        <p:spPr>
          <a:xfrm flipH="false" flipV="false" rot="0">
            <a:off x="9579928" y="6365135"/>
            <a:ext cx="1222090" cy="1222090"/>
          </a:xfrm>
          <a:custGeom>
            <a:avLst/>
            <a:gdLst/>
            <a:ahLst/>
            <a:cxnLst/>
            <a:rect r="r" b="b" t="t" l="l"/>
            <a:pathLst>
              <a:path h="1222090" w="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9579928" y="6599466"/>
            <a:ext cx="1203294" cy="728029"/>
          </a:xfrm>
          <a:prstGeom prst="rect">
            <a:avLst/>
          </a:prstGeom>
        </p:spPr>
        <p:txBody>
          <a:bodyPr anchor="t" rtlCol="false" tIns="0" lIns="0" bIns="0" rIns="0">
            <a:spAutoFit/>
          </a:bodyPr>
          <a:lstStyle/>
          <a:p>
            <a:pPr algn="ctr">
              <a:lnSpc>
                <a:spcPts val="6072"/>
              </a:lnSpc>
              <a:spcBef>
                <a:spcPct val="0"/>
              </a:spcBef>
            </a:pPr>
            <a:r>
              <a:rPr lang="en-US" sz="4337" spc="95">
                <a:solidFill>
                  <a:srgbClr val="EFEEE9"/>
                </a:solidFill>
                <a:latin typeface="Now Heavy"/>
              </a:rPr>
              <a:t>04</a:t>
            </a:r>
          </a:p>
        </p:txBody>
      </p:sp>
      <p:sp>
        <p:nvSpPr>
          <p:cNvPr name="TextBox 17" id="17"/>
          <p:cNvSpPr txBox="true"/>
          <p:nvPr/>
        </p:nvSpPr>
        <p:spPr>
          <a:xfrm rot="0">
            <a:off x="3422550" y="2460033"/>
            <a:ext cx="11442900" cy="1009650"/>
          </a:xfrm>
          <a:prstGeom prst="rect">
            <a:avLst/>
          </a:prstGeom>
        </p:spPr>
        <p:txBody>
          <a:bodyPr anchor="t" rtlCol="false" tIns="0" lIns="0" bIns="0" rIns="0">
            <a:spAutoFit/>
          </a:bodyPr>
          <a:lstStyle/>
          <a:p>
            <a:pPr algn="ctr">
              <a:lnSpc>
                <a:spcPts val="7920"/>
              </a:lnSpc>
            </a:pPr>
            <a:r>
              <a:rPr lang="en-US" sz="6600">
                <a:solidFill>
                  <a:srgbClr val="1E1E1E"/>
                </a:solidFill>
                <a:latin typeface="Kollektif Bold"/>
              </a:rPr>
              <a:t>Cuando Implementarlo</a:t>
            </a:r>
          </a:p>
        </p:txBody>
      </p:sp>
      <p:sp>
        <p:nvSpPr>
          <p:cNvPr name="Freeform 18" id="18"/>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059746" y="760598"/>
            <a:ext cx="300896" cy="300896"/>
          </a:xfrm>
          <a:custGeom>
            <a:avLst/>
            <a:gdLst/>
            <a:ahLst/>
            <a:cxnLst/>
            <a:rect r="r" b="b" t="t" l="l"/>
            <a:pathLst>
              <a:path h="300896" w="300896">
                <a:moveTo>
                  <a:pt x="0" y="0"/>
                </a:moveTo>
                <a:lnTo>
                  <a:pt x="300896" y="0"/>
                </a:lnTo>
                <a:lnTo>
                  <a:pt x="300896" y="300895"/>
                </a:lnTo>
                <a:lnTo>
                  <a:pt x="0" y="300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1535766" y="824050"/>
            <a:ext cx="3032398" cy="231140"/>
          </a:xfrm>
          <a:prstGeom prst="rect">
            <a:avLst/>
          </a:prstGeom>
        </p:spPr>
        <p:txBody>
          <a:bodyPr anchor="t" rtlCol="false" tIns="0" lIns="0" bIns="0" rIns="0">
            <a:spAutoFit/>
          </a:bodyPr>
          <a:lstStyle/>
          <a:p>
            <a:pPr algn="l">
              <a:lnSpc>
                <a:spcPts val="1869"/>
              </a:lnSpc>
            </a:pPr>
            <a:r>
              <a:rPr lang="en-US" sz="1699" spc="249">
                <a:solidFill>
                  <a:srgbClr val="FFFFFF"/>
                </a:solidFill>
                <a:latin typeface="Now Bold"/>
              </a:rPr>
              <a:t>ESTUDIO SHONOS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820028" y="0"/>
          <a:ext cx="17467972" cy="10404776"/>
        </p:xfrm>
        <a:graphic>
          <a:graphicData uri="http://schemas.openxmlformats.org/drawingml/2006/table">
            <a:tbl>
              <a:tblPr/>
              <a:tblGrid>
                <a:gridCol w="8323748"/>
                <a:gridCol w="9144224"/>
              </a:tblGrid>
              <a:tr h="2542026">
                <a:tc>
                  <a:txBody>
                    <a:bodyPr anchor="t" rtlCol="false"/>
                    <a:lstStyle/>
                    <a:p>
                      <a:pPr algn="ctr">
                        <a:lnSpc>
                          <a:spcPts val="4200"/>
                        </a:lnSpc>
                        <a:defRPr/>
                      </a:pPr>
                      <a:r>
                        <a:rPr lang="en-US" sz="3000">
                          <a:solidFill>
                            <a:srgbClr val="BC2A23"/>
                          </a:solidFill>
                          <a:latin typeface="League Spartan"/>
                        </a:rPr>
                        <a:t>PROS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BC2A23"/>
                          </a:solidFill>
                          <a:latin typeface="League Spartan"/>
                        </a:rPr>
                        <a:t>CONTRAS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659910">
                <a:tc>
                  <a:txBody>
                    <a:bodyPr anchor="t" rtlCol="false"/>
                    <a:lstStyle/>
                    <a:p>
                      <a:pPr algn="ctr">
                        <a:lnSpc>
                          <a:spcPts val="4200"/>
                        </a:lnSpc>
                        <a:defRPr/>
                      </a:pPr>
                      <a:r>
                        <a:rPr lang="en-US" sz="3000">
                          <a:solidFill>
                            <a:srgbClr val="000000"/>
                          </a:solidFill>
                          <a:latin typeface="League Spartan"/>
                        </a:rPr>
                        <a:t>Principio de responsabilidad única. Organiza el código relacionado con estados particulares en clases separadas.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League Spartan"/>
                        </a:rPr>
                        <a:t>Aplicar el patrón puede resultar excesivo si una máquina de estados sólo tiene unos pocos estados o raramente cambia.</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542026">
                <a:tc>
                  <a:txBody>
                    <a:bodyPr anchor="t" rtlCol="false"/>
                    <a:lstStyle/>
                    <a:p>
                      <a:pPr algn="ctr">
                        <a:lnSpc>
                          <a:spcPts val="4200"/>
                        </a:lnSpc>
                        <a:defRPr/>
                      </a:pPr>
                      <a:r>
                        <a:rPr lang="en-US" sz="3000">
                          <a:solidFill>
                            <a:srgbClr val="000000"/>
                          </a:solidFill>
                          <a:latin typeface="League Spartan"/>
                        </a:rPr>
                        <a:t>Principio de abierto/cerrado. Introduce nuevos estados sin cambiar clases de estado existentes o la clase contexto.</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20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660813">
                <a:tc>
                  <a:txBody>
                    <a:bodyPr anchor="t" rtlCol="false"/>
                    <a:lstStyle/>
                    <a:p>
                      <a:pPr algn="ctr">
                        <a:lnSpc>
                          <a:spcPts val="4200"/>
                        </a:lnSpc>
                        <a:defRPr/>
                      </a:pPr>
                      <a:r>
                        <a:rPr lang="en-US" sz="3000">
                          <a:solidFill>
                            <a:srgbClr val="000000"/>
                          </a:solidFill>
                          <a:latin typeface="League Spartan"/>
                        </a:rPr>
                        <a:t>Simplifica el código del contexto eliminando voluminosos condicionales de máquina de estados.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420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35766" y="1804986"/>
            <a:ext cx="15346776" cy="7453314"/>
            <a:chOff x="0" y="0"/>
            <a:chExt cx="4041949" cy="1963013"/>
          </a:xfrm>
        </p:grpSpPr>
        <p:sp>
          <p:nvSpPr>
            <p:cNvPr name="Freeform 3" id="3"/>
            <p:cNvSpPr/>
            <p:nvPr/>
          </p:nvSpPr>
          <p:spPr>
            <a:xfrm flipH="false" flipV="false" rot="0">
              <a:off x="0" y="0"/>
              <a:ext cx="4041949" cy="1963013"/>
            </a:xfrm>
            <a:custGeom>
              <a:avLst/>
              <a:gdLst/>
              <a:ahLst/>
              <a:cxnLst/>
              <a:rect r="r" b="b" t="t" l="l"/>
              <a:pathLst>
                <a:path h="1963013" w="4041949">
                  <a:moveTo>
                    <a:pt x="0" y="0"/>
                  </a:moveTo>
                  <a:lnTo>
                    <a:pt x="4041949" y="0"/>
                  </a:lnTo>
                  <a:lnTo>
                    <a:pt x="4041949" y="1963013"/>
                  </a:lnTo>
                  <a:lnTo>
                    <a:pt x="0" y="1963013"/>
                  </a:lnTo>
                  <a:close/>
                </a:path>
              </a:pathLst>
            </a:custGeom>
            <a:solidFill>
              <a:srgbClr val="EFEEE9"/>
            </a:solidFill>
          </p:spPr>
        </p:sp>
        <p:sp>
          <p:nvSpPr>
            <p:cNvPr name="TextBox 4" id="4"/>
            <p:cNvSpPr txBox="true"/>
            <p:nvPr/>
          </p:nvSpPr>
          <p:spPr>
            <a:xfrm>
              <a:off x="0" y="19050"/>
              <a:ext cx="4041949" cy="1943963"/>
            </a:xfrm>
            <a:prstGeom prst="rect">
              <a:avLst/>
            </a:prstGeom>
          </p:spPr>
          <p:txBody>
            <a:bodyPr anchor="ctr" rtlCol="false" tIns="50800" lIns="50800" bIns="50800" rIns="50800"/>
            <a:lstStyle/>
            <a:p>
              <a:pPr algn="ctr">
                <a:lnSpc>
                  <a:spcPts val="1869"/>
                </a:lnSpc>
              </a:pPr>
            </a:p>
          </p:txBody>
        </p:sp>
      </p:grpSp>
      <p:sp>
        <p:nvSpPr>
          <p:cNvPr name="TextBox 5" id="5"/>
          <p:cNvSpPr txBox="true"/>
          <p:nvPr/>
        </p:nvSpPr>
        <p:spPr>
          <a:xfrm rot="0">
            <a:off x="3788020" y="3893514"/>
            <a:ext cx="12837324" cy="3342688"/>
          </a:xfrm>
          <a:prstGeom prst="rect">
            <a:avLst/>
          </a:prstGeom>
        </p:spPr>
        <p:txBody>
          <a:bodyPr anchor="t" rtlCol="false" tIns="0" lIns="0" bIns="0" rIns="0">
            <a:spAutoFit/>
          </a:bodyPr>
          <a:lstStyle/>
          <a:p>
            <a:pPr algn="l">
              <a:lnSpc>
                <a:spcPts val="3332"/>
              </a:lnSpc>
            </a:pPr>
            <a:r>
              <a:rPr lang="en-US" sz="2380" spc="52">
                <a:solidFill>
                  <a:srgbClr val="1E1E1E"/>
                </a:solidFill>
                <a:latin typeface="Now Bold"/>
              </a:rPr>
              <a:t>Permitir a los clientes comprar productos de manera autónoma insertando monedas, seleccionando productos y recibiendo los productos seleccionados.</a:t>
            </a:r>
          </a:p>
          <a:p>
            <a:pPr algn="l" marL="513909" indent="-256955" lvl="1">
              <a:lnSpc>
                <a:spcPts val="3332"/>
              </a:lnSpc>
              <a:buFont typeface="Arial"/>
              <a:buChar char="•"/>
            </a:pPr>
            <a:r>
              <a:rPr lang="en-US" sz="2380" spc="52">
                <a:solidFill>
                  <a:srgbClr val="1E1E1E"/>
                </a:solidFill>
                <a:latin typeface="Now Bold"/>
              </a:rPr>
              <a:t>Inicio: El cliente se acerca a la máquina expendedora.</a:t>
            </a:r>
          </a:p>
          <a:p>
            <a:pPr algn="l" marL="513909" indent="-256955" lvl="1">
              <a:lnSpc>
                <a:spcPts val="3332"/>
              </a:lnSpc>
              <a:buFont typeface="Arial"/>
              <a:buChar char="•"/>
            </a:pPr>
            <a:r>
              <a:rPr lang="en-US" sz="2380" spc="52">
                <a:solidFill>
                  <a:srgbClr val="1E1E1E"/>
                </a:solidFill>
                <a:latin typeface="Now Bold"/>
              </a:rPr>
              <a:t>Insertar Moneda: El cliente inserta una moneda en la máquina.</a:t>
            </a:r>
          </a:p>
          <a:p>
            <a:pPr algn="l" marL="513909" indent="-256955" lvl="1">
              <a:lnSpc>
                <a:spcPts val="3332"/>
              </a:lnSpc>
              <a:buFont typeface="Arial"/>
              <a:buChar char="•"/>
            </a:pPr>
            <a:r>
              <a:rPr lang="en-US" sz="2380" spc="52">
                <a:solidFill>
                  <a:srgbClr val="1E1E1E"/>
                </a:solidFill>
                <a:latin typeface="Now Bold"/>
              </a:rPr>
              <a:t>Seleccionar Producto: El cliente selecciona el producto que desea comprar.</a:t>
            </a:r>
          </a:p>
          <a:p>
            <a:pPr algn="l" marL="513909" indent="-256955" lvl="1">
              <a:lnSpc>
                <a:spcPts val="3332"/>
              </a:lnSpc>
              <a:buFont typeface="Arial"/>
              <a:buChar char="•"/>
            </a:pPr>
            <a:r>
              <a:rPr lang="en-US" sz="2380" spc="52">
                <a:solidFill>
                  <a:srgbClr val="1E1E1E"/>
                </a:solidFill>
                <a:latin typeface="Now Bold"/>
              </a:rPr>
              <a:t>Dispensar Producto: La máquina dispensa el producto seleccionado.</a:t>
            </a:r>
          </a:p>
          <a:p>
            <a:pPr algn="l" marL="513909" indent="-256955" lvl="1">
              <a:lnSpc>
                <a:spcPts val="3332"/>
              </a:lnSpc>
              <a:buFont typeface="Arial"/>
              <a:buChar char="•"/>
            </a:pPr>
            <a:r>
              <a:rPr lang="en-US" sz="2380" spc="52">
                <a:solidFill>
                  <a:srgbClr val="1E1E1E"/>
                </a:solidFill>
                <a:latin typeface="Now Bold"/>
              </a:rPr>
              <a:t>Fin: El cliente retira el producto y, si corresponde, el cambio.</a:t>
            </a:r>
          </a:p>
          <a:p>
            <a:pPr algn="l">
              <a:lnSpc>
                <a:spcPts val="3332"/>
              </a:lnSpc>
              <a:spcBef>
                <a:spcPct val="0"/>
              </a:spcBef>
            </a:pPr>
          </a:p>
        </p:txBody>
      </p:sp>
      <p:sp>
        <p:nvSpPr>
          <p:cNvPr name="Freeform 6" id="6"/>
          <p:cNvSpPr/>
          <p:nvPr/>
        </p:nvSpPr>
        <p:spPr>
          <a:xfrm flipH="false" flipV="false" rot="0">
            <a:off x="2356469" y="3780680"/>
            <a:ext cx="1222090" cy="1222090"/>
          </a:xfrm>
          <a:custGeom>
            <a:avLst/>
            <a:gdLst/>
            <a:ahLst/>
            <a:cxnLst/>
            <a:rect r="r" b="b" t="t" l="l"/>
            <a:pathLst>
              <a:path h="1222090" w="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365866" y="4024536"/>
            <a:ext cx="1203294" cy="728029"/>
          </a:xfrm>
          <a:prstGeom prst="rect">
            <a:avLst/>
          </a:prstGeom>
        </p:spPr>
        <p:txBody>
          <a:bodyPr anchor="t" rtlCol="false" tIns="0" lIns="0" bIns="0" rIns="0">
            <a:spAutoFit/>
          </a:bodyPr>
          <a:lstStyle/>
          <a:p>
            <a:pPr algn="ctr">
              <a:lnSpc>
                <a:spcPts val="6072"/>
              </a:lnSpc>
              <a:spcBef>
                <a:spcPct val="0"/>
              </a:spcBef>
            </a:pPr>
            <a:r>
              <a:rPr lang="en-US" sz="4337" spc="95">
                <a:solidFill>
                  <a:srgbClr val="FFFFFF"/>
                </a:solidFill>
                <a:latin typeface="Now Heavy"/>
              </a:rPr>
              <a:t>01</a:t>
            </a:r>
          </a:p>
        </p:txBody>
      </p:sp>
      <p:sp>
        <p:nvSpPr>
          <p:cNvPr name="TextBox 8" id="8"/>
          <p:cNvSpPr txBox="true"/>
          <p:nvPr/>
        </p:nvSpPr>
        <p:spPr>
          <a:xfrm rot="0">
            <a:off x="3422550" y="2460033"/>
            <a:ext cx="11442900" cy="1009650"/>
          </a:xfrm>
          <a:prstGeom prst="rect">
            <a:avLst/>
          </a:prstGeom>
        </p:spPr>
        <p:txBody>
          <a:bodyPr anchor="t" rtlCol="false" tIns="0" lIns="0" bIns="0" rIns="0">
            <a:spAutoFit/>
          </a:bodyPr>
          <a:lstStyle/>
          <a:p>
            <a:pPr algn="ctr">
              <a:lnSpc>
                <a:spcPts val="7920"/>
              </a:lnSpc>
            </a:pPr>
            <a:r>
              <a:rPr lang="en-US" sz="6600">
                <a:solidFill>
                  <a:srgbClr val="1E1E1E"/>
                </a:solidFill>
                <a:latin typeface="Kollektif Bold"/>
              </a:rPr>
              <a:t>Caso de Uso</a:t>
            </a:r>
          </a:p>
        </p:txBody>
      </p:sp>
      <p:sp>
        <p:nvSpPr>
          <p:cNvPr name="Freeform 9" id="9"/>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059746" y="760598"/>
            <a:ext cx="300896" cy="300896"/>
          </a:xfrm>
          <a:custGeom>
            <a:avLst/>
            <a:gdLst/>
            <a:ahLst/>
            <a:cxnLst/>
            <a:rect r="r" b="b" t="t" l="l"/>
            <a:pathLst>
              <a:path h="300896" w="300896">
                <a:moveTo>
                  <a:pt x="0" y="0"/>
                </a:moveTo>
                <a:lnTo>
                  <a:pt x="300896" y="0"/>
                </a:lnTo>
                <a:lnTo>
                  <a:pt x="300896" y="300895"/>
                </a:lnTo>
                <a:lnTo>
                  <a:pt x="0" y="300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535766" y="824050"/>
            <a:ext cx="3032398" cy="231140"/>
          </a:xfrm>
          <a:prstGeom prst="rect">
            <a:avLst/>
          </a:prstGeom>
        </p:spPr>
        <p:txBody>
          <a:bodyPr anchor="t" rtlCol="false" tIns="0" lIns="0" bIns="0" rIns="0">
            <a:spAutoFit/>
          </a:bodyPr>
          <a:lstStyle/>
          <a:p>
            <a:pPr algn="l">
              <a:lnSpc>
                <a:spcPts val="1869"/>
              </a:lnSpc>
            </a:pPr>
            <a:r>
              <a:rPr lang="en-US" sz="1699" spc="249">
                <a:solidFill>
                  <a:srgbClr val="FFFFFF"/>
                </a:solidFill>
                <a:latin typeface="Now Bold"/>
              </a:rPr>
              <a:t>ESTUDIO SHONOS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DAGI3TIPyQM</dc:identifier>
  <dcterms:modified xsi:type="dcterms:W3CDTF">2011-08-01T06:04:30Z</dcterms:modified>
  <cp:revision>1</cp:revision>
  <dc:title>universidad popular del cesar</dc:title>
</cp:coreProperties>
</file>