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58" r:id="rId3"/>
    <p:sldId id="259" r:id="rId4"/>
    <p:sldId id="266" r:id="rId5"/>
    <p:sldId id="260" r:id="rId6"/>
    <p:sldId id="261" r:id="rId7"/>
    <p:sldId id="262" r:id="rId8"/>
    <p:sldId id="265" r:id="rId9"/>
    <p:sldId id="263" r:id="rId10"/>
  </p:sldIdLst>
  <p:sldSz cx="18288000" cy="10287000"/>
  <p:notesSz cx="6858000" cy="9144000"/>
  <p:embeddedFontLst>
    <p:embeddedFont>
      <p:font typeface="Atma" panose="020B0604020202020204" charset="0"/>
      <p:regular r:id="rId11"/>
    </p:embeddedFont>
    <p:embeddedFont>
      <p:font typeface="Atma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4" d="100"/>
          <a:sy n="64" d="100"/>
        </p:scale>
        <p:origin x="178"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CO"/>
          </a:p>
        </p:txBody>
      </p:sp>
      <p:sp>
        <p:nvSpPr>
          <p:cNvPr id="3" name="TextBox 3"/>
          <p:cNvSpPr txBox="1"/>
          <p:nvPr/>
        </p:nvSpPr>
        <p:spPr>
          <a:xfrm>
            <a:off x="3935560" y="2588436"/>
            <a:ext cx="10416880" cy="5386090"/>
          </a:xfrm>
          <a:prstGeom prst="rect">
            <a:avLst/>
          </a:prstGeom>
        </p:spPr>
        <p:txBody>
          <a:bodyPr lIns="0" tIns="0" rIns="0" bIns="0" rtlCol="0" anchor="t">
            <a:spAutoFit/>
          </a:bodyPr>
          <a:lstStyle/>
          <a:p>
            <a:pPr algn="ctr">
              <a:lnSpc>
                <a:spcPts val="4702"/>
              </a:lnSpc>
            </a:pPr>
            <a:r>
              <a:rPr lang="en-US" sz="3359" dirty="0">
                <a:solidFill>
                  <a:srgbClr val="000000"/>
                </a:solidFill>
                <a:latin typeface="Atma"/>
              </a:rPr>
              <a:t>INTEGRANTES:</a:t>
            </a:r>
          </a:p>
          <a:p>
            <a:pPr algn="ctr">
              <a:lnSpc>
                <a:spcPts val="4702"/>
              </a:lnSpc>
            </a:pPr>
            <a:endParaRPr lang="en-US" sz="3359" dirty="0">
              <a:solidFill>
                <a:srgbClr val="000000"/>
              </a:solidFill>
              <a:latin typeface="Atma"/>
            </a:endParaRPr>
          </a:p>
          <a:p>
            <a:pPr algn="ctr">
              <a:lnSpc>
                <a:spcPts val="4702"/>
              </a:lnSpc>
            </a:pPr>
            <a:endParaRPr lang="en-US" sz="3359" dirty="0">
              <a:solidFill>
                <a:srgbClr val="000000"/>
              </a:solidFill>
              <a:latin typeface="Atma"/>
            </a:endParaRPr>
          </a:p>
          <a:p>
            <a:pPr algn="ctr">
              <a:lnSpc>
                <a:spcPts val="4702"/>
              </a:lnSpc>
            </a:pPr>
            <a:r>
              <a:rPr lang="en-US" sz="3359" dirty="0">
                <a:solidFill>
                  <a:srgbClr val="000000"/>
                </a:solidFill>
                <a:latin typeface="Atma"/>
              </a:rPr>
              <a:t>BRAYAN BADILLO DIAZ</a:t>
            </a:r>
          </a:p>
          <a:p>
            <a:pPr algn="ctr">
              <a:lnSpc>
                <a:spcPts val="4702"/>
              </a:lnSpc>
            </a:pPr>
            <a:r>
              <a:rPr lang="en-US" sz="3359" dirty="0">
                <a:solidFill>
                  <a:srgbClr val="000000"/>
                </a:solidFill>
                <a:latin typeface="Atma"/>
              </a:rPr>
              <a:t>ERICK BARCENAS GONZALEZ</a:t>
            </a:r>
          </a:p>
          <a:p>
            <a:pPr algn="ctr">
              <a:lnSpc>
                <a:spcPts val="4702"/>
              </a:lnSpc>
            </a:pPr>
            <a:r>
              <a:rPr lang="en-US" sz="3359" dirty="0">
                <a:solidFill>
                  <a:srgbClr val="000000"/>
                </a:solidFill>
                <a:latin typeface="Atma"/>
              </a:rPr>
              <a:t>LIZETH ESTRADA CAJAR</a:t>
            </a:r>
          </a:p>
          <a:p>
            <a:pPr algn="ctr">
              <a:lnSpc>
                <a:spcPts val="4702"/>
              </a:lnSpc>
            </a:pPr>
            <a:endParaRPr lang="en-US" sz="3359" dirty="0">
              <a:solidFill>
                <a:srgbClr val="000000"/>
              </a:solidFill>
              <a:latin typeface="Atma"/>
            </a:endParaRPr>
          </a:p>
          <a:p>
            <a:pPr algn="ctr">
              <a:lnSpc>
                <a:spcPts val="4702"/>
              </a:lnSpc>
            </a:pPr>
            <a:endParaRPr lang="en-US" sz="3359" dirty="0">
              <a:solidFill>
                <a:srgbClr val="000000"/>
              </a:solidFill>
              <a:latin typeface="Atma"/>
            </a:endParaRPr>
          </a:p>
          <a:p>
            <a:pPr algn="ctr">
              <a:lnSpc>
                <a:spcPts val="4372"/>
              </a:lnSpc>
            </a:pPr>
            <a:endParaRPr lang="en-US" sz="3359" dirty="0">
              <a:solidFill>
                <a:srgbClr val="000000"/>
              </a:solidFill>
              <a:latin typeface="At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8178" y="-1143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CO"/>
          </a:p>
        </p:txBody>
      </p:sp>
      <p:sp>
        <p:nvSpPr>
          <p:cNvPr id="4" name="TextBox 4"/>
          <p:cNvSpPr txBox="1"/>
          <p:nvPr/>
        </p:nvSpPr>
        <p:spPr>
          <a:xfrm>
            <a:off x="5029200" y="724149"/>
            <a:ext cx="8761700" cy="718145"/>
          </a:xfrm>
          <a:prstGeom prst="rect">
            <a:avLst/>
          </a:prstGeom>
        </p:spPr>
        <p:txBody>
          <a:bodyPr wrap="square" lIns="0" tIns="0" rIns="0" bIns="0" rtlCol="0" anchor="t">
            <a:spAutoFit/>
          </a:bodyPr>
          <a:lstStyle/>
          <a:p>
            <a:pPr algn="ctr">
              <a:lnSpc>
                <a:spcPts val="5599"/>
              </a:lnSpc>
            </a:pPr>
            <a:r>
              <a:rPr lang="en-US" sz="3999" dirty="0">
                <a:solidFill>
                  <a:srgbClr val="000000"/>
                </a:solidFill>
                <a:latin typeface="Atma Bold"/>
              </a:rPr>
              <a:t>Patron de </a:t>
            </a:r>
            <a:r>
              <a:rPr lang="es-CO" sz="3999" dirty="0">
                <a:solidFill>
                  <a:srgbClr val="000000"/>
                </a:solidFill>
                <a:latin typeface="Atma Bold"/>
              </a:rPr>
              <a:t>Comportamiento</a:t>
            </a:r>
            <a:r>
              <a:rPr lang="en-US" sz="3999" dirty="0">
                <a:solidFill>
                  <a:srgbClr val="000000"/>
                </a:solidFill>
                <a:latin typeface="Atma Bold"/>
              </a:rPr>
              <a:t> Visitor</a:t>
            </a:r>
          </a:p>
        </p:txBody>
      </p:sp>
      <p:sp>
        <p:nvSpPr>
          <p:cNvPr id="5" name="TextBox 5"/>
          <p:cNvSpPr txBox="1"/>
          <p:nvPr/>
        </p:nvSpPr>
        <p:spPr>
          <a:xfrm>
            <a:off x="1371600" y="3390900"/>
            <a:ext cx="8610600" cy="4308872"/>
          </a:xfrm>
          <a:prstGeom prst="rect">
            <a:avLst/>
          </a:prstGeom>
        </p:spPr>
        <p:txBody>
          <a:bodyPr wrap="square" lIns="0" tIns="0" rIns="0" bIns="0" rtlCol="0" anchor="t">
            <a:spAutoFit/>
          </a:bodyPr>
          <a:lstStyle/>
          <a:p>
            <a:pPr algn="just">
              <a:lnSpc>
                <a:spcPts val="4242"/>
              </a:lnSpc>
            </a:pPr>
            <a:r>
              <a:rPr lang="en-US" sz="3030" dirty="0">
                <a:solidFill>
                  <a:srgbClr val="000000"/>
                </a:solidFill>
                <a:latin typeface="Atma"/>
              </a:rPr>
              <a:t>Visitor es un </a:t>
            </a:r>
            <a:r>
              <a:rPr lang="es-CO" sz="3030" dirty="0">
                <a:solidFill>
                  <a:srgbClr val="000000"/>
                </a:solidFill>
                <a:latin typeface="Atma"/>
              </a:rPr>
              <a:t>patrón</a:t>
            </a:r>
            <a:r>
              <a:rPr lang="en-US" sz="3030" dirty="0">
                <a:solidFill>
                  <a:srgbClr val="000000"/>
                </a:solidFill>
                <a:latin typeface="Atma"/>
              </a:rPr>
              <a:t> de </a:t>
            </a:r>
            <a:r>
              <a:rPr lang="en-US" sz="3030" dirty="0" err="1">
                <a:solidFill>
                  <a:srgbClr val="000000"/>
                </a:solidFill>
                <a:latin typeface="Atma"/>
              </a:rPr>
              <a:t>diseño</a:t>
            </a:r>
            <a:r>
              <a:rPr lang="en-US" sz="3030" dirty="0">
                <a:solidFill>
                  <a:srgbClr val="000000"/>
                </a:solidFill>
                <a:latin typeface="Atma"/>
              </a:rPr>
              <a:t> de </a:t>
            </a:r>
            <a:r>
              <a:rPr lang="en-US" sz="3030" dirty="0" err="1">
                <a:solidFill>
                  <a:srgbClr val="000000"/>
                </a:solidFill>
                <a:latin typeface="Atma"/>
              </a:rPr>
              <a:t>comportamiento</a:t>
            </a:r>
            <a:r>
              <a:rPr lang="en-US" sz="3030" dirty="0">
                <a:solidFill>
                  <a:srgbClr val="000000"/>
                </a:solidFill>
                <a:latin typeface="Atma"/>
              </a:rPr>
              <a:t> que </a:t>
            </a:r>
            <a:r>
              <a:rPr lang="en-US" sz="3030" dirty="0" err="1">
                <a:solidFill>
                  <a:srgbClr val="000000"/>
                </a:solidFill>
                <a:latin typeface="Atma"/>
              </a:rPr>
              <a:t>te</a:t>
            </a:r>
            <a:r>
              <a:rPr lang="en-US" sz="3030" dirty="0">
                <a:solidFill>
                  <a:srgbClr val="000000"/>
                </a:solidFill>
                <a:latin typeface="Atma"/>
              </a:rPr>
              <a:t> </a:t>
            </a:r>
            <a:r>
              <a:rPr lang="en-US" sz="3030" dirty="0" err="1">
                <a:solidFill>
                  <a:srgbClr val="000000"/>
                </a:solidFill>
                <a:latin typeface="Atma"/>
              </a:rPr>
              <a:t>permite</a:t>
            </a:r>
            <a:r>
              <a:rPr lang="en-US" sz="3030" dirty="0">
                <a:solidFill>
                  <a:srgbClr val="000000"/>
                </a:solidFill>
                <a:latin typeface="Atma"/>
              </a:rPr>
              <a:t> </a:t>
            </a:r>
            <a:r>
              <a:rPr lang="es-CO" sz="3030" dirty="0">
                <a:solidFill>
                  <a:srgbClr val="000000"/>
                </a:solidFill>
                <a:latin typeface="Atma"/>
              </a:rPr>
              <a:t>separar</a:t>
            </a:r>
            <a:r>
              <a:rPr lang="en-US" sz="3030" dirty="0">
                <a:solidFill>
                  <a:srgbClr val="000000"/>
                </a:solidFill>
                <a:latin typeface="Atma"/>
              </a:rPr>
              <a:t> </a:t>
            </a:r>
            <a:r>
              <a:rPr lang="en-US" sz="3030" dirty="0" err="1">
                <a:solidFill>
                  <a:srgbClr val="000000"/>
                </a:solidFill>
                <a:latin typeface="Atma"/>
              </a:rPr>
              <a:t>algoritmos</a:t>
            </a:r>
            <a:r>
              <a:rPr lang="en-US" sz="3030" dirty="0">
                <a:solidFill>
                  <a:srgbClr val="000000"/>
                </a:solidFill>
                <a:latin typeface="Atma"/>
              </a:rPr>
              <a:t> de </a:t>
            </a:r>
            <a:r>
              <a:rPr lang="en-US" sz="3030" dirty="0" err="1">
                <a:solidFill>
                  <a:srgbClr val="000000"/>
                </a:solidFill>
                <a:latin typeface="Atma"/>
              </a:rPr>
              <a:t>los</a:t>
            </a:r>
            <a:r>
              <a:rPr lang="en-US" sz="3030" dirty="0">
                <a:solidFill>
                  <a:srgbClr val="000000"/>
                </a:solidFill>
                <a:latin typeface="Atma"/>
              </a:rPr>
              <a:t> </a:t>
            </a:r>
            <a:r>
              <a:rPr lang="en-US" sz="3030" dirty="0" err="1">
                <a:solidFill>
                  <a:srgbClr val="000000"/>
                </a:solidFill>
                <a:latin typeface="Atma"/>
              </a:rPr>
              <a:t>objetos</a:t>
            </a:r>
            <a:r>
              <a:rPr lang="en-US" sz="3030" dirty="0">
                <a:solidFill>
                  <a:srgbClr val="000000"/>
                </a:solidFill>
                <a:latin typeface="Atma"/>
              </a:rPr>
              <a:t> </a:t>
            </a:r>
            <a:r>
              <a:rPr lang="en-US" sz="3030" dirty="0" err="1">
                <a:solidFill>
                  <a:srgbClr val="000000"/>
                </a:solidFill>
                <a:latin typeface="Atma"/>
              </a:rPr>
              <a:t>sobre</a:t>
            </a:r>
            <a:r>
              <a:rPr lang="en-US" sz="3030" dirty="0">
                <a:solidFill>
                  <a:srgbClr val="000000"/>
                </a:solidFill>
                <a:latin typeface="Atma"/>
              </a:rPr>
              <a:t>  </a:t>
            </a:r>
            <a:r>
              <a:rPr lang="en-US" sz="3030" dirty="0" err="1">
                <a:solidFill>
                  <a:srgbClr val="000000"/>
                </a:solidFill>
                <a:latin typeface="Atma"/>
              </a:rPr>
              <a:t>los</a:t>
            </a:r>
            <a:r>
              <a:rPr lang="en-US" sz="3030" dirty="0">
                <a:solidFill>
                  <a:srgbClr val="000000"/>
                </a:solidFill>
                <a:latin typeface="Atma"/>
              </a:rPr>
              <a:t> que </a:t>
            </a:r>
            <a:r>
              <a:rPr lang="en-US" sz="3030" dirty="0" err="1">
                <a:solidFill>
                  <a:srgbClr val="000000"/>
                </a:solidFill>
                <a:latin typeface="Atma"/>
              </a:rPr>
              <a:t>operan</a:t>
            </a:r>
            <a:r>
              <a:rPr lang="en-US" sz="3030" dirty="0">
                <a:solidFill>
                  <a:srgbClr val="000000"/>
                </a:solidFill>
                <a:latin typeface="Atma"/>
              </a:rPr>
              <a:t>. </a:t>
            </a:r>
            <a:r>
              <a:rPr lang="es-ES" sz="3030" dirty="0">
                <a:solidFill>
                  <a:srgbClr val="000000"/>
                </a:solidFill>
                <a:latin typeface="Atma"/>
              </a:rPr>
              <a:t>se utiliza para separar la lógica u operaciones que se pueden realizar sobre una estructura compleja. En ocasiones nos podemos encontrar con estructuras de datos que requieren realizar operaciones sobre ella, pero estas operaciones pueden ser muy variadas e incluso se pueden desarrollar nuevas a medida que la aplicación crece.</a:t>
            </a:r>
            <a:endParaRPr lang="en-US" sz="3030" dirty="0">
              <a:solidFill>
                <a:srgbClr val="000000"/>
              </a:solidFill>
              <a:latin typeface="Atma"/>
            </a:endParaRPr>
          </a:p>
        </p:txBody>
      </p:sp>
      <p:pic>
        <p:nvPicPr>
          <p:cNvPr id="1026" name="Picture 2" descr="Patrón de diseño Visitor">
            <a:extLst>
              <a:ext uri="{FF2B5EF4-FFF2-40B4-BE49-F238E27FC236}">
                <a16:creationId xmlns:a16="http://schemas.microsoft.com/office/drawing/2014/main" id="{A46C9B56-BFCC-5F31-8BA0-B4F533AC5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309" y="1745084"/>
            <a:ext cx="7502091" cy="3476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isitor">
            <a:extLst>
              <a:ext uri="{FF2B5EF4-FFF2-40B4-BE49-F238E27FC236}">
                <a16:creationId xmlns:a16="http://schemas.microsoft.com/office/drawing/2014/main" id="{2C91A9CD-8D50-45A6-55A0-8A48CB8170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7309" y="5448300"/>
            <a:ext cx="7726680" cy="38633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a:spLocks noGrp="1" noRot="1" noMove="1" noResize="1" noEditPoints="1" noAdjustHandles="1" noChangeArrowheads="1" noChangeShapeType="1"/>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CO" dirty="0"/>
          </a:p>
        </p:txBody>
      </p:sp>
      <p:sp>
        <p:nvSpPr>
          <p:cNvPr id="3" name="TextBox 3"/>
          <p:cNvSpPr txBox="1"/>
          <p:nvPr/>
        </p:nvSpPr>
        <p:spPr>
          <a:xfrm>
            <a:off x="6252700" y="1028700"/>
            <a:ext cx="5461194" cy="718145"/>
          </a:xfrm>
          <a:prstGeom prst="rect">
            <a:avLst/>
          </a:prstGeom>
        </p:spPr>
        <p:txBody>
          <a:bodyPr wrap="square" lIns="0" tIns="0" rIns="0" bIns="0" rtlCol="0" anchor="t">
            <a:spAutoFit/>
          </a:bodyPr>
          <a:lstStyle/>
          <a:p>
            <a:pPr algn="ctr">
              <a:lnSpc>
                <a:spcPts val="5599"/>
              </a:lnSpc>
            </a:pPr>
            <a:r>
              <a:rPr lang="es-CO" sz="3999" dirty="0">
                <a:solidFill>
                  <a:srgbClr val="000000"/>
                </a:solidFill>
                <a:latin typeface="Atma Bold"/>
              </a:rPr>
              <a:t>Cuando</a:t>
            </a:r>
            <a:r>
              <a:rPr lang="en-US" sz="3999" dirty="0">
                <a:solidFill>
                  <a:srgbClr val="000000"/>
                </a:solidFill>
                <a:latin typeface="Atma Bold"/>
              </a:rPr>
              <a:t> </a:t>
            </a:r>
            <a:r>
              <a:rPr lang="en-US" sz="3999" dirty="0" err="1">
                <a:solidFill>
                  <a:srgbClr val="000000"/>
                </a:solidFill>
                <a:latin typeface="Atma Bold"/>
              </a:rPr>
              <a:t>Implementarlo</a:t>
            </a:r>
            <a:endParaRPr lang="en-US" sz="3999" dirty="0">
              <a:solidFill>
                <a:srgbClr val="000000"/>
              </a:solidFill>
              <a:latin typeface="Atma Bold"/>
            </a:endParaRPr>
          </a:p>
        </p:txBody>
      </p:sp>
      <p:sp>
        <p:nvSpPr>
          <p:cNvPr id="4" name="TextBox 4"/>
          <p:cNvSpPr txBox="1"/>
          <p:nvPr/>
        </p:nvSpPr>
        <p:spPr>
          <a:xfrm>
            <a:off x="1028700" y="2514230"/>
            <a:ext cx="15909195" cy="4847481"/>
          </a:xfrm>
          <a:prstGeom prst="rect">
            <a:avLst/>
          </a:prstGeom>
        </p:spPr>
        <p:txBody>
          <a:bodyPr lIns="0" tIns="0" rIns="0" bIns="0" rtlCol="0" anchor="t">
            <a:spAutoFit/>
          </a:bodyPr>
          <a:lstStyle/>
          <a:p>
            <a:pPr marL="654205" lvl="1" indent="-327102" algn="just">
              <a:lnSpc>
                <a:spcPts val="4242"/>
              </a:lnSpc>
              <a:buFont typeface="Arial"/>
              <a:buChar char="•"/>
            </a:pPr>
            <a:r>
              <a:rPr lang="en-US" sz="3200" b="1" dirty="0">
                <a:solidFill>
                  <a:srgbClr val="000000"/>
                </a:solidFill>
                <a:latin typeface="Atma"/>
              </a:rPr>
              <a:t> </a:t>
            </a:r>
            <a:r>
              <a:rPr lang="es-ES" sz="3600" dirty="0">
                <a:latin typeface="Atma" panose="020B0604020202020204" charset="0"/>
                <a:cs typeface="Atma" panose="020B0604020202020204" charset="0"/>
              </a:rPr>
              <a:t>Cuando tienes una estructura de clases estable, pero con operaciones variadas</a:t>
            </a:r>
            <a:r>
              <a:rPr lang="es-ES" sz="3200" dirty="0">
                <a:latin typeface="Atma" panose="020B0604020202020204" charset="0"/>
                <a:cs typeface="Atma" panose="020B0604020202020204" charset="0"/>
              </a:rPr>
              <a:t>.</a:t>
            </a:r>
            <a:endParaRPr lang="en-US" sz="3200" dirty="0">
              <a:solidFill>
                <a:srgbClr val="000000"/>
              </a:solidFill>
              <a:latin typeface="Atma" panose="020B0604020202020204" charset="0"/>
              <a:cs typeface="Atma" panose="020B0604020202020204" charset="0"/>
            </a:endParaRPr>
          </a:p>
          <a:p>
            <a:pPr algn="just">
              <a:lnSpc>
                <a:spcPts val="4242"/>
              </a:lnSpc>
            </a:pPr>
            <a:endParaRPr lang="en-US" sz="3200" dirty="0">
              <a:solidFill>
                <a:srgbClr val="000000"/>
              </a:solidFill>
              <a:latin typeface="Atma"/>
            </a:endParaRPr>
          </a:p>
          <a:p>
            <a:pPr marL="654205" lvl="1" indent="-327102" algn="just">
              <a:lnSpc>
                <a:spcPts val="4242"/>
              </a:lnSpc>
              <a:buFont typeface="Arial"/>
              <a:buChar char="•"/>
            </a:pPr>
            <a:r>
              <a:rPr lang="es-ES" sz="3600" dirty="0">
                <a:latin typeface="Atma" panose="020B0604020202020204" charset="0"/>
                <a:cs typeface="Atma" panose="020B0604020202020204" charset="0"/>
              </a:rPr>
              <a:t>Cuando quieres separar el algoritmo de la estructura de los objetos</a:t>
            </a:r>
            <a:r>
              <a:rPr lang="en-US" sz="3200" dirty="0">
                <a:solidFill>
                  <a:srgbClr val="000000"/>
                </a:solidFill>
                <a:latin typeface="Atma" panose="020B0604020202020204" charset="0"/>
                <a:cs typeface="Atma" panose="020B0604020202020204" charset="0"/>
              </a:rPr>
              <a:t>.</a:t>
            </a:r>
          </a:p>
          <a:p>
            <a:pPr algn="just">
              <a:lnSpc>
                <a:spcPts val="4242"/>
              </a:lnSpc>
            </a:pPr>
            <a:endParaRPr lang="en-US" sz="3200" dirty="0">
              <a:solidFill>
                <a:srgbClr val="000000"/>
              </a:solidFill>
              <a:latin typeface="Atma" panose="020B0604020202020204" charset="0"/>
              <a:cs typeface="Atma" panose="020B0604020202020204" charset="0"/>
            </a:endParaRPr>
          </a:p>
          <a:p>
            <a:pPr marL="654205" lvl="1" indent="-327102" algn="just">
              <a:lnSpc>
                <a:spcPts val="4242"/>
              </a:lnSpc>
              <a:buFont typeface="Arial"/>
              <a:buChar char="•"/>
            </a:pPr>
            <a:r>
              <a:rPr lang="es-ES" sz="3600" dirty="0">
                <a:latin typeface="Atma" panose="020B0604020202020204" charset="0"/>
                <a:cs typeface="Atma" panose="020B0604020202020204" charset="0"/>
              </a:rPr>
              <a:t>Cuando necesitas añadir nuevas operaciones de forma extensible</a:t>
            </a:r>
            <a:r>
              <a:rPr lang="en-US" sz="3200" dirty="0">
                <a:solidFill>
                  <a:srgbClr val="000000"/>
                </a:solidFill>
                <a:latin typeface="Atma" panose="020B0604020202020204" charset="0"/>
                <a:cs typeface="Atma" panose="020B0604020202020204" charset="0"/>
              </a:rPr>
              <a:t>.</a:t>
            </a:r>
          </a:p>
          <a:p>
            <a:pPr algn="just">
              <a:lnSpc>
                <a:spcPts val="4242"/>
              </a:lnSpc>
            </a:pPr>
            <a:endParaRPr lang="en-US" sz="3200" dirty="0">
              <a:solidFill>
                <a:srgbClr val="000000"/>
              </a:solidFill>
              <a:latin typeface="Atma" panose="020B0604020202020204" charset="0"/>
              <a:cs typeface="Atma" panose="020B0604020202020204" charset="0"/>
            </a:endParaRPr>
          </a:p>
          <a:p>
            <a:pPr marL="654205" lvl="1" indent="-327102" algn="just">
              <a:lnSpc>
                <a:spcPts val="4242"/>
              </a:lnSpc>
              <a:buFont typeface="Arial"/>
              <a:buChar char="•"/>
            </a:pPr>
            <a:r>
              <a:rPr lang="es-ES" sz="3600" dirty="0">
                <a:latin typeface="Atma" panose="020B0604020202020204" charset="0"/>
                <a:cs typeface="Atma" panose="020B0604020202020204" charset="0"/>
              </a:rPr>
              <a:t>Cuando tienes operaciones que varían frecuentemente o son específicas para cada tipo de objeto</a:t>
            </a:r>
            <a:r>
              <a:rPr lang="en-US" sz="3200" dirty="0">
                <a:solidFill>
                  <a:srgbClr val="000000"/>
                </a:solidFill>
                <a:latin typeface="Atma" panose="020B0604020202020204" charset="0"/>
                <a:cs typeface="Atma" panose="020B0604020202020204" charset="0"/>
              </a:rPr>
              <a:t>.</a:t>
            </a:r>
          </a:p>
          <a:p>
            <a:pPr algn="just">
              <a:lnSpc>
                <a:spcPts val="4242"/>
              </a:lnSpc>
            </a:pPr>
            <a:endParaRPr lang="en-US" sz="3030" dirty="0">
              <a:solidFill>
                <a:srgbClr val="000000"/>
              </a:solidFill>
              <a:latin typeface="At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a:spLocks noGrp="1" noRot="1" noMove="1" noResize="1" noEditPoints="1" noAdjustHandles="1" noChangeArrowheads="1" noChangeShapeType="1"/>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CO" dirty="0"/>
          </a:p>
        </p:txBody>
      </p:sp>
      <p:sp>
        <p:nvSpPr>
          <p:cNvPr id="3" name="TextBox 3"/>
          <p:cNvSpPr txBox="1"/>
          <p:nvPr/>
        </p:nvSpPr>
        <p:spPr>
          <a:xfrm>
            <a:off x="6252700" y="1028700"/>
            <a:ext cx="5461194" cy="718145"/>
          </a:xfrm>
          <a:prstGeom prst="rect">
            <a:avLst/>
          </a:prstGeom>
        </p:spPr>
        <p:txBody>
          <a:bodyPr wrap="square" lIns="0" tIns="0" rIns="0" bIns="0" rtlCol="0" anchor="t">
            <a:spAutoFit/>
          </a:bodyPr>
          <a:lstStyle/>
          <a:p>
            <a:pPr algn="ctr">
              <a:lnSpc>
                <a:spcPts val="5599"/>
              </a:lnSpc>
            </a:pPr>
            <a:r>
              <a:rPr lang="es-CO" sz="3999" dirty="0">
                <a:solidFill>
                  <a:srgbClr val="000000"/>
                </a:solidFill>
                <a:latin typeface="Atma Bold"/>
              </a:rPr>
              <a:t>Como</a:t>
            </a:r>
            <a:r>
              <a:rPr lang="en-US" sz="3999" dirty="0">
                <a:solidFill>
                  <a:srgbClr val="000000"/>
                </a:solidFill>
                <a:latin typeface="Atma Bold"/>
              </a:rPr>
              <a:t> </a:t>
            </a:r>
            <a:r>
              <a:rPr lang="en-US" sz="3999" dirty="0" err="1">
                <a:solidFill>
                  <a:srgbClr val="000000"/>
                </a:solidFill>
                <a:latin typeface="Atma Bold"/>
              </a:rPr>
              <a:t>Implementarlo</a:t>
            </a:r>
            <a:endParaRPr lang="en-US" sz="3999" dirty="0">
              <a:solidFill>
                <a:srgbClr val="000000"/>
              </a:solidFill>
              <a:latin typeface="Atma Bold"/>
            </a:endParaRPr>
          </a:p>
        </p:txBody>
      </p:sp>
      <p:sp>
        <p:nvSpPr>
          <p:cNvPr id="4" name="TextBox 4"/>
          <p:cNvSpPr txBox="1"/>
          <p:nvPr/>
        </p:nvSpPr>
        <p:spPr>
          <a:xfrm>
            <a:off x="1028700" y="1866900"/>
            <a:ext cx="16725900" cy="7740581"/>
          </a:xfrm>
          <a:prstGeom prst="rect">
            <a:avLst/>
          </a:prstGeom>
        </p:spPr>
        <p:txBody>
          <a:bodyPr wrap="square" lIns="0" tIns="0" rIns="0" bIns="0" rtlCol="0" anchor="t">
            <a:spAutoFit/>
          </a:bodyPr>
          <a:lstStyle/>
          <a:p>
            <a:pPr marL="457200" indent="-457200" algn="just">
              <a:lnSpc>
                <a:spcPct val="150000"/>
              </a:lnSpc>
              <a:buFont typeface="+mj-lt"/>
              <a:buAutoNum type="arabicPeriod"/>
            </a:pPr>
            <a:r>
              <a:rPr lang="es-ES" sz="2400" b="0" i="0" dirty="0">
                <a:effectLst/>
                <a:highlight>
                  <a:srgbClr val="FFFFFF"/>
                </a:highlight>
                <a:latin typeface="Atma" panose="020B0604020202020204" charset="0"/>
                <a:cs typeface="Atma" panose="020B0604020202020204" charset="0"/>
              </a:rPr>
              <a:t>Declara la interfaz visitante con un grupo de métodos “visitantes”, uno por cada clase de elemento concreto existente en el programa.</a:t>
            </a:r>
            <a:endParaRPr lang="en-US" sz="3600" dirty="0">
              <a:latin typeface="Atma" panose="020B0604020202020204" charset="0"/>
              <a:cs typeface="Atma" panose="020B0604020202020204" charset="0"/>
            </a:endParaRPr>
          </a:p>
          <a:p>
            <a:pPr marL="457200" indent="-457200" algn="just">
              <a:lnSpc>
                <a:spcPct val="150000"/>
              </a:lnSpc>
              <a:buFont typeface="+mj-lt"/>
              <a:buAutoNum type="arabicPeriod"/>
            </a:pPr>
            <a:r>
              <a:rPr lang="es-ES" sz="2400" b="0" i="0" dirty="0">
                <a:effectLst/>
                <a:highlight>
                  <a:srgbClr val="FFFFFF"/>
                </a:highlight>
                <a:latin typeface="Atma" panose="020B0604020202020204" charset="0"/>
                <a:cs typeface="Atma" panose="020B0604020202020204" charset="0"/>
              </a:rPr>
              <a:t>Declara la interfaz de elemento. Si estás trabajando con una jerarquía de clases de elemento existente, añade el método abstracto de “aceptación” a la clase base de la jerarquía. Este método debe aceptar un objeto visitante como argumento.</a:t>
            </a:r>
          </a:p>
          <a:p>
            <a:pPr marL="457200" indent="-457200" algn="just">
              <a:lnSpc>
                <a:spcPct val="150000"/>
              </a:lnSpc>
              <a:buFont typeface="+mj-lt"/>
              <a:buAutoNum type="arabicPeriod"/>
            </a:pPr>
            <a:r>
              <a:rPr lang="es-ES" sz="2400" b="0" i="0" dirty="0">
                <a:effectLst/>
                <a:highlight>
                  <a:srgbClr val="FFFFFF"/>
                </a:highlight>
                <a:latin typeface="Atma" panose="020B0604020202020204" charset="0"/>
                <a:cs typeface="Atma" panose="020B0604020202020204" charset="0"/>
              </a:rPr>
              <a:t>Implementa los métodos de aceptación en todas las clases de elemento concreto. Estos métodos simplemente deben redirigir la llamada a un método visitante en el objeto visitante entrante que coincida con la clase del elemento actual.</a:t>
            </a:r>
          </a:p>
          <a:p>
            <a:pPr marL="457200" indent="-457200" algn="just">
              <a:lnSpc>
                <a:spcPct val="150000"/>
              </a:lnSpc>
              <a:buFont typeface="+mj-lt"/>
              <a:buAutoNum type="arabicPeriod"/>
            </a:pPr>
            <a:r>
              <a:rPr lang="es-ES" sz="2400" b="0" i="0" dirty="0">
                <a:effectLst/>
                <a:highlight>
                  <a:srgbClr val="FFFFFF"/>
                </a:highlight>
                <a:latin typeface="Atma" panose="020B0604020202020204" charset="0"/>
                <a:cs typeface="Atma" panose="020B0604020202020204" charset="0"/>
              </a:rPr>
              <a:t>Las clases de elemento sólo deben funcionar con visitantes a través de la interfaz visitante. Los visitantes, sin embargo, deben conocer todas las clases de elemento concreto, referenciadas como tipos de parámetro de los métodos de visita.</a:t>
            </a:r>
          </a:p>
          <a:p>
            <a:pPr marL="457200" indent="-457200" algn="just">
              <a:lnSpc>
                <a:spcPct val="150000"/>
              </a:lnSpc>
              <a:buFont typeface="+mj-lt"/>
              <a:buAutoNum type="arabicPeriod"/>
            </a:pPr>
            <a:r>
              <a:rPr lang="es-ES" sz="2400" b="0" i="0" dirty="0">
                <a:effectLst/>
                <a:highlight>
                  <a:srgbClr val="FFFFFF"/>
                </a:highlight>
                <a:latin typeface="Atma" panose="020B0604020202020204" charset="0"/>
                <a:cs typeface="Atma" panose="020B0604020202020204" charset="0"/>
              </a:rPr>
              <a:t>Por cada comportamiento que no pueda implementarse dentro de la jerarquía de elementos, crea una nueva clase concreta visitante e implementa todos los métodos visitantes.</a:t>
            </a:r>
          </a:p>
          <a:p>
            <a:pPr marL="457200" indent="-457200" algn="just">
              <a:lnSpc>
                <a:spcPct val="150000"/>
              </a:lnSpc>
              <a:buFont typeface="+mj-lt"/>
              <a:buAutoNum type="arabicPeriod"/>
            </a:pPr>
            <a:r>
              <a:rPr lang="es-ES" sz="2400" b="0" i="0" dirty="0">
                <a:effectLst/>
                <a:highlight>
                  <a:srgbClr val="FFFFFF"/>
                </a:highlight>
                <a:latin typeface="Atma" panose="020B0604020202020204" charset="0"/>
                <a:cs typeface="Atma" panose="020B0604020202020204" charset="0"/>
              </a:rPr>
              <a:t>Puede que te encuentres una situación en la que el visitante necesite acceso a algunos miembros privados de la clase elemento. En este caso, puedes hacer estos campos o métodos públicos, violando la encapsulación del elemento, o anidar la clase visitante en la clase elemento. Esto último sólo es posible si tienes la suerte de trabajar con un lenguaje de programación que soporte clases anidadas.</a:t>
            </a:r>
          </a:p>
          <a:p>
            <a:pPr marL="457200" indent="-457200" algn="just">
              <a:lnSpc>
                <a:spcPct val="150000"/>
              </a:lnSpc>
              <a:buFont typeface="+mj-lt"/>
              <a:buAutoNum type="arabicPeriod"/>
            </a:pPr>
            <a:r>
              <a:rPr lang="es-ES" sz="2400" b="0" i="0" dirty="0">
                <a:effectLst/>
                <a:highlight>
                  <a:srgbClr val="FFFFFF"/>
                </a:highlight>
                <a:latin typeface="Atma" panose="020B0604020202020204" charset="0"/>
                <a:cs typeface="Atma" panose="020B0604020202020204" charset="0"/>
              </a:rPr>
              <a:t>El cliente debe crear objetos visitantes y pasarlos dentro de elementos a través de métodos de “aceptación”.</a:t>
            </a:r>
          </a:p>
          <a:p>
            <a:pPr algn="just">
              <a:lnSpc>
                <a:spcPts val="4242"/>
              </a:lnSpc>
            </a:pPr>
            <a:endParaRPr lang="en-US" sz="3030" dirty="0">
              <a:solidFill>
                <a:srgbClr val="000000"/>
              </a:solidFill>
              <a:latin typeface="Atma"/>
            </a:endParaRPr>
          </a:p>
        </p:txBody>
      </p:sp>
    </p:spTree>
    <p:extLst>
      <p:ext uri="{BB962C8B-B14F-4D97-AF65-F5344CB8AC3E}">
        <p14:creationId xmlns:p14="http://schemas.microsoft.com/office/powerpoint/2010/main" val="7366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CO" dirty="0"/>
          </a:p>
        </p:txBody>
      </p:sp>
      <p:pic>
        <p:nvPicPr>
          <p:cNvPr id="3074" name="Picture 2">
            <a:extLst>
              <a:ext uri="{FF2B5EF4-FFF2-40B4-BE49-F238E27FC236}">
                <a16:creationId xmlns:a16="http://schemas.microsoft.com/office/drawing/2014/main" id="{59E9FD3D-8AF7-2440-6822-86A729026A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5425" y="2247900"/>
            <a:ext cx="9020175" cy="60786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5">
            <a:extLst>
              <a:ext uri="{FF2B5EF4-FFF2-40B4-BE49-F238E27FC236}">
                <a16:creationId xmlns:a16="http://schemas.microsoft.com/office/drawing/2014/main" id="{B7D6B2BB-300F-819C-6441-E8987FEDBF6A}"/>
              </a:ext>
            </a:extLst>
          </p:cNvPr>
          <p:cNvSpPr txBox="1"/>
          <p:nvPr/>
        </p:nvSpPr>
        <p:spPr>
          <a:xfrm>
            <a:off x="657224" y="2019300"/>
            <a:ext cx="8181976" cy="7755969"/>
          </a:xfrm>
          <a:prstGeom prst="rect">
            <a:avLst/>
          </a:prstGeom>
        </p:spPr>
        <p:txBody>
          <a:bodyPr wrap="square" lIns="0" tIns="0" rIns="0" bIns="0" rtlCol="0" anchor="t">
            <a:spAutoFit/>
          </a:bodyPr>
          <a:lstStyle/>
          <a:p>
            <a:pPr algn="just" rtl="0">
              <a:spcBef>
                <a:spcPts val="0"/>
              </a:spcBef>
              <a:spcAft>
                <a:spcPts val="0"/>
              </a:spcAft>
            </a:pPr>
            <a:r>
              <a:rPr lang="es-ES" sz="2400" b="1" dirty="0">
                <a:latin typeface="Atma" panose="020B0604020202020204" charset="0"/>
                <a:cs typeface="Atma" panose="020B0604020202020204" charset="0"/>
              </a:rPr>
              <a:t>Cliente</a:t>
            </a:r>
            <a:r>
              <a:rPr lang="es-ES" sz="2400" dirty="0">
                <a:latin typeface="Atma" panose="020B0604020202020204" charset="0"/>
                <a:cs typeface="Atma" panose="020B0604020202020204" charset="0"/>
              </a:rPr>
              <a:t>: Interactúa con la estructura (</a:t>
            </a:r>
            <a:r>
              <a:rPr lang="es-ES" sz="2400" dirty="0" err="1">
                <a:latin typeface="Atma" panose="020B0604020202020204" charset="0"/>
                <a:cs typeface="Atma" panose="020B0604020202020204" charset="0"/>
              </a:rPr>
              <a:t>element</a:t>
            </a:r>
            <a:r>
              <a:rPr lang="es-ES" sz="2400" dirty="0">
                <a:latin typeface="Atma" panose="020B0604020202020204" charset="0"/>
                <a:cs typeface="Atma" panose="020B0604020202020204" charset="0"/>
              </a:rPr>
              <a:t>) y con el Visitante, éste es responsable de crear los visitantes y enviarlos al elemento para su procesamiento.</a:t>
            </a:r>
          </a:p>
          <a:p>
            <a:pPr algn="just" rtl="0">
              <a:spcBef>
                <a:spcPts val="0"/>
              </a:spcBef>
              <a:spcAft>
                <a:spcPts val="0"/>
              </a:spcAft>
            </a:pPr>
            <a:br>
              <a:rPr lang="es-ES" sz="2400" dirty="0">
                <a:latin typeface="Atma" panose="020B0604020202020204" charset="0"/>
                <a:cs typeface="Atma" panose="020B0604020202020204" charset="0"/>
              </a:rPr>
            </a:br>
            <a:r>
              <a:rPr lang="es-ES" sz="2400" b="1" dirty="0" err="1">
                <a:latin typeface="Atma" panose="020B0604020202020204" charset="0"/>
                <a:cs typeface="Atma" panose="020B0604020202020204" charset="0"/>
              </a:rPr>
              <a:t>Element</a:t>
            </a:r>
            <a:r>
              <a:rPr lang="es-ES" sz="2400" b="1" dirty="0">
                <a:latin typeface="Atma" panose="020B0604020202020204" charset="0"/>
                <a:cs typeface="Atma" panose="020B0604020202020204" charset="0"/>
              </a:rPr>
              <a:t>: </a:t>
            </a:r>
            <a:r>
              <a:rPr lang="es-ES" sz="2400" dirty="0">
                <a:latin typeface="Atma" panose="020B0604020202020204" charset="0"/>
                <a:cs typeface="Atma" panose="020B0604020202020204" charset="0"/>
              </a:rPr>
              <a:t>Representa la raíz de la estructura, sobre la que utilizaremos el Visitante. Este objeto por lo general es una interface que define el método </a:t>
            </a:r>
            <a:r>
              <a:rPr lang="es-ES" sz="2400" dirty="0" err="1">
                <a:latin typeface="Atma" panose="020B0604020202020204" charset="0"/>
                <a:cs typeface="Atma" panose="020B0604020202020204" charset="0"/>
              </a:rPr>
              <a:t>accept</a:t>
            </a:r>
            <a:r>
              <a:rPr lang="es-ES" sz="2400" dirty="0">
                <a:latin typeface="Atma" panose="020B0604020202020204" charset="0"/>
                <a:cs typeface="Atma" panose="020B0604020202020204" charset="0"/>
              </a:rPr>
              <a:t> y deberán implementar todos los objetos de la estructura.</a:t>
            </a:r>
          </a:p>
          <a:p>
            <a:pPr algn="just" rtl="0">
              <a:spcBef>
                <a:spcPts val="0"/>
              </a:spcBef>
              <a:spcAft>
                <a:spcPts val="0"/>
              </a:spcAft>
            </a:pPr>
            <a:br>
              <a:rPr lang="es-ES" sz="2400" dirty="0">
                <a:latin typeface="Atma" panose="020B0604020202020204" charset="0"/>
                <a:cs typeface="Atma" panose="020B0604020202020204" charset="0"/>
              </a:rPr>
            </a:br>
            <a:r>
              <a:rPr lang="es-ES" sz="2400" b="1" dirty="0" err="1">
                <a:latin typeface="Atma" panose="020B0604020202020204" charset="0"/>
                <a:cs typeface="Atma" panose="020B0604020202020204" charset="0"/>
              </a:rPr>
              <a:t>ConcreteElement</a:t>
            </a:r>
            <a:r>
              <a:rPr lang="es-ES" sz="2400" b="1" dirty="0">
                <a:latin typeface="Atma" panose="020B0604020202020204" charset="0"/>
                <a:cs typeface="Atma" panose="020B0604020202020204" charset="0"/>
              </a:rPr>
              <a:t>: </a:t>
            </a:r>
            <a:r>
              <a:rPr lang="es-ES" sz="2400" dirty="0">
                <a:latin typeface="Atma" panose="020B0604020202020204" charset="0"/>
                <a:cs typeface="Atma" panose="020B0604020202020204" charset="0"/>
              </a:rPr>
              <a:t>Representa un hijo de la estructura compuesta, la estructura completa puede estar compuesta por muchos objetos y cada uno deberá implementar el método </a:t>
            </a:r>
            <a:r>
              <a:rPr lang="es-ES" sz="2400" dirty="0" err="1">
                <a:latin typeface="Atma" panose="020B0604020202020204" charset="0"/>
                <a:cs typeface="Atma" panose="020B0604020202020204" charset="0"/>
              </a:rPr>
              <a:t>accept</a:t>
            </a:r>
            <a:r>
              <a:rPr lang="es-ES" sz="2400" dirty="0">
                <a:latin typeface="Atma" panose="020B0604020202020204" charset="0"/>
                <a:cs typeface="Atma" panose="020B0604020202020204" charset="0"/>
              </a:rPr>
              <a:t>.</a:t>
            </a:r>
          </a:p>
          <a:p>
            <a:pPr algn="just" rtl="0">
              <a:spcBef>
                <a:spcPts val="0"/>
              </a:spcBef>
              <a:spcAft>
                <a:spcPts val="0"/>
              </a:spcAft>
            </a:pPr>
            <a:br>
              <a:rPr lang="es-ES" sz="2400" dirty="0">
                <a:latin typeface="Atma" panose="020B0604020202020204" charset="0"/>
                <a:cs typeface="Atma" panose="020B0604020202020204" charset="0"/>
              </a:rPr>
            </a:br>
            <a:r>
              <a:rPr lang="es-ES" sz="2400" b="1" dirty="0" err="1">
                <a:latin typeface="Atma" panose="020B0604020202020204" charset="0"/>
                <a:cs typeface="Atma" panose="020B0604020202020204" charset="0"/>
              </a:rPr>
              <a:t>IVisitor</a:t>
            </a:r>
            <a:r>
              <a:rPr lang="es-ES" sz="2400" b="1" dirty="0">
                <a:latin typeface="Atma" panose="020B0604020202020204" charset="0"/>
                <a:cs typeface="Atma" panose="020B0604020202020204" charset="0"/>
              </a:rPr>
              <a:t>: </a:t>
            </a:r>
            <a:r>
              <a:rPr lang="es-ES" sz="2400" dirty="0">
                <a:latin typeface="Atma" panose="020B0604020202020204" charset="0"/>
                <a:cs typeface="Atma" panose="020B0604020202020204" charset="0"/>
              </a:rPr>
              <a:t>Interface que define la estructura del visitante, la interface deberá tener un método por cada objeto que se requiera analizar de la estructura (</a:t>
            </a:r>
            <a:r>
              <a:rPr lang="es-ES" sz="2400" dirty="0" err="1">
                <a:latin typeface="Atma" panose="020B0604020202020204" charset="0"/>
                <a:cs typeface="Atma" panose="020B0604020202020204" charset="0"/>
              </a:rPr>
              <a:t>element</a:t>
            </a:r>
            <a:r>
              <a:rPr lang="es-ES" sz="2400" dirty="0">
                <a:latin typeface="Atma" panose="020B0604020202020204" charset="0"/>
                <a:cs typeface="Atma" panose="020B0604020202020204" charset="0"/>
              </a:rPr>
              <a:t>).</a:t>
            </a:r>
          </a:p>
          <a:p>
            <a:pPr algn="just"/>
            <a:br>
              <a:rPr lang="es-ES" sz="2400" b="1" dirty="0">
                <a:latin typeface="Atma" panose="020B0604020202020204" charset="0"/>
                <a:cs typeface="Atma" panose="020B0604020202020204" charset="0"/>
              </a:rPr>
            </a:br>
            <a:r>
              <a:rPr lang="es-ES" sz="2400" b="1" dirty="0" err="1">
                <a:latin typeface="Atma" panose="020B0604020202020204" charset="0"/>
                <a:cs typeface="Atma" panose="020B0604020202020204" charset="0"/>
              </a:rPr>
              <a:t>ConcreteVisitor</a:t>
            </a:r>
            <a:r>
              <a:rPr lang="es-ES" sz="2400" dirty="0">
                <a:latin typeface="Atma" panose="020B0604020202020204" charset="0"/>
                <a:cs typeface="Atma" panose="020B0604020202020204" charset="0"/>
              </a:rPr>
              <a:t>: Representa una implementación del visitante, esta implementación puede realizar una operación sobre el </a:t>
            </a:r>
            <a:r>
              <a:rPr lang="es-ES" sz="2400" dirty="0" err="1">
                <a:latin typeface="Atma" panose="020B0604020202020204" charset="0"/>
                <a:cs typeface="Atma" panose="020B0604020202020204" charset="0"/>
              </a:rPr>
              <a:t>element</a:t>
            </a:r>
            <a:r>
              <a:rPr lang="es-ES" sz="2400" dirty="0">
                <a:latin typeface="Atma" panose="020B0604020202020204" charset="0"/>
                <a:cs typeface="Atma" panose="020B0604020202020204" charset="0"/>
              </a:rPr>
              <a:t>. Es posible tener todos los </a:t>
            </a:r>
            <a:r>
              <a:rPr lang="es-ES" sz="2400" dirty="0" err="1">
                <a:latin typeface="Atma" panose="020B0604020202020204" charset="0"/>
                <a:cs typeface="Atma" panose="020B0604020202020204" charset="0"/>
              </a:rPr>
              <a:t>ConcreteVisitor</a:t>
            </a:r>
            <a:r>
              <a:rPr lang="es-ES" sz="2400" dirty="0">
                <a:latin typeface="Atma" panose="020B0604020202020204" charset="0"/>
                <a:cs typeface="Atma" panose="020B0604020202020204" charset="0"/>
              </a:rPr>
              <a:t> necesarios para realizar las operaciones que necesitemos.</a:t>
            </a:r>
            <a:endParaRPr lang="en-US" sz="2400" dirty="0">
              <a:latin typeface="Atma" panose="020B0604020202020204" charset="0"/>
              <a:cs typeface="Atma" panose="020B0604020202020204" charset="0"/>
            </a:endParaRPr>
          </a:p>
        </p:txBody>
      </p:sp>
      <p:sp>
        <p:nvSpPr>
          <p:cNvPr id="6" name="TextBox 3">
            <a:extLst>
              <a:ext uri="{FF2B5EF4-FFF2-40B4-BE49-F238E27FC236}">
                <a16:creationId xmlns:a16="http://schemas.microsoft.com/office/drawing/2014/main" id="{555F07DF-8FC2-14FE-EEAC-433F194F4A44}"/>
              </a:ext>
            </a:extLst>
          </p:cNvPr>
          <p:cNvSpPr txBox="1"/>
          <p:nvPr/>
        </p:nvSpPr>
        <p:spPr>
          <a:xfrm>
            <a:off x="6252700" y="1028700"/>
            <a:ext cx="5461194" cy="718145"/>
          </a:xfrm>
          <a:prstGeom prst="rect">
            <a:avLst/>
          </a:prstGeom>
        </p:spPr>
        <p:txBody>
          <a:bodyPr wrap="square" lIns="0" tIns="0" rIns="0" bIns="0" rtlCol="0" anchor="t">
            <a:spAutoFit/>
          </a:bodyPr>
          <a:lstStyle/>
          <a:p>
            <a:pPr algn="ctr">
              <a:lnSpc>
                <a:spcPts val="5599"/>
              </a:lnSpc>
            </a:pPr>
            <a:r>
              <a:rPr lang="en-US" sz="3999" dirty="0" err="1">
                <a:solidFill>
                  <a:srgbClr val="000000"/>
                </a:solidFill>
                <a:latin typeface="Atma Bold"/>
              </a:rPr>
              <a:t>Diagrama</a:t>
            </a:r>
            <a:r>
              <a:rPr lang="en-US" sz="3999" dirty="0">
                <a:solidFill>
                  <a:srgbClr val="000000"/>
                </a:solidFill>
                <a:latin typeface="Atma Bold"/>
              </a:rPr>
              <a:t> de </a:t>
            </a:r>
            <a:r>
              <a:rPr lang="en-US" sz="3999" dirty="0" err="1">
                <a:solidFill>
                  <a:srgbClr val="000000"/>
                </a:solidFill>
                <a:latin typeface="Atma Bold"/>
              </a:rPr>
              <a:t>Clases</a:t>
            </a:r>
            <a:endParaRPr lang="en-US" sz="3999" dirty="0">
              <a:solidFill>
                <a:srgbClr val="000000"/>
              </a:solidFill>
              <a:latin typeface="Atma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CO"/>
          </a:p>
        </p:txBody>
      </p:sp>
      <p:sp>
        <p:nvSpPr>
          <p:cNvPr id="4" name="TextBox 4"/>
          <p:cNvSpPr txBox="1"/>
          <p:nvPr/>
        </p:nvSpPr>
        <p:spPr>
          <a:xfrm>
            <a:off x="5471889" y="660400"/>
            <a:ext cx="7344221" cy="718145"/>
          </a:xfrm>
          <a:prstGeom prst="rect">
            <a:avLst/>
          </a:prstGeom>
        </p:spPr>
        <p:txBody>
          <a:bodyPr lIns="0" tIns="0" rIns="0" bIns="0" rtlCol="0" anchor="t">
            <a:spAutoFit/>
          </a:bodyPr>
          <a:lstStyle/>
          <a:p>
            <a:pPr algn="ctr">
              <a:lnSpc>
                <a:spcPts val="5599"/>
              </a:lnSpc>
            </a:pPr>
            <a:r>
              <a:rPr lang="en-US" sz="3999" dirty="0" err="1">
                <a:solidFill>
                  <a:srgbClr val="000000"/>
                </a:solidFill>
                <a:latin typeface="Atma Bold"/>
              </a:rPr>
              <a:t>Diagrama</a:t>
            </a:r>
            <a:r>
              <a:rPr lang="en-US" sz="3999" dirty="0">
                <a:solidFill>
                  <a:srgbClr val="000000"/>
                </a:solidFill>
                <a:latin typeface="Atma Bold"/>
              </a:rPr>
              <a:t> de </a:t>
            </a:r>
            <a:r>
              <a:rPr lang="en-US" sz="3999" dirty="0" err="1">
                <a:solidFill>
                  <a:srgbClr val="000000"/>
                </a:solidFill>
                <a:latin typeface="Atma Bold"/>
              </a:rPr>
              <a:t>Secuencia</a:t>
            </a:r>
            <a:endParaRPr lang="en-US" sz="3999" dirty="0">
              <a:solidFill>
                <a:srgbClr val="000000"/>
              </a:solidFill>
              <a:latin typeface="Atma Bold"/>
            </a:endParaRPr>
          </a:p>
        </p:txBody>
      </p:sp>
      <p:pic>
        <p:nvPicPr>
          <p:cNvPr id="4098" name="Picture 2" descr="Diagrama de secuencia del patrón Visitor">
            <a:extLst>
              <a:ext uri="{FF2B5EF4-FFF2-40B4-BE49-F238E27FC236}">
                <a16:creationId xmlns:a16="http://schemas.microsoft.com/office/drawing/2014/main" id="{F6C068F9-D80A-FDAD-2FA5-2ACDC8A21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1311" y="1714500"/>
            <a:ext cx="12525375" cy="7505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a:spLocks noGrp="1" noRot="1" noMove="1" noResize="1" noEditPoints="1" noAdjustHandles="1" noChangeArrowheads="1" noChangeShapeType="1"/>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CO" dirty="0"/>
          </a:p>
        </p:txBody>
      </p:sp>
      <p:sp>
        <p:nvSpPr>
          <p:cNvPr id="3" name="TextBox 3"/>
          <p:cNvSpPr txBox="1"/>
          <p:nvPr/>
        </p:nvSpPr>
        <p:spPr>
          <a:xfrm>
            <a:off x="5237350" y="573410"/>
            <a:ext cx="6299393" cy="718145"/>
          </a:xfrm>
          <a:prstGeom prst="rect">
            <a:avLst/>
          </a:prstGeom>
        </p:spPr>
        <p:txBody>
          <a:bodyPr wrap="square" lIns="0" tIns="0" rIns="0" bIns="0" rtlCol="0" anchor="t">
            <a:spAutoFit/>
          </a:bodyPr>
          <a:lstStyle/>
          <a:p>
            <a:pPr algn="ctr">
              <a:lnSpc>
                <a:spcPts val="5599"/>
              </a:lnSpc>
            </a:pPr>
            <a:r>
              <a:rPr lang="en-US" sz="3999" dirty="0" err="1">
                <a:solidFill>
                  <a:srgbClr val="000000"/>
                </a:solidFill>
                <a:latin typeface="Atma Bold"/>
              </a:rPr>
              <a:t>Ventajas</a:t>
            </a:r>
            <a:r>
              <a:rPr lang="en-US" sz="3999" dirty="0">
                <a:solidFill>
                  <a:srgbClr val="000000"/>
                </a:solidFill>
                <a:latin typeface="Atma Bold"/>
              </a:rPr>
              <a:t> y </a:t>
            </a:r>
            <a:r>
              <a:rPr lang="en-US" sz="3999" dirty="0" err="1">
                <a:solidFill>
                  <a:srgbClr val="000000"/>
                </a:solidFill>
                <a:latin typeface="Atma Bold"/>
              </a:rPr>
              <a:t>Desventajas</a:t>
            </a:r>
            <a:endParaRPr lang="en-US" sz="3999" dirty="0">
              <a:solidFill>
                <a:srgbClr val="000000"/>
              </a:solidFill>
              <a:latin typeface="Atma Bold"/>
            </a:endParaRPr>
          </a:p>
        </p:txBody>
      </p:sp>
      <p:sp>
        <p:nvSpPr>
          <p:cNvPr id="4" name="TextBox 4"/>
          <p:cNvSpPr txBox="1"/>
          <p:nvPr/>
        </p:nvSpPr>
        <p:spPr>
          <a:xfrm>
            <a:off x="1028699" y="1793672"/>
            <a:ext cx="7358347" cy="8079135"/>
          </a:xfrm>
          <a:prstGeom prst="rect">
            <a:avLst/>
          </a:prstGeom>
        </p:spPr>
        <p:txBody>
          <a:bodyPr wrap="square" lIns="0" tIns="0" rIns="0" bIns="0" rtlCol="0" anchor="t">
            <a:spAutoFit/>
          </a:bodyPr>
          <a:lstStyle/>
          <a:p>
            <a:pPr algn="ctr">
              <a:lnSpc>
                <a:spcPts val="4242"/>
              </a:lnSpc>
            </a:pPr>
            <a:r>
              <a:rPr lang="en-US" sz="3030" dirty="0" err="1">
                <a:solidFill>
                  <a:srgbClr val="000000"/>
                </a:solidFill>
                <a:latin typeface="Atma Bold"/>
              </a:rPr>
              <a:t>Ventajas</a:t>
            </a:r>
            <a:endParaRPr lang="en-US" sz="3030" dirty="0">
              <a:solidFill>
                <a:srgbClr val="000000"/>
              </a:solidFill>
              <a:latin typeface="Atma Bold"/>
            </a:endParaRPr>
          </a:p>
          <a:p>
            <a:pPr algn="ctr">
              <a:lnSpc>
                <a:spcPts val="4242"/>
              </a:lnSpc>
            </a:pPr>
            <a:endParaRPr lang="en-US" sz="3030" dirty="0">
              <a:solidFill>
                <a:srgbClr val="000000"/>
              </a:solidFill>
              <a:latin typeface="Atma Bold"/>
            </a:endParaRPr>
          </a:p>
          <a:p>
            <a:pPr marL="457200" indent="-457200" algn="just">
              <a:lnSpc>
                <a:spcPts val="4242"/>
              </a:lnSpc>
              <a:buFont typeface="Arial" panose="020B0604020202020204" pitchFamily="34" charset="0"/>
              <a:buChar char="•"/>
            </a:pPr>
            <a:r>
              <a:rPr lang="es-ES" sz="3200" b="1" dirty="0">
                <a:latin typeface="Atma" panose="020B0604020202020204" charset="0"/>
                <a:cs typeface="Atma" panose="020B0604020202020204" charset="0"/>
              </a:rPr>
              <a:t>Separación de preocupaciones</a:t>
            </a:r>
            <a:r>
              <a:rPr lang="es-ES" sz="3200" dirty="0">
                <a:latin typeface="Atma" panose="020B0604020202020204" charset="0"/>
                <a:cs typeface="Atma" panose="020B0604020202020204" charset="0"/>
              </a:rPr>
              <a:t>: Permite separar algoritmos de la estructura de objetos sobre los que operan, cumpliendo con el principio de responsabilidad única.</a:t>
            </a:r>
          </a:p>
          <a:p>
            <a:pPr marL="457200" indent="-457200" algn="just">
              <a:lnSpc>
                <a:spcPts val="4242"/>
              </a:lnSpc>
              <a:buFont typeface="Arial" panose="020B0604020202020204" pitchFamily="34" charset="0"/>
              <a:buChar char="•"/>
            </a:pPr>
            <a:endParaRPr lang="en-US" sz="3030" dirty="0">
              <a:solidFill>
                <a:srgbClr val="000000"/>
              </a:solidFill>
              <a:latin typeface="Atma" panose="020B0604020202020204" charset="0"/>
              <a:cs typeface="Atma" panose="020B0604020202020204" charset="0"/>
            </a:endParaRPr>
          </a:p>
          <a:p>
            <a:pPr marL="457200" indent="-457200" algn="just">
              <a:lnSpc>
                <a:spcPts val="4242"/>
              </a:lnSpc>
              <a:buFont typeface="Arial" panose="020B0604020202020204" pitchFamily="34" charset="0"/>
              <a:buChar char="•"/>
            </a:pPr>
            <a:r>
              <a:rPr lang="es-ES" sz="3200" b="1" dirty="0">
                <a:latin typeface="Atma" panose="020B0604020202020204" charset="0"/>
                <a:cs typeface="Atma" panose="020B0604020202020204" charset="0"/>
              </a:rPr>
              <a:t>Extensibilidad</a:t>
            </a:r>
            <a:r>
              <a:rPr lang="es-ES" sz="3200" dirty="0">
                <a:latin typeface="Atma" panose="020B0604020202020204" charset="0"/>
                <a:cs typeface="Atma" panose="020B0604020202020204" charset="0"/>
              </a:rPr>
              <a:t>: Facilita la adición de nuevas operaciones (nuevos visitantes) sin modificar las clases existentes</a:t>
            </a:r>
            <a:r>
              <a:rPr lang="en-US" sz="3030" dirty="0">
                <a:solidFill>
                  <a:srgbClr val="000000"/>
                </a:solidFill>
                <a:latin typeface="Atma" panose="020B0604020202020204" charset="0"/>
                <a:cs typeface="Atma" panose="020B0604020202020204" charset="0"/>
              </a:rPr>
              <a:t>.</a:t>
            </a:r>
          </a:p>
          <a:p>
            <a:pPr marL="457200" indent="-457200" algn="just">
              <a:lnSpc>
                <a:spcPts val="4242"/>
              </a:lnSpc>
              <a:buFont typeface="Arial" panose="020B0604020202020204" pitchFamily="34" charset="0"/>
              <a:buChar char="•"/>
            </a:pPr>
            <a:endParaRPr lang="en-US" sz="3030" dirty="0">
              <a:solidFill>
                <a:srgbClr val="000000"/>
              </a:solidFill>
              <a:latin typeface="Atma" panose="020B0604020202020204" charset="0"/>
              <a:cs typeface="Atma" panose="020B0604020202020204" charset="0"/>
            </a:endParaRPr>
          </a:p>
          <a:p>
            <a:pPr marL="457200" indent="-457200" algn="just">
              <a:lnSpc>
                <a:spcPts val="4242"/>
              </a:lnSpc>
              <a:buFont typeface="Arial" panose="020B0604020202020204" pitchFamily="34" charset="0"/>
              <a:buChar char="•"/>
            </a:pPr>
            <a:r>
              <a:rPr lang="es-ES" sz="3200" b="1" dirty="0">
                <a:latin typeface="Atma" panose="020B0604020202020204" charset="0"/>
                <a:cs typeface="Atma" panose="020B0604020202020204" charset="0"/>
              </a:rPr>
              <a:t>Flexibilidad</a:t>
            </a:r>
            <a:r>
              <a:rPr lang="es-ES" sz="3200" dirty="0">
                <a:latin typeface="Atma" panose="020B0604020202020204" charset="0"/>
                <a:cs typeface="Atma" panose="020B0604020202020204" charset="0"/>
              </a:rPr>
              <a:t>: Permite definir múltiples operaciones sobre una estructura de objetos sin necesidad de modificar dicha estructura.</a:t>
            </a:r>
            <a:endParaRPr lang="en-US" sz="3030" dirty="0">
              <a:solidFill>
                <a:srgbClr val="000000"/>
              </a:solidFill>
              <a:latin typeface="Atma" panose="020B0604020202020204" charset="0"/>
              <a:cs typeface="Atma" panose="020B0604020202020204" charset="0"/>
            </a:endParaRPr>
          </a:p>
          <a:p>
            <a:pPr algn="just">
              <a:lnSpc>
                <a:spcPts val="4242"/>
              </a:lnSpc>
            </a:pPr>
            <a:endParaRPr lang="en-US" sz="3030" dirty="0">
              <a:solidFill>
                <a:srgbClr val="000000"/>
              </a:solidFill>
              <a:latin typeface="Atma"/>
            </a:endParaRPr>
          </a:p>
        </p:txBody>
      </p:sp>
      <p:sp>
        <p:nvSpPr>
          <p:cNvPr id="5" name="TextBox 5"/>
          <p:cNvSpPr txBox="1"/>
          <p:nvPr/>
        </p:nvSpPr>
        <p:spPr>
          <a:xfrm>
            <a:off x="8387047" y="1793672"/>
            <a:ext cx="8994902" cy="5386090"/>
          </a:xfrm>
          <a:prstGeom prst="rect">
            <a:avLst/>
          </a:prstGeom>
        </p:spPr>
        <p:txBody>
          <a:bodyPr lIns="0" tIns="0" rIns="0" bIns="0" rtlCol="0" anchor="t">
            <a:spAutoFit/>
          </a:bodyPr>
          <a:lstStyle/>
          <a:p>
            <a:pPr algn="ctr">
              <a:lnSpc>
                <a:spcPts val="4242"/>
              </a:lnSpc>
            </a:pPr>
            <a:r>
              <a:rPr lang="en-US" sz="3030" dirty="0" err="1">
                <a:solidFill>
                  <a:srgbClr val="000000"/>
                </a:solidFill>
                <a:latin typeface="Atma Bold"/>
              </a:rPr>
              <a:t>Desventajas</a:t>
            </a:r>
            <a:endParaRPr lang="en-US" sz="3030" dirty="0">
              <a:solidFill>
                <a:srgbClr val="000000"/>
              </a:solidFill>
              <a:latin typeface="Atma Bold"/>
            </a:endParaRPr>
          </a:p>
          <a:p>
            <a:pPr algn="ctr">
              <a:lnSpc>
                <a:spcPts val="4242"/>
              </a:lnSpc>
            </a:pPr>
            <a:endParaRPr lang="en-US" sz="3030" dirty="0">
              <a:solidFill>
                <a:srgbClr val="000000"/>
              </a:solidFill>
              <a:latin typeface="Atma Bold"/>
            </a:endParaRPr>
          </a:p>
          <a:p>
            <a:pPr marL="654205" lvl="1" indent="-327102" algn="just">
              <a:lnSpc>
                <a:spcPts val="4242"/>
              </a:lnSpc>
              <a:buFont typeface="Arial"/>
              <a:buChar char="•"/>
            </a:pPr>
            <a:r>
              <a:rPr lang="es-ES" sz="3200" b="1" dirty="0">
                <a:latin typeface="Atma" panose="020B0604020202020204" charset="0"/>
                <a:cs typeface="Atma" panose="020B0604020202020204" charset="0"/>
              </a:rPr>
              <a:t>Complejidad</a:t>
            </a:r>
            <a:r>
              <a:rPr lang="es-ES" sz="3200" dirty="0">
                <a:latin typeface="Atma" panose="020B0604020202020204" charset="0"/>
                <a:cs typeface="Atma" panose="020B0604020202020204" charset="0"/>
              </a:rPr>
              <a:t>: Puede introducir complejidad adicional, especialmente cuando la jerarquía de clases visitables es grande y cambia frecuentemente.</a:t>
            </a:r>
            <a:r>
              <a:rPr lang="en-US" sz="3030" dirty="0">
                <a:solidFill>
                  <a:srgbClr val="000000"/>
                </a:solidFill>
                <a:latin typeface="Atma" panose="020B0604020202020204" charset="0"/>
                <a:cs typeface="Atma" panose="020B0604020202020204" charset="0"/>
              </a:rPr>
              <a:t> </a:t>
            </a:r>
          </a:p>
          <a:p>
            <a:pPr marL="327103" lvl="1" algn="just">
              <a:lnSpc>
                <a:spcPts val="4242"/>
              </a:lnSpc>
            </a:pPr>
            <a:endParaRPr lang="en-US" sz="3030" dirty="0">
              <a:solidFill>
                <a:srgbClr val="000000"/>
              </a:solidFill>
              <a:latin typeface="Atma" panose="020B0604020202020204" charset="0"/>
              <a:cs typeface="Atma" panose="020B0604020202020204" charset="0"/>
            </a:endParaRPr>
          </a:p>
          <a:p>
            <a:pPr marL="654205" lvl="1" indent="-327102" algn="just">
              <a:lnSpc>
                <a:spcPts val="4242"/>
              </a:lnSpc>
              <a:buFont typeface="Arial"/>
              <a:buChar char="•"/>
            </a:pPr>
            <a:r>
              <a:rPr lang="es-ES" sz="3200" b="1" dirty="0">
                <a:latin typeface="Atma" panose="020B0604020202020204" charset="0"/>
                <a:cs typeface="Atma" panose="020B0604020202020204" charset="0"/>
              </a:rPr>
              <a:t>Violación del encapsulamiento</a:t>
            </a:r>
            <a:r>
              <a:rPr lang="es-ES" sz="3200" dirty="0">
                <a:latin typeface="Atma" panose="020B0604020202020204" charset="0"/>
                <a:cs typeface="Atma" panose="020B0604020202020204" charset="0"/>
              </a:rPr>
              <a:t>: Los visitantes pueden necesitar acceso directo a los miembros privados de las clases visitables, lo cual puede violar el principio de encapsulamiento.</a:t>
            </a:r>
            <a:endParaRPr lang="en-US" sz="3030" dirty="0">
              <a:solidFill>
                <a:srgbClr val="000000"/>
              </a:solidFill>
              <a:latin typeface="Atma" panose="020B0604020202020204" charset="0"/>
              <a:cs typeface="Atma"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a:spLocks noGrp="1" noRot="1" noMove="1" noResize="1" noEditPoints="1" noAdjustHandles="1" noChangeArrowheads="1" noChangeShapeType="1"/>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CO" dirty="0"/>
          </a:p>
        </p:txBody>
      </p:sp>
      <p:sp>
        <p:nvSpPr>
          <p:cNvPr id="3" name="TextBox 3"/>
          <p:cNvSpPr txBox="1"/>
          <p:nvPr/>
        </p:nvSpPr>
        <p:spPr>
          <a:xfrm>
            <a:off x="6252700" y="1028700"/>
            <a:ext cx="5461194" cy="718145"/>
          </a:xfrm>
          <a:prstGeom prst="rect">
            <a:avLst/>
          </a:prstGeom>
        </p:spPr>
        <p:txBody>
          <a:bodyPr wrap="square" lIns="0" tIns="0" rIns="0" bIns="0" rtlCol="0" anchor="t">
            <a:spAutoFit/>
          </a:bodyPr>
          <a:lstStyle/>
          <a:p>
            <a:pPr algn="ctr">
              <a:lnSpc>
                <a:spcPts val="5599"/>
              </a:lnSpc>
            </a:pPr>
            <a:r>
              <a:rPr lang="en-US" sz="3999" dirty="0">
                <a:solidFill>
                  <a:srgbClr val="000000"/>
                </a:solidFill>
                <a:latin typeface="Atma Bold"/>
              </a:rPr>
              <a:t>Analogia</a:t>
            </a:r>
          </a:p>
        </p:txBody>
      </p:sp>
      <p:sp>
        <p:nvSpPr>
          <p:cNvPr id="4" name="TextBox 4"/>
          <p:cNvSpPr txBox="1"/>
          <p:nvPr/>
        </p:nvSpPr>
        <p:spPr>
          <a:xfrm>
            <a:off x="1028700" y="2514230"/>
            <a:ext cx="15909195" cy="5109091"/>
          </a:xfrm>
          <a:prstGeom prst="rect">
            <a:avLst/>
          </a:prstGeom>
        </p:spPr>
        <p:txBody>
          <a:bodyPr lIns="0" tIns="0" rIns="0" bIns="0" rtlCol="0" anchor="t">
            <a:spAutoFit/>
          </a:bodyPr>
          <a:lstStyle/>
          <a:p>
            <a:pPr marL="654205" lvl="1" indent="-327102" algn="just">
              <a:lnSpc>
                <a:spcPct val="150000"/>
              </a:lnSpc>
              <a:buFont typeface="Arial"/>
              <a:buChar char="•"/>
            </a:pPr>
            <a:r>
              <a:rPr lang="en-US" sz="3200" b="1" dirty="0">
                <a:solidFill>
                  <a:srgbClr val="000000"/>
                </a:solidFill>
                <a:latin typeface="Atma" panose="020B0604020202020204" charset="0"/>
                <a:cs typeface="Atma" panose="020B0604020202020204" charset="0"/>
              </a:rPr>
              <a:t> </a:t>
            </a:r>
            <a:r>
              <a:rPr lang="es-ES" sz="3200" dirty="0">
                <a:latin typeface="Atma" panose="020B0604020202020204" charset="0"/>
                <a:cs typeface="Atma" panose="020B0604020202020204" charset="0"/>
              </a:rPr>
              <a:t>Imagina un museo donde hay diferentes tipos de obras de arte (pinturas, esculturas, fotografías, etc.). Cada tipo de obra de arte tiene características específicas y puede ser interpretado de diferentes maneras por los visitantes del museo. Los visitantes del museo son como los objetos que representan las diferentes obras de arte, y cada guía turístico es como un visitante especializado que realiza diferentes tipos de interpretaciones o "visitas" específicas para cada tipo de obra de arte. De esta manera, los visitantes (guías turísticos) pueden ofrecer diferentes tipos de experiencias o interacciones con las obras de arte (objetos visitables) sin cambiar la estructura de las mismas.</a:t>
            </a:r>
            <a:endParaRPr lang="en-US" sz="3030" dirty="0">
              <a:solidFill>
                <a:srgbClr val="000000"/>
              </a:solidFill>
              <a:latin typeface="Atma" panose="020B0604020202020204" charset="0"/>
              <a:cs typeface="Atma" panose="020B0604020202020204" charset="0"/>
            </a:endParaRPr>
          </a:p>
        </p:txBody>
      </p:sp>
    </p:spTree>
    <p:extLst>
      <p:ext uri="{BB962C8B-B14F-4D97-AF65-F5344CB8AC3E}">
        <p14:creationId xmlns:p14="http://schemas.microsoft.com/office/powerpoint/2010/main" val="65767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453122" cy="10379881"/>
          </a:xfrm>
          <a:custGeom>
            <a:avLst/>
            <a:gdLst/>
            <a:ahLst/>
            <a:cxnLst/>
            <a:rect l="l" t="t" r="r" b="b"/>
            <a:pathLst>
              <a:path w="18453122" h="10379881">
                <a:moveTo>
                  <a:pt x="0" y="0"/>
                </a:moveTo>
                <a:lnTo>
                  <a:pt x="18453122" y="0"/>
                </a:lnTo>
                <a:lnTo>
                  <a:pt x="18453122" y="10379881"/>
                </a:lnTo>
                <a:lnTo>
                  <a:pt x="0" y="10379881"/>
                </a:lnTo>
                <a:lnTo>
                  <a:pt x="0" y="0"/>
                </a:lnTo>
                <a:close/>
              </a:path>
            </a:pathLst>
          </a:custGeom>
          <a:blipFill>
            <a:blip r:embed="rId2"/>
            <a:stretch>
              <a:fillRect/>
            </a:stretch>
          </a:blipFill>
        </p:spPr>
        <p:txBody>
          <a:bodyPr/>
          <a:lstStyle/>
          <a:p>
            <a:endParaRPr lang="es-CO"/>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812</Words>
  <Application>Microsoft Office PowerPoint</Application>
  <PresentationFormat>Personalizado</PresentationFormat>
  <Paragraphs>47</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Atma Bold</vt:lpstr>
      <vt:lpstr>Atma</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dc:title>
  <dc:creator>BRAYAN BADILLO DIAZ</dc:creator>
  <cp:lastModifiedBy>BRAYAN BADILLO DIAZ</cp:lastModifiedBy>
  <cp:revision>2</cp:revision>
  <dcterms:created xsi:type="dcterms:W3CDTF">2006-08-16T00:00:00Z</dcterms:created>
  <dcterms:modified xsi:type="dcterms:W3CDTF">2024-06-22T16:22:35Z</dcterms:modified>
  <dc:identifier>DAGI3TmjAPY</dc:identifier>
</cp:coreProperties>
</file>