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57eada6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57eada6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5078ef0a4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5078ef0a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5078ef0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5078ef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4f8b078d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4f8b078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4f8b078d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4f8b078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4f8b078d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4f8b078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4f8b078d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4f8b078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57e4ad73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57e4ad7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88c45e4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88c45e4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4f8b078d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4f8b078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5078ef0a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5078ef0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4f8b078d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4f8b078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88c45e46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88c45e4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88c45e46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88c45e4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4f8b078d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4f8b078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57eada63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57eada63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078ef0a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078ef0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5078ef0a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5078ef0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0" y="4786475"/>
            <a:ext cx="5934000" cy="21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CO" sz="2800">
                <a:solidFill>
                  <a:schemeClr val="lt1"/>
                </a:solidFill>
                <a:latin typeface="Calibri"/>
                <a:ea typeface="Calibri"/>
                <a:cs typeface="Calibri"/>
                <a:sym typeface="Calibri"/>
              </a:rPr>
              <a:t>P</a:t>
            </a:r>
            <a:r>
              <a:rPr b="1" lang="es-CO" sz="2800">
                <a:solidFill>
                  <a:schemeClr val="lt1"/>
                </a:solidFill>
                <a:latin typeface="Calibri"/>
                <a:ea typeface="Calibri"/>
                <a:cs typeface="Calibri"/>
                <a:sym typeface="Calibri"/>
              </a:rPr>
              <a:t>atrón</a:t>
            </a:r>
            <a:r>
              <a:rPr b="1" lang="es-CO" sz="2800">
                <a:solidFill>
                  <a:schemeClr val="lt1"/>
                </a:solidFill>
                <a:latin typeface="Calibri"/>
                <a:ea typeface="Calibri"/>
                <a:cs typeface="Calibri"/>
                <a:sym typeface="Calibri"/>
              </a:rPr>
              <a:t> Strategy</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CO" sz="2600">
                <a:solidFill>
                  <a:schemeClr val="lt1"/>
                </a:solidFill>
                <a:latin typeface="Calibri"/>
                <a:ea typeface="Calibri"/>
                <a:cs typeface="Calibri"/>
                <a:sym typeface="Calibri"/>
              </a:rPr>
              <a:t>Por</a:t>
            </a:r>
            <a:r>
              <a:rPr b="1" lang="es-CO" sz="2800">
                <a:solidFill>
                  <a:schemeClr val="lt1"/>
                </a:solidFill>
                <a:latin typeface="Calibri"/>
                <a:ea typeface="Calibri"/>
                <a:cs typeface="Calibri"/>
                <a:sym typeface="Calibri"/>
              </a:rPr>
              <a:t>:</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CO" sz="2800">
                <a:solidFill>
                  <a:schemeClr val="lt1"/>
                </a:solidFill>
                <a:latin typeface="Calibri"/>
                <a:ea typeface="Calibri"/>
                <a:cs typeface="Calibri"/>
                <a:sym typeface="Calibri"/>
              </a:rPr>
              <a:t>Nemer Velandia - Bladimir Vargas</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CO" sz="2800">
                <a:solidFill>
                  <a:schemeClr val="lt1"/>
                </a:solidFill>
                <a:latin typeface="Calibri"/>
                <a:ea typeface="Calibri"/>
                <a:cs typeface="Calibri"/>
                <a:sym typeface="Calibri"/>
              </a:rPr>
              <a:t>Sergio Ariza - James Vanstrahlen</a:t>
            </a:r>
            <a:endParaRPr b="1" sz="2800">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7544750" y="2184150"/>
            <a:ext cx="225949" cy="221225"/>
          </a:xfrm>
          <a:prstGeom prst="flowChartDecision">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138" name="Google Shape;138;p22"/>
          <p:cNvCxnSpPr>
            <a:stCxn id="137" idx="3"/>
          </p:cNvCxnSpPr>
          <p:nvPr/>
        </p:nvCxnSpPr>
        <p:spPr>
          <a:xfrm>
            <a:off x="7770699" y="2294763"/>
            <a:ext cx="731100" cy="9300"/>
          </a:xfrm>
          <a:prstGeom prst="straightConnector1">
            <a:avLst/>
          </a:prstGeom>
          <a:noFill/>
          <a:ln cap="flat" cmpd="sng" w="38100">
            <a:solidFill>
              <a:schemeClr val="dk1"/>
            </a:solidFill>
            <a:prstDash val="solid"/>
            <a:round/>
            <a:headEnd len="med" w="med" type="none"/>
            <a:tailEnd len="med" w="med" type="none"/>
          </a:ln>
        </p:spPr>
      </p:cxnSp>
      <p:pic>
        <p:nvPicPr>
          <p:cNvPr id="139" name="Google Shape;139;p22"/>
          <p:cNvPicPr preferRelativeResize="0"/>
          <p:nvPr/>
        </p:nvPicPr>
        <p:blipFill>
          <a:blip r:embed="rId3">
            <a:alphaModFix/>
          </a:blip>
          <a:stretch>
            <a:fillRect/>
          </a:stretch>
        </p:blipFill>
        <p:spPr>
          <a:xfrm>
            <a:off x="8534400" y="1968350"/>
            <a:ext cx="3672922" cy="878050"/>
          </a:xfrm>
          <a:prstGeom prst="rect">
            <a:avLst/>
          </a:prstGeom>
          <a:noFill/>
          <a:ln>
            <a:noFill/>
          </a:ln>
        </p:spPr>
      </p:pic>
      <p:pic>
        <p:nvPicPr>
          <p:cNvPr id="140" name="Google Shape;140;p22"/>
          <p:cNvPicPr preferRelativeResize="0"/>
          <p:nvPr/>
        </p:nvPicPr>
        <p:blipFill>
          <a:blip r:embed="rId4">
            <a:alphaModFix/>
          </a:blip>
          <a:stretch>
            <a:fillRect/>
          </a:stretch>
        </p:blipFill>
        <p:spPr>
          <a:xfrm>
            <a:off x="6238400" y="4332300"/>
            <a:ext cx="5662850" cy="1487750"/>
          </a:xfrm>
          <a:prstGeom prst="rect">
            <a:avLst/>
          </a:prstGeom>
          <a:noFill/>
          <a:ln>
            <a:noFill/>
          </a:ln>
        </p:spPr>
      </p:pic>
      <p:pic>
        <p:nvPicPr>
          <p:cNvPr id="141" name="Google Shape;141;p22"/>
          <p:cNvPicPr preferRelativeResize="0"/>
          <p:nvPr/>
        </p:nvPicPr>
        <p:blipFill>
          <a:blip r:embed="rId5">
            <a:alphaModFix/>
          </a:blip>
          <a:stretch>
            <a:fillRect/>
          </a:stretch>
        </p:blipFill>
        <p:spPr>
          <a:xfrm>
            <a:off x="317850" y="4319976"/>
            <a:ext cx="5662850" cy="1512394"/>
          </a:xfrm>
          <a:prstGeom prst="rect">
            <a:avLst/>
          </a:prstGeom>
          <a:noFill/>
          <a:ln>
            <a:noFill/>
          </a:ln>
        </p:spPr>
      </p:pic>
      <p:cxnSp>
        <p:nvCxnSpPr>
          <p:cNvPr id="142" name="Google Shape;142;p22"/>
          <p:cNvCxnSpPr>
            <a:stCxn id="141" idx="0"/>
          </p:cNvCxnSpPr>
          <p:nvPr/>
        </p:nvCxnSpPr>
        <p:spPr>
          <a:xfrm rot="10800000">
            <a:off x="3146875" y="4042776"/>
            <a:ext cx="2400" cy="277200"/>
          </a:xfrm>
          <a:prstGeom prst="straightConnector1">
            <a:avLst/>
          </a:prstGeom>
          <a:noFill/>
          <a:ln cap="flat" cmpd="sng" w="38100">
            <a:solidFill>
              <a:schemeClr val="dk1"/>
            </a:solidFill>
            <a:prstDash val="solid"/>
            <a:round/>
            <a:headEnd len="med" w="med" type="none"/>
            <a:tailEnd len="med" w="med" type="none"/>
          </a:ln>
        </p:spPr>
      </p:cxnSp>
      <p:cxnSp>
        <p:nvCxnSpPr>
          <p:cNvPr id="143" name="Google Shape;143;p22"/>
          <p:cNvCxnSpPr/>
          <p:nvPr/>
        </p:nvCxnSpPr>
        <p:spPr>
          <a:xfrm>
            <a:off x="3152750" y="4039043"/>
            <a:ext cx="5927700" cy="2700"/>
          </a:xfrm>
          <a:prstGeom prst="straightConnector1">
            <a:avLst/>
          </a:prstGeom>
          <a:noFill/>
          <a:ln cap="flat" cmpd="sng" w="38100">
            <a:solidFill>
              <a:schemeClr val="dk1"/>
            </a:solidFill>
            <a:prstDash val="solid"/>
            <a:round/>
            <a:headEnd len="med" w="med" type="none"/>
            <a:tailEnd len="med" w="med" type="none"/>
          </a:ln>
        </p:spPr>
      </p:cxnSp>
      <p:cxnSp>
        <p:nvCxnSpPr>
          <p:cNvPr id="144" name="Google Shape;144;p22"/>
          <p:cNvCxnSpPr/>
          <p:nvPr/>
        </p:nvCxnSpPr>
        <p:spPr>
          <a:xfrm rot="10800000">
            <a:off x="9066525" y="4035900"/>
            <a:ext cx="3300" cy="296400"/>
          </a:xfrm>
          <a:prstGeom prst="straightConnector1">
            <a:avLst/>
          </a:prstGeom>
          <a:noFill/>
          <a:ln cap="flat" cmpd="sng" w="38100">
            <a:solidFill>
              <a:schemeClr val="dk1"/>
            </a:solidFill>
            <a:prstDash val="solid"/>
            <a:round/>
            <a:headEnd len="med" w="med" type="none"/>
            <a:tailEnd len="med" w="med" type="none"/>
          </a:ln>
        </p:spPr>
      </p:cxnSp>
      <p:cxnSp>
        <p:nvCxnSpPr>
          <p:cNvPr id="145" name="Google Shape;145;p22"/>
          <p:cNvCxnSpPr/>
          <p:nvPr/>
        </p:nvCxnSpPr>
        <p:spPr>
          <a:xfrm flipH="1" rot="10800000">
            <a:off x="6157850" y="2903175"/>
            <a:ext cx="4361700" cy="1138800"/>
          </a:xfrm>
          <a:prstGeom prst="straightConnector1">
            <a:avLst/>
          </a:prstGeom>
          <a:noFill/>
          <a:ln cap="flat" cmpd="sng" w="38100">
            <a:solidFill>
              <a:schemeClr val="dk1"/>
            </a:solidFill>
            <a:prstDash val="solid"/>
            <a:round/>
            <a:headEnd len="med" w="med" type="none"/>
            <a:tailEnd len="med" w="med" type="triangle"/>
          </a:ln>
        </p:spPr>
      </p:cxnSp>
      <p:pic>
        <p:nvPicPr>
          <p:cNvPr id="146" name="Google Shape;146;p22"/>
          <p:cNvPicPr preferRelativeResize="0"/>
          <p:nvPr/>
        </p:nvPicPr>
        <p:blipFill>
          <a:blip r:embed="rId6">
            <a:alphaModFix/>
          </a:blip>
          <a:stretch>
            <a:fillRect/>
          </a:stretch>
        </p:blipFill>
        <p:spPr>
          <a:xfrm>
            <a:off x="113525" y="1432700"/>
            <a:ext cx="7431225" cy="164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1039300" y="5260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Analogía en el mundo real</a:t>
            </a:r>
            <a:endParaRPr/>
          </a:p>
        </p:txBody>
      </p:sp>
      <p:pic>
        <p:nvPicPr>
          <p:cNvPr id="152" name="Google Shape;152;p23"/>
          <p:cNvPicPr preferRelativeResize="0"/>
          <p:nvPr/>
        </p:nvPicPr>
        <p:blipFill>
          <a:blip r:embed="rId3">
            <a:alphaModFix/>
          </a:blip>
          <a:stretch>
            <a:fillRect/>
          </a:stretch>
        </p:blipFill>
        <p:spPr>
          <a:xfrm>
            <a:off x="2529700" y="1685527"/>
            <a:ext cx="7132601" cy="394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1572275" y="2042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Diagrama UML del Patrón</a:t>
            </a:r>
            <a:endParaRPr/>
          </a:p>
        </p:txBody>
      </p:sp>
      <p:pic>
        <p:nvPicPr>
          <p:cNvPr id="158" name="Google Shape;158;p24"/>
          <p:cNvPicPr preferRelativeResize="0"/>
          <p:nvPr/>
        </p:nvPicPr>
        <p:blipFill>
          <a:blip r:embed="rId3">
            <a:alphaModFix/>
          </a:blip>
          <a:stretch>
            <a:fillRect/>
          </a:stretch>
        </p:blipFill>
        <p:spPr>
          <a:xfrm>
            <a:off x="2765325" y="1370650"/>
            <a:ext cx="6576425" cy="5205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s-CO"/>
              <a:t>Detalles del Problema y Solución</a:t>
            </a:r>
            <a:endParaRPr/>
          </a:p>
        </p:txBody>
      </p:sp>
      <p:sp>
        <p:nvSpPr>
          <p:cNvPr id="164" name="Google Shape;164;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CO"/>
              <a:t>Imaginemos un sistema de procesamiento de envíos para una empresa de logística que ofrece diferentes métodos de entrega: entrega estándar, entrega express y entrega nocturna. Cada método de entrega tiene sus propias tarifas y tiempos de procesamiento. El sistema debe ser extensible para agregar nuevos métodos de entrega sin modificar el código de la lógica principal. Además, el cliente puede seleccionar el método de entrega que prefiera en cada pedido.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CO"/>
              <a:t>Diagrama</a:t>
            </a:r>
            <a:r>
              <a:rPr lang="es-CO"/>
              <a:t> Ejercicio</a:t>
            </a:r>
            <a:endParaRPr/>
          </a:p>
        </p:txBody>
      </p:sp>
      <p:pic>
        <p:nvPicPr>
          <p:cNvPr id="170" name="Google Shape;170;p26"/>
          <p:cNvPicPr preferRelativeResize="0"/>
          <p:nvPr/>
        </p:nvPicPr>
        <p:blipFill>
          <a:blip r:embed="rId3">
            <a:alphaModFix/>
          </a:blip>
          <a:stretch>
            <a:fillRect/>
          </a:stretch>
        </p:blipFill>
        <p:spPr>
          <a:xfrm>
            <a:off x="747713" y="1843225"/>
            <a:ext cx="10696575" cy="3581400"/>
          </a:xfrm>
          <a:prstGeom prst="rect">
            <a:avLst/>
          </a:prstGeom>
          <a:noFill/>
          <a:ln>
            <a:noFill/>
          </a:ln>
        </p:spPr>
      </p:pic>
      <p:pic>
        <p:nvPicPr>
          <p:cNvPr id="171" name="Google Shape;171;p26"/>
          <p:cNvPicPr preferRelativeResize="0"/>
          <p:nvPr/>
        </p:nvPicPr>
        <p:blipFill>
          <a:blip r:embed="rId4">
            <a:alphaModFix/>
          </a:blip>
          <a:stretch>
            <a:fillRect/>
          </a:stretch>
        </p:blipFill>
        <p:spPr>
          <a:xfrm>
            <a:off x="747700" y="1367838"/>
            <a:ext cx="10696575" cy="492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s-CO"/>
              <a:t>Código</a:t>
            </a:r>
            <a:endParaRPr/>
          </a:p>
        </p:txBody>
      </p:sp>
      <p:sp>
        <p:nvSpPr>
          <p:cNvPr id="177" name="Google Shape;177;p27"/>
          <p:cNvSpPr txBox="1"/>
          <p:nvPr>
            <p:ph idx="1" type="body"/>
          </p:nvPr>
        </p:nvSpPr>
        <p:spPr>
          <a:xfrm>
            <a:off x="838200" y="16908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CO"/>
              <a:t>Git: https://github.com/Nemer7/Ejercicio-Strategy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Ventajas </a:t>
            </a:r>
            <a:endParaRPr/>
          </a:p>
        </p:txBody>
      </p:sp>
      <p:sp>
        <p:nvSpPr>
          <p:cNvPr id="183" name="Google Shape;183;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CO"/>
              <a:t>Ventajas:</a:t>
            </a:r>
            <a:endParaRPr b="1"/>
          </a:p>
          <a:p>
            <a:pPr indent="-342900" lvl="0" marL="457200" rtl="0" algn="l">
              <a:spcBef>
                <a:spcPts val="1000"/>
              </a:spcBef>
              <a:spcAft>
                <a:spcPts val="0"/>
              </a:spcAft>
              <a:buSzPts val="1800"/>
              <a:buChar char="•"/>
            </a:pPr>
            <a:r>
              <a:rPr lang="es-CO"/>
              <a:t>Puedes intercambiar algoritmos usados dentro de un objeto durante el tiempo de ejecución.</a:t>
            </a:r>
            <a:endParaRPr/>
          </a:p>
          <a:p>
            <a:pPr indent="-342900" lvl="0" marL="457200" rtl="0" algn="l">
              <a:spcBef>
                <a:spcPts val="0"/>
              </a:spcBef>
              <a:spcAft>
                <a:spcPts val="0"/>
              </a:spcAft>
              <a:buSzPts val="1800"/>
              <a:buChar char="•"/>
            </a:pPr>
            <a:r>
              <a:rPr lang="es-CO"/>
              <a:t> Puedes aislar los detalles de implementación de un algoritmo del código que lo utiliza.</a:t>
            </a:r>
            <a:endParaRPr/>
          </a:p>
          <a:p>
            <a:pPr indent="-342900" lvl="0" marL="457200" rtl="0" algn="l">
              <a:spcBef>
                <a:spcPts val="0"/>
              </a:spcBef>
              <a:spcAft>
                <a:spcPts val="0"/>
              </a:spcAft>
              <a:buSzPts val="1800"/>
              <a:buChar char="•"/>
            </a:pPr>
            <a:r>
              <a:rPr lang="es-CO"/>
              <a:t> Puedes sustituir la herencia por composición.</a:t>
            </a:r>
            <a:endParaRPr/>
          </a:p>
          <a:p>
            <a:pPr indent="-342900" lvl="0" marL="457200" rtl="0" algn="l">
              <a:spcBef>
                <a:spcPts val="0"/>
              </a:spcBef>
              <a:spcAft>
                <a:spcPts val="0"/>
              </a:spcAft>
              <a:buSzPts val="1800"/>
              <a:buChar char="•"/>
            </a:pPr>
            <a:r>
              <a:rPr lang="es-CO"/>
              <a:t> Principio de abierto/cerrado. Puedes introducir nuevas estrategias sin tener que cambiar el contexto.</a:t>
            </a:r>
            <a:endParaRPr/>
          </a:p>
          <a:p>
            <a:pPr indent="0" lvl="0" marL="45720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 Desventajas del Patrón</a:t>
            </a:r>
            <a:endParaRPr/>
          </a:p>
        </p:txBody>
      </p:sp>
      <p:sp>
        <p:nvSpPr>
          <p:cNvPr id="189" name="Google Shape;189;p29"/>
          <p:cNvSpPr txBox="1"/>
          <p:nvPr>
            <p:ph idx="1" type="body"/>
          </p:nvPr>
        </p:nvSpPr>
        <p:spPr>
          <a:xfrm>
            <a:off x="657200" y="149377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s-CO"/>
              <a:t>Desventajas</a:t>
            </a:r>
            <a:r>
              <a:rPr b="1" lang="es-CO"/>
              <a:t>:</a:t>
            </a:r>
            <a:endParaRPr b="1"/>
          </a:p>
          <a:p>
            <a:pPr indent="-334327" lvl="0" marL="457200" rtl="0" algn="l">
              <a:spcBef>
                <a:spcPts val="1000"/>
              </a:spcBef>
              <a:spcAft>
                <a:spcPts val="0"/>
              </a:spcAft>
              <a:buSzPct val="64285"/>
              <a:buChar char="•"/>
            </a:pPr>
            <a:r>
              <a:rPr lang="es-CO"/>
              <a:t>Si sólo tienes un par de algoritmos que raramente cambian, no hay una razón real para complicar el programa en exceso con nuevas clases e interfaces que vengan con el patrón.</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s-CO"/>
              <a:t> Los clientes deben conocer las diferencias entre estrategias para poder seleccionar la adecuada.</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s-CO"/>
              <a:t> Muchos lenguajes de programación modernos tienen un soporte de tipo funcional que te permite implementar distintas versiones de un algoritmo dentro de un grupo de funciones anónimas. Entonces puedes utilizar estas funciones exactamente como habrías utilizado los objetos de estrategia, pero sin saturar tu código con clases e interfaces adicionales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Strategy en Arquitecturas Modernas</a:t>
            </a:r>
            <a:endParaRPr/>
          </a:p>
        </p:txBody>
      </p:sp>
      <p:sp>
        <p:nvSpPr>
          <p:cNvPr id="195" name="Google Shape;195;p30"/>
          <p:cNvSpPr txBox="1"/>
          <p:nvPr>
            <p:ph idx="1" type="body"/>
          </p:nvPr>
        </p:nvSpPr>
        <p:spPr>
          <a:xfrm>
            <a:off x="437150" y="1690825"/>
            <a:ext cx="11093100" cy="47517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s-CO"/>
              <a:t>Arquitectura Hexagonal (Ports &amp; Adapters)</a:t>
            </a:r>
            <a:endParaRPr/>
          </a:p>
          <a:p>
            <a:pPr indent="-334327" lvl="0" marL="457200" rtl="0" algn="l">
              <a:spcBef>
                <a:spcPts val="1000"/>
              </a:spcBef>
              <a:spcAft>
                <a:spcPts val="0"/>
              </a:spcAft>
              <a:buSzPct val="64285"/>
              <a:buChar char="•"/>
            </a:pPr>
            <a:r>
              <a:rPr lang="es-CO"/>
              <a:t>Las estrategias se utilizan como adaptadores intercambiables para bases de datos, APIs, o sistemas externos.</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s-CO"/>
              <a:t>Ejemplo: múltiples implementaciones de un repositorio según tecnología o entorno.</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s-CO"/>
              <a:t>Sistemas basados en eventos (EDA)</a:t>
            </a:r>
            <a:endParaRPr b="1"/>
          </a:p>
          <a:p>
            <a:pPr indent="-334327" lvl="0" marL="457200" rtl="0" algn="l">
              <a:spcBef>
                <a:spcPts val="1000"/>
              </a:spcBef>
              <a:spcAft>
                <a:spcPts val="0"/>
              </a:spcAft>
              <a:buSzPct val="64285"/>
              <a:buChar char="•"/>
            </a:pPr>
            <a:r>
              <a:rPr lang="es-CO"/>
              <a:t>Cada tipo de evento puede ser manejado por una estrategia diferente, manteniendo bajo acoplamiento.</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s-CO"/>
              <a:t>Ejemplo: procesamiento distinto para eventos de temperatura, humedad o movimiento.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Patrones Relacionados</a:t>
            </a:r>
            <a:endParaRPr/>
          </a:p>
        </p:txBody>
      </p:sp>
      <p:sp>
        <p:nvSpPr>
          <p:cNvPr id="201" name="Google Shape;201;p31"/>
          <p:cNvSpPr txBox="1"/>
          <p:nvPr>
            <p:ph idx="1" type="body"/>
          </p:nvPr>
        </p:nvSpPr>
        <p:spPr>
          <a:xfrm>
            <a:off x="572100" y="1779600"/>
            <a:ext cx="11047800" cy="4351200"/>
          </a:xfrm>
          <a:prstGeom prst="rect">
            <a:avLst/>
          </a:prstGeom>
        </p:spPr>
        <p:txBody>
          <a:bodyPr anchorCtr="0" anchor="t" bIns="45700" lIns="91425" spcFirstLastPara="1" rIns="91425" wrap="square" tIns="45700">
            <a:noAutofit/>
          </a:bodyPr>
          <a:lstStyle/>
          <a:p>
            <a:pPr indent="-359410" lvl="0" marL="457200" rtl="0" algn="l">
              <a:lnSpc>
                <a:spcPct val="100000"/>
              </a:lnSpc>
              <a:spcBef>
                <a:spcPts val="1000"/>
              </a:spcBef>
              <a:spcAft>
                <a:spcPts val="0"/>
              </a:spcAft>
              <a:buSzPts val="2060"/>
              <a:buChar char="•"/>
            </a:pPr>
            <a:r>
              <a:rPr b="1" lang="es-CO" sz="2060"/>
              <a:t>Bridge, State, Strategy y Adapter: </a:t>
            </a:r>
            <a:r>
              <a:rPr lang="es-CO" sz="2060"/>
              <a:t>Comparten una estructura basada en composición (delegación de trabajo a otros objetos), pero cada uno resuelve problemas diferentes.</a:t>
            </a:r>
            <a:endParaRPr b="1" sz="600"/>
          </a:p>
          <a:p>
            <a:pPr indent="-359410" lvl="0" marL="457200" rtl="0" algn="l">
              <a:lnSpc>
                <a:spcPct val="100000"/>
              </a:lnSpc>
              <a:spcBef>
                <a:spcPts val="0"/>
              </a:spcBef>
              <a:spcAft>
                <a:spcPts val="0"/>
              </a:spcAft>
              <a:buSzPts val="2060"/>
              <a:buChar char="•"/>
            </a:pPr>
            <a:r>
              <a:rPr b="1" lang="es-CO" sz="2060"/>
              <a:t>Strategy vs. Command: </a:t>
            </a:r>
            <a:r>
              <a:rPr lang="es-CO" sz="2060"/>
              <a:t>Ambos parametrizan acciones en un objeto. Command convierte operaciones en objetos, facilitando su gestión; Strategy intercambia algoritmos dentro de una clase.</a:t>
            </a:r>
            <a:endParaRPr b="1" sz="600"/>
          </a:p>
          <a:p>
            <a:pPr indent="-359410" lvl="0" marL="457200" rtl="0" algn="l">
              <a:lnSpc>
                <a:spcPct val="100000"/>
              </a:lnSpc>
              <a:spcBef>
                <a:spcPts val="0"/>
              </a:spcBef>
              <a:spcAft>
                <a:spcPts val="0"/>
              </a:spcAft>
              <a:buSzPts val="2060"/>
              <a:buChar char="•"/>
            </a:pPr>
            <a:r>
              <a:rPr b="1" lang="es-CO" sz="2060"/>
              <a:t>Decorator vs. Strategy: </a:t>
            </a:r>
            <a:r>
              <a:rPr lang="es-CO" sz="2060"/>
              <a:t>Decorator cambia la apariencia externa de un objeto, mientras que Strategy cambia su comportamiento interno.</a:t>
            </a:r>
            <a:endParaRPr b="1" sz="600"/>
          </a:p>
          <a:p>
            <a:pPr indent="-359410" lvl="0" marL="457200" rtl="0" algn="l">
              <a:lnSpc>
                <a:spcPct val="100000"/>
              </a:lnSpc>
              <a:spcBef>
                <a:spcPts val="0"/>
              </a:spcBef>
              <a:spcAft>
                <a:spcPts val="0"/>
              </a:spcAft>
              <a:buSzPts val="2060"/>
              <a:buChar char="•"/>
            </a:pPr>
            <a:r>
              <a:rPr b="1" lang="es-CO" sz="2060"/>
              <a:t>Template Method vs. Strategy: </a:t>
            </a:r>
            <a:r>
              <a:rPr lang="es-CO" sz="2060"/>
              <a:t>Template Method usa herencia para modificar algoritmos, Strategy usa composición, permitiendo intercambiar comportamientos en tiempo de ejecución.</a:t>
            </a:r>
            <a:endParaRPr sz="2060"/>
          </a:p>
          <a:p>
            <a:pPr indent="-359410" lvl="0" marL="457200" rtl="0" algn="l">
              <a:lnSpc>
                <a:spcPct val="100000"/>
              </a:lnSpc>
              <a:spcBef>
                <a:spcPts val="0"/>
              </a:spcBef>
              <a:spcAft>
                <a:spcPts val="0"/>
              </a:spcAft>
              <a:buSzPts val="2060"/>
              <a:buChar char="•"/>
            </a:pPr>
            <a:r>
              <a:rPr b="1" lang="es-CO" sz="2060"/>
              <a:t>State como extensión de Strategy: </a:t>
            </a:r>
            <a:r>
              <a:rPr lang="es-CO" sz="2060"/>
              <a:t>Ambos delegan trabajo a objetos, pero State permite dependencias entre estados, mientras que Strategy mantiene las estrategias independientes.</a:t>
            </a:r>
            <a:endParaRPr sz="20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s-CO"/>
              <a:t>Propósito</a:t>
            </a:r>
            <a:endParaRPr/>
          </a:p>
        </p:txBody>
      </p:sp>
      <p:sp>
        <p:nvSpPr>
          <p:cNvPr id="90" name="Google Shape;90;p14"/>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rPr lang="es-CO"/>
              <a:t>Strategy es un patrón de diseño de comportamiento que te permite definir una familia de algoritmos, colocar cada uno de ellos en una clase separada.</a:t>
            </a:r>
            <a:endParaRPr/>
          </a:p>
        </p:txBody>
      </p:sp>
      <p:pic>
        <p:nvPicPr>
          <p:cNvPr id="91" name="Google Shape;91;p14"/>
          <p:cNvPicPr preferRelativeResize="0"/>
          <p:nvPr/>
        </p:nvPicPr>
        <p:blipFill>
          <a:blip r:embed="rId3">
            <a:alphaModFix/>
          </a:blip>
          <a:stretch>
            <a:fillRect/>
          </a:stretch>
        </p:blipFill>
        <p:spPr>
          <a:xfrm>
            <a:off x="4116365" y="3056951"/>
            <a:ext cx="3959275" cy="3640651"/>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88475" y="727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BIBLIOGRAFÍA</a:t>
            </a:r>
            <a:endParaRPr/>
          </a:p>
        </p:txBody>
      </p:sp>
      <p:sp>
        <p:nvSpPr>
          <p:cNvPr id="207" name="Google Shape;207;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CO" sz="2000">
                <a:latin typeface="Arial"/>
                <a:ea typeface="Arial"/>
                <a:cs typeface="Arial"/>
                <a:sym typeface="Arial"/>
              </a:rPr>
              <a:t>Alexander, C., Ishikawa, S., &amp; Silverstein, M.</a:t>
            </a:r>
            <a:r>
              <a:rPr lang="es-CO" sz="2000">
                <a:latin typeface="Arial"/>
                <a:ea typeface="Arial"/>
                <a:cs typeface="Arial"/>
                <a:sym typeface="Arial"/>
              </a:rPr>
              <a:t> (1977). </a:t>
            </a:r>
            <a:r>
              <a:rPr i="1" lang="es-CO" sz="2000">
                <a:latin typeface="Arial"/>
                <a:ea typeface="Arial"/>
                <a:cs typeface="Arial"/>
                <a:sym typeface="Arial"/>
              </a:rPr>
              <a:t>A pattern language: Towns, buildings, construction.</a:t>
            </a:r>
            <a:r>
              <a:rPr lang="es-CO" sz="2000">
                <a:latin typeface="Arial"/>
                <a:ea typeface="Arial"/>
                <a:cs typeface="Arial"/>
                <a:sym typeface="Arial"/>
              </a:rPr>
              <a:t> Oxford University Press.</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6165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Problemas que resuelve</a:t>
            </a:r>
            <a:endParaRPr/>
          </a:p>
        </p:txBody>
      </p:sp>
      <p:sp>
        <p:nvSpPr>
          <p:cNvPr id="97" name="Google Shape;97;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374332" lvl="0" marL="457200" rtl="0" algn="just">
              <a:spcBef>
                <a:spcPts val="1000"/>
              </a:spcBef>
              <a:spcAft>
                <a:spcPts val="0"/>
              </a:spcAft>
              <a:buSzPct val="100000"/>
              <a:buAutoNum type="arabicPeriod"/>
            </a:pPr>
            <a:r>
              <a:rPr b="1" lang="es-CO" sz="2700"/>
              <a:t>Elimina condicionales complejos: </a:t>
            </a:r>
            <a:r>
              <a:rPr lang="es-CO" sz="2700"/>
              <a:t>Reduce el uso de estructuras condicionales para seleccionar comportamientos; cada estrategia representa una variante.</a:t>
            </a:r>
            <a:endParaRPr sz="2700"/>
          </a:p>
          <a:p>
            <a:pPr indent="0" lvl="0" marL="457200" rtl="0" algn="just">
              <a:spcBef>
                <a:spcPts val="1000"/>
              </a:spcBef>
              <a:spcAft>
                <a:spcPts val="0"/>
              </a:spcAft>
              <a:buNone/>
            </a:pPr>
            <a:r>
              <a:t/>
            </a:r>
            <a:endParaRPr sz="2700"/>
          </a:p>
          <a:p>
            <a:pPr indent="-374332" lvl="0" marL="457200" rtl="0" algn="just">
              <a:spcBef>
                <a:spcPts val="1000"/>
              </a:spcBef>
              <a:spcAft>
                <a:spcPts val="0"/>
              </a:spcAft>
              <a:buSzPct val="100000"/>
              <a:buAutoNum type="arabicPeriod"/>
            </a:pPr>
            <a:r>
              <a:rPr b="1" lang="es-CO" sz="2700"/>
              <a:t>Múltiples algoritmos para una tarea: </a:t>
            </a:r>
            <a:r>
              <a:rPr lang="es-CO" sz="2700"/>
              <a:t>Permite definir y cambiar algoritmos para una misma tarea sin modificar el código del cliente.</a:t>
            </a:r>
            <a:endParaRPr sz="2700"/>
          </a:p>
          <a:p>
            <a:pPr indent="0" lvl="0" marL="457200" rtl="0" algn="just">
              <a:spcBef>
                <a:spcPts val="1000"/>
              </a:spcBef>
              <a:spcAft>
                <a:spcPts val="0"/>
              </a:spcAft>
              <a:buNone/>
            </a:pPr>
            <a:r>
              <a:t/>
            </a:r>
            <a:endParaRPr sz="2700"/>
          </a:p>
          <a:p>
            <a:pPr indent="-374332" lvl="0" marL="457200" rtl="0" algn="just">
              <a:spcBef>
                <a:spcPts val="1000"/>
              </a:spcBef>
              <a:spcAft>
                <a:spcPts val="0"/>
              </a:spcAft>
              <a:buSzPct val="100000"/>
              <a:buAutoNum type="arabicPeriod"/>
            </a:pPr>
            <a:r>
              <a:rPr b="1" lang="es-CO" sz="2700"/>
              <a:t>Flexibilidad para extender comportamientos:</a:t>
            </a:r>
            <a:r>
              <a:rPr lang="es-CO" sz="2700"/>
              <a:t> Facilita agregar o cambiar comportamientos sin alterar la lógica principal del sistema.</a:t>
            </a:r>
            <a:endParaRPr sz="2700"/>
          </a:p>
          <a:p>
            <a:pPr indent="0" lvl="0" marL="457200" rtl="0" algn="just">
              <a:spcBef>
                <a:spcPts val="1000"/>
              </a:spcBef>
              <a:spcAft>
                <a:spcPts val="0"/>
              </a:spcAft>
              <a:buNone/>
            </a:pPr>
            <a:r>
              <a:t/>
            </a:r>
            <a:endParaRPr sz="2700"/>
          </a:p>
          <a:p>
            <a:pPr indent="-374332" lvl="0" marL="457200" rtl="0" algn="just">
              <a:spcBef>
                <a:spcPts val="1000"/>
              </a:spcBef>
              <a:spcAft>
                <a:spcPts val="0"/>
              </a:spcAft>
              <a:buSzPct val="100000"/>
              <a:buAutoNum type="arabicPeriod"/>
            </a:pPr>
            <a:r>
              <a:rPr b="1" lang="es-CO" sz="2700"/>
              <a:t>Mantiene abierto/cerrado:</a:t>
            </a:r>
            <a:r>
              <a:rPr lang="es-CO" sz="2700"/>
              <a:t> Cumple con el principio de abierto/cerrado, permitiendo añadir nuevas estrategias sin modificar el código existente.</a:t>
            </a:r>
            <a:endParaRPr sz="2700"/>
          </a:p>
          <a:p>
            <a:pPr indent="0" lvl="0" marL="0" rtl="0" algn="just">
              <a:spcBef>
                <a:spcPts val="100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6165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Situaciones </a:t>
            </a:r>
            <a:endParaRPr/>
          </a:p>
        </p:txBody>
      </p:sp>
      <p:sp>
        <p:nvSpPr>
          <p:cNvPr id="103" name="Google Shape;103;p16"/>
          <p:cNvSpPr txBox="1"/>
          <p:nvPr>
            <p:ph idx="1" type="body"/>
          </p:nvPr>
        </p:nvSpPr>
        <p:spPr>
          <a:xfrm>
            <a:off x="838200" y="1942225"/>
            <a:ext cx="10515600" cy="4351200"/>
          </a:xfrm>
          <a:prstGeom prst="rect">
            <a:avLst/>
          </a:prstGeom>
        </p:spPr>
        <p:txBody>
          <a:bodyPr anchorCtr="0" anchor="t" bIns="45700" lIns="91425" spcFirstLastPara="1" rIns="91425" wrap="square" tIns="45700">
            <a:normAutofit/>
          </a:bodyPr>
          <a:lstStyle/>
          <a:p>
            <a:pPr indent="-400050" lvl="0" marL="457200" rtl="0" algn="just">
              <a:spcBef>
                <a:spcPts val="1000"/>
              </a:spcBef>
              <a:spcAft>
                <a:spcPts val="0"/>
              </a:spcAft>
              <a:buSzPts val="2700"/>
              <a:buAutoNum type="arabicPeriod"/>
            </a:pPr>
            <a:r>
              <a:rPr b="1" lang="es-CO" sz="2700"/>
              <a:t>MÉTODOS</a:t>
            </a:r>
            <a:r>
              <a:rPr b="1" lang="es-CO" sz="2700"/>
              <a:t> DE PAGO</a:t>
            </a:r>
            <a:endParaRPr sz="2700"/>
          </a:p>
          <a:p>
            <a:pPr indent="0" lvl="0" marL="457200" rtl="0" algn="just">
              <a:spcBef>
                <a:spcPts val="1000"/>
              </a:spcBef>
              <a:spcAft>
                <a:spcPts val="0"/>
              </a:spcAft>
              <a:buNone/>
            </a:pPr>
            <a:r>
              <a:t/>
            </a:r>
            <a:endParaRPr sz="2700"/>
          </a:p>
          <a:p>
            <a:pPr indent="-400050" lvl="0" marL="457200" rtl="0" algn="l">
              <a:lnSpc>
                <a:spcPct val="115000"/>
              </a:lnSpc>
              <a:spcBef>
                <a:spcPts val="1200"/>
              </a:spcBef>
              <a:spcAft>
                <a:spcPts val="0"/>
              </a:spcAft>
              <a:buSzPts val="2700"/>
              <a:buAutoNum type="arabicPeriod"/>
            </a:pPr>
            <a:r>
              <a:rPr b="1" lang="es-CO" sz="2700"/>
              <a:t>Cálculos de impuestos dependiendo del país </a:t>
            </a:r>
            <a:endParaRPr b="1" sz="2700"/>
          </a:p>
          <a:p>
            <a:pPr indent="0" lvl="0" marL="457200" rtl="0" algn="just">
              <a:spcBef>
                <a:spcPts val="1200"/>
              </a:spcBef>
              <a:spcAft>
                <a:spcPts val="0"/>
              </a:spcAft>
              <a:buNone/>
            </a:pPr>
            <a:r>
              <a:t/>
            </a:r>
            <a:endParaRPr b="1" sz="2700"/>
          </a:p>
          <a:p>
            <a:pPr indent="-400050" lvl="0" marL="457200" rtl="0" algn="just">
              <a:spcBef>
                <a:spcPts val="1000"/>
              </a:spcBef>
              <a:spcAft>
                <a:spcPts val="0"/>
              </a:spcAft>
              <a:buSzPts val="2700"/>
              <a:buAutoNum type="arabicPeriod"/>
            </a:pPr>
            <a:r>
              <a:rPr b="1" lang="es-CO" sz="2700"/>
              <a:t>Ordenamiento</a:t>
            </a:r>
            <a:endParaRPr sz="2700"/>
          </a:p>
          <a:p>
            <a:pPr indent="0" lvl="0" marL="457200" rtl="0" algn="just">
              <a:spcBef>
                <a:spcPts val="1000"/>
              </a:spcBef>
              <a:spcAft>
                <a:spcPts val="0"/>
              </a:spcAft>
              <a:buNone/>
            </a:pPr>
            <a:r>
              <a:t/>
            </a:r>
            <a:endParaRPr sz="2700"/>
          </a:p>
          <a:p>
            <a:pPr indent="-400050" lvl="0" marL="457200" rtl="0" algn="just">
              <a:spcBef>
                <a:spcPts val="1000"/>
              </a:spcBef>
              <a:spcAft>
                <a:spcPts val="0"/>
              </a:spcAft>
              <a:buSzPts val="2700"/>
              <a:buAutoNum type="arabicPeriod"/>
            </a:pPr>
            <a:r>
              <a:rPr b="1" lang="es-CO" sz="2700"/>
              <a:t>Sistemas de autenticación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572275" y="2042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O"/>
              <a:t>Estructura del </a:t>
            </a:r>
            <a:r>
              <a:rPr lang="es-CO"/>
              <a:t>patrón</a:t>
            </a:r>
            <a:endParaRPr/>
          </a:p>
        </p:txBody>
      </p:sp>
      <p:pic>
        <p:nvPicPr>
          <p:cNvPr id="109" name="Google Shape;109;p17"/>
          <p:cNvPicPr preferRelativeResize="0"/>
          <p:nvPr/>
        </p:nvPicPr>
        <p:blipFill>
          <a:blip r:embed="rId3">
            <a:alphaModFix/>
          </a:blip>
          <a:stretch>
            <a:fillRect/>
          </a:stretch>
        </p:blipFill>
        <p:spPr>
          <a:xfrm>
            <a:off x="2765325" y="1370650"/>
            <a:ext cx="6576425" cy="5205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3036825" y="3270650"/>
            <a:ext cx="5702824" cy="2863325"/>
          </a:xfrm>
          <a:prstGeom prst="rect">
            <a:avLst/>
          </a:prstGeom>
          <a:noFill/>
          <a:ln>
            <a:noFill/>
          </a:ln>
        </p:spPr>
      </p:pic>
      <p:sp>
        <p:nvSpPr>
          <p:cNvPr id="115" name="Google Shape;115;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rPr b="1" i="1" lang="es-CO" sz="2100"/>
              <a:t>Imaginemos… </a:t>
            </a:r>
            <a:r>
              <a:rPr lang="es-CO" sz="2100"/>
              <a:t>Creaste una aplicación de navegación para viajeros ocasionales, centrada en un mapa intuitivo para orientarse en cualquier ciudad. Inicialmente, la app ofrecía planificación de rutas para automovilistas, lo cual fue muy popular. Sin embargo, al notar que no todos los usuarios querían conducir, agregaste opciones para rutas a pie y en transporte público. Más adelante, planeaste añadir rutas para ciclistas y recorridos por atracciones turísticas, ampliando así las opciones de transporte para adaptarse a diversos intereses y estilos de viaje.</a:t>
            </a:r>
            <a:endParaRPr sz="2100"/>
          </a:p>
          <a:p>
            <a:pPr indent="-50800" lvl="0" marL="228600" rtl="0" algn="just">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2" name="Google Shape;122;p19"/>
          <p:cNvPicPr preferRelativeResize="0"/>
          <p:nvPr/>
        </p:nvPicPr>
        <p:blipFill>
          <a:blip r:embed="rId3">
            <a:alphaModFix/>
          </a:blip>
          <a:stretch>
            <a:fillRect/>
          </a:stretch>
        </p:blipFill>
        <p:spPr>
          <a:xfrm>
            <a:off x="1204913" y="1257300"/>
            <a:ext cx="9782175" cy="434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500700" y="1840500"/>
            <a:ext cx="11190600" cy="3177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b="1" lang="es-CO" sz="2700">
                <a:solidFill>
                  <a:schemeClr val="dk1"/>
                </a:solidFill>
                <a:latin typeface="Calibri"/>
                <a:ea typeface="Calibri"/>
                <a:cs typeface="Calibri"/>
                <a:sym typeface="Calibri"/>
              </a:rPr>
              <a:t>Solución: </a:t>
            </a:r>
            <a:r>
              <a:rPr lang="es-CO" sz="2700">
                <a:solidFill>
                  <a:schemeClr val="dk1"/>
                </a:solidFill>
                <a:latin typeface="Calibri"/>
                <a:ea typeface="Calibri"/>
                <a:cs typeface="Calibri"/>
                <a:sym typeface="Calibri"/>
              </a:rPr>
              <a:t>El patrón Strategy sugiere que tomes esa clase que hace algo específico de muchas formas diferentes y extraigas todos esos algoritmos para colocarlos en clases separadas llamadas estrategias.</a:t>
            </a:r>
            <a:br>
              <a:rPr lang="es-CO" sz="2700">
                <a:solidFill>
                  <a:schemeClr val="dk1"/>
                </a:solidFill>
                <a:latin typeface="Calibri"/>
                <a:ea typeface="Calibri"/>
                <a:cs typeface="Calibri"/>
                <a:sym typeface="Calibri"/>
              </a:rPr>
            </a:br>
            <a:br>
              <a:rPr lang="es-CO" sz="2700">
                <a:solidFill>
                  <a:schemeClr val="dk1"/>
                </a:solidFill>
                <a:latin typeface="Calibri"/>
                <a:ea typeface="Calibri"/>
                <a:cs typeface="Calibri"/>
                <a:sym typeface="Calibri"/>
              </a:rPr>
            </a:br>
            <a:r>
              <a:rPr lang="es-CO" sz="2700">
                <a:solidFill>
                  <a:schemeClr val="dk1"/>
                </a:solidFill>
                <a:latin typeface="Calibri"/>
                <a:ea typeface="Calibri"/>
                <a:cs typeface="Calibri"/>
                <a:sym typeface="Calibri"/>
              </a:rPr>
              <a:t>La clase contexto contiene una referencia a una estrategia y delega el trabajo en ella en lugar de ejecutarlo directamente. El cliente selecciona la estrategia y la pasa al contexto, que no necesita conocer los detalles de cada algoritmo. Así, se pueden añadir o modificar estrategias sin alterar el código del contexto.</a:t>
            </a:r>
            <a:endParaRPr sz="2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2121074" y="1442950"/>
            <a:ext cx="7949850" cy="420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stemas2020">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