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3">
  <p:sldMasterIdLst>
    <p:sldMasterId id="2147483648" r:id="rId1"/>
  </p:sldMasterIdLst>
  <p:notesMasterIdLst>
    <p:notesMasterId r:id="rId16"/>
  </p:notesMasterIdLst>
  <p:sldIdLst>
    <p:sldId id="256" r:id="rId2"/>
    <p:sldId id="632" r:id="rId3"/>
    <p:sldId id="626" r:id="rId4"/>
    <p:sldId id="550" r:id="rId5"/>
    <p:sldId id="622" r:id="rId6"/>
    <p:sldId id="623" r:id="rId7"/>
    <p:sldId id="624" r:id="rId8"/>
    <p:sldId id="625" r:id="rId9"/>
    <p:sldId id="637" r:id="rId10"/>
    <p:sldId id="633" r:id="rId11"/>
    <p:sldId id="634" r:id="rId12"/>
    <p:sldId id="635" r:id="rId13"/>
    <p:sldId id="636" r:id="rId14"/>
    <p:sldId id="631" r:id="rId1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634"/>
    <a:srgbClr val="5585BF"/>
    <a:srgbClr val="6691C6"/>
    <a:srgbClr val="3D6AA1"/>
    <a:srgbClr val="799FCD"/>
    <a:srgbClr val="4070AA"/>
    <a:srgbClr val="82A5D0"/>
    <a:srgbClr val="7996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86492F-5376-5BAB-9E73-9767372182AA}" v="313" dt="2025-06-17T20:40:40.156"/>
  </p1510:revLst>
</p1510:revInfo>
</file>

<file path=ppt/tableStyles.xml><?xml version="1.0" encoding="utf-8"?>
<a:tblStyleLst xmlns:a="http://schemas.openxmlformats.org/drawingml/2006/main" def="{5C22544A-7EE6-4342-B048-85BDC9FD1C3A}">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03447BB-5D67-496B-8E87-E561075AD55C}" styleName="Estilo oscuro 1 - Énfasis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Estilo medio 1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AF606853-7671-496A-8E4F-DF71F8EC918B}" styleName="Estilo oscuro 1 - Énfasis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4C1A8A3-306A-4EB7-A6B1-4F7E0EB9C5D6}" styleName="Estilo medio 3 - Énfasis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Estilo medio 3 - Énfasis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1EBBBCC-DAD2-459C-BE2E-F6DE35CF9A28}" styleName="Estilo oscuro 2 - Énfasis 3/Énfasis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Estilo oscuro 2 - Énfasis 1/Énfasis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Estilo medio 3 - Énfasis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64" autoAdjust="0"/>
    <p:restoredTop sz="94660"/>
  </p:normalViewPr>
  <p:slideViewPr>
    <p:cSldViewPr>
      <p:cViewPr varScale="1">
        <p:scale>
          <a:sx n="109" d="100"/>
          <a:sy n="109" d="100"/>
        </p:scale>
        <p:origin x="1806" y="108"/>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B904B7-2596-42B9-8F86-7876111D7AD5}" type="datetimeFigureOut">
              <a:rPr lang="es-CO" smtClean="0"/>
              <a:t>17/06/2025</a:t>
            </a:fld>
            <a:endParaRPr lang="es-CO"/>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5B790-8E91-4F85-90DD-811FCAA89038}" type="slidenum">
              <a:rPr lang="es-CO" smtClean="0"/>
              <a:t>‹#›</a:t>
            </a:fld>
            <a:endParaRPr lang="es-CO"/>
          </a:p>
        </p:txBody>
      </p:sp>
    </p:spTree>
    <p:extLst>
      <p:ext uri="{BB962C8B-B14F-4D97-AF65-F5344CB8AC3E}">
        <p14:creationId xmlns:p14="http://schemas.microsoft.com/office/powerpoint/2010/main" val="2374278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C4092508-FB8F-4EDE-A1D0-1054D122378B}" type="slidenum">
              <a:rPr lang="es-ES" smtClean="0"/>
              <a:t>2</a:t>
            </a:fld>
            <a:endParaRPr lang="es-ES"/>
          </a:p>
        </p:txBody>
      </p:sp>
    </p:spTree>
    <p:extLst>
      <p:ext uri="{BB962C8B-B14F-4D97-AF65-F5344CB8AC3E}">
        <p14:creationId xmlns:p14="http://schemas.microsoft.com/office/powerpoint/2010/main" val="724833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C4092508-FB8F-4EDE-A1D0-1054D122378B}" type="slidenum">
              <a:rPr lang="es-ES" smtClean="0"/>
              <a:t>11</a:t>
            </a:fld>
            <a:endParaRPr lang="es-ES"/>
          </a:p>
        </p:txBody>
      </p:sp>
    </p:spTree>
    <p:extLst>
      <p:ext uri="{BB962C8B-B14F-4D97-AF65-F5344CB8AC3E}">
        <p14:creationId xmlns:p14="http://schemas.microsoft.com/office/powerpoint/2010/main" val="3906746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C4092508-FB8F-4EDE-A1D0-1054D122378B}" type="slidenum">
              <a:rPr lang="es-ES" smtClean="0"/>
              <a:t>12</a:t>
            </a:fld>
            <a:endParaRPr lang="es-ES"/>
          </a:p>
        </p:txBody>
      </p:sp>
    </p:spTree>
    <p:extLst>
      <p:ext uri="{BB962C8B-B14F-4D97-AF65-F5344CB8AC3E}">
        <p14:creationId xmlns:p14="http://schemas.microsoft.com/office/powerpoint/2010/main" val="1001909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C4092508-FB8F-4EDE-A1D0-1054D122378B}" type="slidenum">
              <a:rPr lang="es-ES" smtClean="0"/>
              <a:t>13</a:t>
            </a:fld>
            <a:endParaRPr lang="es-ES"/>
          </a:p>
        </p:txBody>
      </p:sp>
    </p:spTree>
    <p:extLst>
      <p:ext uri="{BB962C8B-B14F-4D97-AF65-F5344CB8AC3E}">
        <p14:creationId xmlns:p14="http://schemas.microsoft.com/office/powerpoint/2010/main" val="4191703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C4092508-FB8F-4EDE-A1D0-1054D122378B}" type="slidenum">
              <a:rPr lang="es-ES" smtClean="0"/>
              <a:t>14</a:t>
            </a:fld>
            <a:endParaRPr lang="es-ES"/>
          </a:p>
        </p:txBody>
      </p:sp>
    </p:spTree>
    <p:extLst>
      <p:ext uri="{BB962C8B-B14F-4D97-AF65-F5344CB8AC3E}">
        <p14:creationId xmlns:p14="http://schemas.microsoft.com/office/powerpoint/2010/main" val="1004332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C4092508-FB8F-4EDE-A1D0-1054D122378B}" type="slidenum">
              <a:rPr lang="es-ES" smtClean="0"/>
              <a:t>3</a:t>
            </a:fld>
            <a:endParaRPr lang="es-ES"/>
          </a:p>
        </p:txBody>
      </p:sp>
    </p:spTree>
    <p:extLst>
      <p:ext uri="{BB962C8B-B14F-4D97-AF65-F5344CB8AC3E}">
        <p14:creationId xmlns:p14="http://schemas.microsoft.com/office/powerpoint/2010/main" val="3347260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C4092508-FB8F-4EDE-A1D0-1054D122378B}" type="slidenum">
              <a:rPr lang="es-ES" smtClean="0"/>
              <a:t>4</a:t>
            </a:fld>
            <a:endParaRPr lang="es-ES"/>
          </a:p>
        </p:txBody>
      </p:sp>
    </p:spTree>
    <p:extLst>
      <p:ext uri="{BB962C8B-B14F-4D97-AF65-F5344CB8AC3E}">
        <p14:creationId xmlns:p14="http://schemas.microsoft.com/office/powerpoint/2010/main" val="3239811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C4092508-FB8F-4EDE-A1D0-1054D122378B}" type="slidenum">
              <a:rPr lang="es-ES" smtClean="0"/>
              <a:t>5</a:t>
            </a:fld>
            <a:endParaRPr lang="es-ES"/>
          </a:p>
        </p:txBody>
      </p:sp>
    </p:spTree>
    <p:extLst>
      <p:ext uri="{BB962C8B-B14F-4D97-AF65-F5344CB8AC3E}">
        <p14:creationId xmlns:p14="http://schemas.microsoft.com/office/powerpoint/2010/main" val="243940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C4092508-FB8F-4EDE-A1D0-1054D122378B}" type="slidenum">
              <a:rPr lang="es-ES" smtClean="0"/>
              <a:t>6</a:t>
            </a:fld>
            <a:endParaRPr lang="es-ES"/>
          </a:p>
        </p:txBody>
      </p:sp>
    </p:spTree>
    <p:extLst>
      <p:ext uri="{BB962C8B-B14F-4D97-AF65-F5344CB8AC3E}">
        <p14:creationId xmlns:p14="http://schemas.microsoft.com/office/powerpoint/2010/main" val="2135029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C4092508-FB8F-4EDE-A1D0-1054D122378B}" type="slidenum">
              <a:rPr lang="es-ES" smtClean="0"/>
              <a:t>7</a:t>
            </a:fld>
            <a:endParaRPr lang="es-ES"/>
          </a:p>
        </p:txBody>
      </p:sp>
    </p:spTree>
    <p:extLst>
      <p:ext uri="{BB962C8B-B14F-4D97-AF65-F5344CB8AC3E}">
        <p14:creationId xmlns:p14="http://schemas.microsoft.com/office/powerpoint/2010/main" val="3808356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C4092508-FB8F-4EDE-A1D0-1054D122378B}" type="slidenum">
              <a:rPr lang="es-ES" smtClean="0"/>
              <a:t>8</a:t>
            </a:fld>
            <a:endParaRPr lang="es-ES"/>
          </a:p>
        </p:txBody>
      </p:sp>
    </p:spTree>
    <p:extLst>
      <p:ext uri="{BB962C8B-B14F-4D97-AF65-F5344CB8AC3E}">
        <p14:creationId xmlns:p14="http://schemas.microsoft.com/office/powerpoint/2010/main" val="3669835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9B473B-5D6E-1AA1-C2BC-0B26E1748B0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D885F14-4924-9954-4B1C-79620D98BB3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9229E53-7C30-7FCF-9994-748F59FEC58E}"/>
              </a:ext>
            </a:extLst>
          </p:cNvPr>
          <p:cNvSpPr>
            <a:spLocks noGrp="1"/>
          </p:cNvSpPr>
          <p:nvPr>
            <p:ph type="body" idx="1"/>
          </p:nvPr>
        </p:nvSpPr>
        <p:spPr/>
        <p:txBody>
          <a:bodyPr/>
          <a:lstStyle/>
          <a:p>
            <a:endParaRPr lang="es-CO"/>
          </a:p>
        </p:txBody>
      </p:sp>
      <p:sp>
        <p:nvSpPr>
          <p:cNvPr id="4" name="Marcador de número de diapositiva 3">
            <a:extLst>
              <a:ext uri="{FF2B5EF4-FFF2-40B4-BE49-F238E27FC236}">
                <a16:creationId xmlns:a16="http://schemas.microsoft.com/office/drawing/2014/main" id="{6A47857A-C010-B9BF-3A23-2B89D4635C3D}"/>
              </a:ext>
            </a:extLst>
          </p:cNvPr>
          <p:cNvSpPr>
            <a:spLocks noGrp="1"/>
          </p:cNvSpPr>
          <p:nvPr>
            <p:ph type="sldNum" sz="quarter" idx="10"/>
          </p:nvPr>
        </p:nvSpPr>
        <p:spPr/>
        <p:txBody>
          <a:bodyPr/>
          <a:lstStyle/>
          <a:p>
            <a:fld id="{C4092508-FB8F-4EDE-A1D0-1054D122378B}" type="slidenum">
              <a:rPr lang="es-ES" smtClean="0"/>
              <a:t>9</a:t>
            </a:fld>
            <a:endParaRPr lang="es-ES"/>
          </a:p>
        </p:txBody>
      </p:sp>
    </p:spTree>
    <p:extLst>
      <p:ext uri="{BB962C8B-B14F-4D97-AF65-F5344CB8AC3E}">
        <p14:creationId xmlns:p14="http://schemas.microsoft.com/office/powerpoint/2010/main" val="1796551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C4092508-FB8F-4EDE-A1D0-1054D122378B}" type="slidenum">
              <a:rPr lang="es-ES" smtClean="0"/>
              <a:t>10</a:t>
            </a:fld>
            <a:endParaRPr lang="es-ES"/>
          </a:p>
        </p:txBody>
      </p:sp>
    </p:spTree>
    <p:extLst>
      <p:ext uri="{BB962C8B-B14F-4D97-AF65-F5344CB8AC3E}">
        <p14:creationId xmlns:p14="http://schemas.microsoft.com/office/powerpoint/2010/main" val="482509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08562CDF-2A3D-43EE-B768-FE67290924CE}" type="datetimeFigureOut">
              <a:rPr lang="es-ES" smtClean="0"/>
              <a:t>17/06/2025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A8FFE88-79A8-419B-9085-8BDA9F8F9DDC}" type="slidenum">
              <a:rPr lang="es-ES" smtClean="0"/>
              <a:t>‹#›</a:t>
            </a:fld>
            <a:endParaRPr lang="es-ES"/>
          </a:p>
        </p:txBody>
      </p:sp>
    </p:spTree>
    <p:extLst>
      <p:ext uri="{BB962C8B-B14F-4D97-AF65-F5344CB8AC3E}">
        <p14:creationId xmlns:p14="http://schemas.microsoft.com/office/powerpoint/2010/main" val="3326060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08562CDF-2A3D-43EE-B768-FE67290924CE}" type="datetimeFigureOut">
              <a:rPr lang="es-ES" smtClean="0"/>
              <a:t>17/06/2025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A8FFE88-79A8-419B-9085-8BDA9F8F9DDC}" type="slidenum">
              <a:rPr lang="es-ES" smtClean="0"/>
              <a:t>‹#›</a:t>
            </a:fld>
            <a:endParaRPr lang="es-ES"/>
          </a:p>
        </p:txBody>
      </p:sp>
    </p:spTree>
    <p:extLst>
      <p:ext uri="{BB962C8B-B14F-4D97-AF65-F5344CB8AC3E}">
        <p14:creationId xmlns:p14="http://schemas.microsoft.com/office/powerpoint/2010/main" val="4287682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08562CDF-2A3D-43EE-B768-FE67290924CE}" type="datetimeFigureOut">
              <a:rPr lang="es-ES" smtClean="0"/>
              <a:t>17/06/2025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A8FFE88-79A8-419B-9085-8BDA9F8F9DDC}" type="slidenum">
              <a:rPr lang="es-ES" smtClean="0"/>
              <a:t>‹#›</a:t>
            </a:fld>
            <a:endParaRPr lang="es-ES"/>
          </a:p>
        </p:txBody>
      </p:sp>
    </p:spTree>
    <p:extLst>
      <p:ext uri="{BB962C8B-B14F-4D97-AF65-F5344CB8AC3E}">
        <p14:creationId xmlns:p14="http://schemas.microsoft.com/office/powerpoint/2010/main" val="1208017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08562CDF-2A3D-43EE-B768-FE67290924CE}" type="datetimeFigureOut">
              <a:rPr lang="es-ES" smtClean="0"/>
              <a:t>17/06/2025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A8FFE88-79A8-419B-9085-8BDA9F8F9DDC}" type="slidenum">
              <a:rPr lang="es-ES" smtClean="0"/>
              <a:t>‹#›</a:t>
            </a:fld>
            <a:endParaRPr lang="es-ES"/>
          </a:p>
        </p:txBody>
      </p:sp>
    </p:spTree>
    <p:extLst>
      <p:ext uri="{BB962C8B-B14F-4D97-AF65-F5344CB8AC3E}">
        <p14:creationId xmlns:p14="http://schemas.microsoft.com/office/powerpoint/2010/main" val="2308755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08562CDF-2A3D-43EE-B768-FE67290924CE}" type="datetimeFigureOut">
              <a:rPr lang="es-ES" smtClean="0"/>
              <a:t>17/06/2025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A8FFE88-79A8-419B-9085-8BDA9F8F9DDC}" type="slidenum">
              <a:rPr lang="es-ES" smtClean="0"/>
              <a:t>‹#›</a:t>
            </a:fld>
            <a:endParaRPr lang="es-ES"/>
          </a:p>
        </p:txBody>
      </p:sp>
    </p:spTree>
    <p:extLst>
      <p:ext uri="{BB962C8B-B14F-4D97-AF65-F5344CB8AC3E}">
        <p14:creationId xmlns:p14="http://schemas.microsoft.com/office/powerpoint/2010/main" val="1405077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08562CDF-2A3D-43EE-B768-FE67290924CE}" type="datetimeFigureOut">
              <a:rPr lang="es-ES" smtClean="0"/>
              <a:t>17/06/2025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8A8FFE88-79A8-419B-9085-8BDA9F8F9DDC}" type="slidenum">
              <a:rPr lang="es-ES" smtClean="0"/>
              <a:t>‹#›</a:t>
            </a:fld>
            <a:endParaRPr lang="es-ES"/>
          </a:p>
        </p:txBody>
      </p:sp>
    </p:spTree>
    <p:extLst>
      <p:ext uri="{BB962C8B-B14F-4D97-AF65-F5344CB8AC3E}">
        <p14:creationId xmlns:p14="http://schemas.microsoft.com/office/powerpoint/2010/main" val="2697492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08562CDF-2A3D-43EE-B768-FE67290924CE}" type="datetimeFigureOut">
              <a:rPr lang="es-ES" smtClean="0"/>
              <a:t>17/06/2025</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8A8FFE88-79A8-419B-9085-8BDA9F8F9DDC}" type="slidenum">
              <a:rPr lang="es-ES" smtClean="0"/>
              <a:t>‹#›</a:t>
            </a:fld>
            <a:endParaRPr lang="es-ES"/>
          </a:p>
        </p:txBody>
      </p:sp>
    </p:spTree>
    <p:extLst>
      <p:ext uri="{BB962C8B-B14F-4D97-AF65-F5344CB8AC3E}">
        <p14:creationId xmlns:p14="http://schemas.microsoft.com/office/powerpoint/2010/main" val="4209586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08562CDF-2A3D-43EE-B768-FE67290924CE}" type="datetimeFigureOut">
              <a:rPr lang="es-ES" smtClean="0"/>
              <a:t>17/06/2025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8A8FFE88-79A8-419B-9085-8BDA9F8F9DDC}" type="slidenum">
              <a:rPr lang="es-ES" smtClean="0"/>
              <a:t>‹#›</a:t>
            </a:fld>
            <a:endParaRPr lang="es-ES"/>
          </a:p>
        </p:txBody>
      </p:sp>
    </p:spTree>
    <p:extLst>
      <p:ext uri="{BB962C8B-B14F-4D97-AF65-F5344CB8AC3E}">
        <p14:creationId xmlns:p14="http://schemas.microsoft.com/office/powerpoint/2010/main" val="2991144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8562CDF-2A3D-43EE-B768-FE67290924CE}" type="datetimeFigureOut">
              <a:rPr lang="es-ES" smtClean="0"/>
              <a:t>17/06/2025</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8A8FFE88-79A8-419B-9085-8BDA9F8F9DDC}" type="slidenum">
              <a:rPr lang="es-ES" smtClean="0"/>
              <a:t>‹#›</a:t>
            </a:fld>
            <a:endParaRPr lang="es-ES"/>
          </a:p>
        </p:txBody>
      </p:sp>
    </p:spTree>
    <p:extLst>
      <p:ext uri="{BB962C8B-B14F-4D97-AF65-F5344CB8AC3E}">
        <p14:creationId xmlns:p14="http://schemas.microsoft.com/office/powerpoint/2010/main" val="4227543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08562CDF-2A3D-43EE-B768-FE67290924CE}" type="datetimeFigureOut">
              <a:rPr lang="es-ES" smtClean="0"/>
              <a:t>17/06/2025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8A8FFE88-79A8-419B-9085-8BDA9F8F9DDC}" type="slidenum">
              <a:rPr lang="es-ES" smtClean="0"/>
              <a:t>‹#›</a:t>
            </a:fld>
            <a:endParaRPr lang="es-ES"/>
          </a:p>
        </p:txBody>
      </p:sp>
    </p:spTree>
    <p:extLst>
      <p:ext uri="{BB962C8B-B14F-4D97-AF65-F5344CB8AC3E}">
        <p14:creationId xmlns:p14="http://schemas.microsoft.com/office/powerpoint/2010/main" val="583189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08562CDF-2A3D-43EE-B768-FE67290924CE}" type="datetimeFigureOut">
              <a:rPr lang="es-ES" smtClean="0"/>
              <a:t>17/06/2025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8A8FFE88-79A8-419B-9085-8BDA9F8F9DDC}" type="slidenum">
              <a:rPr lang="es-ES" smtClean="0"/>
              <a:t>‹#›</a:t>
            </a:fld>
            <a:endParaRPr lang="es-ES"/>
          </a:p>
        </p:txBody>
      </p:sp>
    </p:spTree>
    <p:extLst>
      <p:ext uri="{BB962C8B-B14F-4D97-AF65-F5344CB8AC3E}">
        <p14:creationId xmlns:p14="http://schemas.microsoft.com/office/powerpoint/2010/main" val="1788943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562CDF-2A3D-43EE-B768-FE67290924CE}" type="datetimeFigureOut">
              <a:rPr lang="es-ES" smtClean="0"/>
              <a:t>17/06/2025</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FFE88-79A8-419B-9085-8BDA9F8F9DDC}" type="slidenum">
              <a:rPr lang="es-ES" smtClean="0"/>
              <a:t>‹#›</a:t>
            </a:fld>
            <a:endParaRPr lang="es-ES"/>
          </a:p>
        </p:txBody>
      </p:sp>
    </p:spTree>
    <p:extLst>
      <p:ext uri="{BB962C8B-B14F-4D97-AF65-F5344CB8AC3E}">
        <p14:creationId xmlns:p14="http://schemas.microsoft.com/office/powerpoint/2010/main" val="1230041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1 CuadroTexto"/>
          <p:cNvSpPr txBox="1"/>
          <p:nvPr/>
        </p:nvSpPr>
        <p:spPr>
          <a:xfrm>
            <a:off x="959471" y="5229200"/>
            <a:ext cx="7225051" cy="1692771"/>
          </a:xfrm>
          <a:prstGeom prst="rect">
            <a:avLst/>
          </a:prstGeom>
          <a:noFill/>
        </p:spPr>
        <p:txBody>
          <a:bodyPr wrap="square" rtlCol="0">
            <a:spAutoFit/>
          </a:bodyPr>
          <a:lstStyle/>
          <a:p>
            <a:pPr algn="ctr"/>
            <a:r>
              <a:rPr lang="es-CO" sz="2000" dirty="0">
                <a:solidFill>
                  <a:schemeClr val="bg1"/>
                </a:solidFill>
                <a:latin typeface="Berlin Sans FB" pitchFamily="34" charset="0"/>
                <a:cs typeface="Arial" charset="0"/>
              </a:rPr>
              <a:t>Universidad Popular Del Cesar - UPC</a:t>
            </a:r>
          </a:p>
          <a:p>
            <a:pPr algn="ctr"/>
            <a:r>
              <a:rPr lang="es-CO" sz="2000" dirty="0">
                <a:solidFill>
                  <a:schemeClr val="bg1"/>
                </a:solidFill>
                <a:latin typeface="Berlin Sans FB" pitchFamily="34" charset="0"/>
                <a:cs typeface="Arial" charset="0"/>
              </a:rPr>
              <a:t>Especialización en Ingeniería de Software</a:t>
            </a:r>
          </a:p>
          <a:p>
            <a:pPr algn="ctr"/>
            <a:r>
              <a:rPr lang="es-CO" sz="2000" dirty="0">
                <a:solidFill>
                  <a:schemeClr val="bg1"/>
                </a:solidFill>
                <a:latin typeface="Berlin Sans FB" pitchFamily="34" charset="0"/>
                <a:cs typeface="Arial" charset="0"/>
              </a:rPr>
              <a:t>Valledupar </a:t>
            </a:r>
          </a:p>
          <a:p>
            <a:pPr algn="ctr"/>
            <a:r>
              <a:rPr lang="es-CO" sz="2000" dirty="0">
                <a:solidFill>
                  <a:schemeClr val="bg1"/>
                </a:solidFill>
                <a:latin typeface="Berlin Sans FB" pitchFamily="34" charset="0"/>
                <a:cs typeface="Arial" charset="0"/>
              </a:rPr>
              <a:t> 202</a:t>
            </a:r>
            <a:r>
              <a:rPr lang="es-MX" sz="2000" dirty="0">
                <a:solidFill>
                  <a:schemeClr val="bg1"/>
                </a:solidFill>
                <a:latin typeface="Berlin Sans FB" pitchFamily="34" charset="0"/>
                <a:cs typeface="Arial" charset="0"/>
              </a:rPr>
              <a:t>5</a:t>
            </a:r>
            <a:endParaRPr lang="es-ES" sz="2000" dirty="0">
              <a:solidFill>
                <a:schemeClr val="bg1"/>
              </a:solidFill>
              <a:latin typeface="Berlin Sans FB" pitchFamily="34" charset="0"/>
              <a:cs typeface="Arial" charset="0"/>
            </a:endParaRPr>
          </a:p>
          <a:p>
            <a:endParaRPr lang="es-CO" sz="2400" dirty="0">
              <a:solidFill>
                <a:schemeClr val="bg1"/>
              </a:solidFill>
            </a:endParaRPr>
          </a:p>
        </p:txBody>
      </p:sp>
      <p:sp>
        <p:nvSpPr>
          <p:cNvPr id="11" name="CuadroTexto 10"/>
          <p:cNvSpPr txBox="1"/>
          <p:nvPr/>
        </p:nvSpPr>
        <p:spPr>
          <a:xfrm>
            <a:off x="2112133" y="2492896"/>
            <a:ext cx="4919729" cy="2554545"/>
          </a:xfrm>
          <a:prstGeom prst="rect">
            <a:avLst/>
          </a:prstGeom>
          <a:noFill/>
        </p:spPr>
        <p:txBody>
          <a:bodyPr wrap="square" rtlCol="0">
            <a:spAutoFit/>
          </a:bodyPr>
          <a:lstStyle/>
          <a:p>
            <a:pPr algn="ctr"/>
            <a:r>
              <a:rPr lang="es-CO" sz="2000" dirty="0">
                <a:solidFill>
                  <a:schemeClr val="bg1"/>
                </a:solidFill>
                <a:latin typeface="Berlin Sans FB" pitchFamily="34" charset="0"/>
                <a:cs typeface="Arial" charset="0"/>
              </a:rPr>
              <a:t>Orlando Yesith Rojano</a:t>
            </a:r>
          </a:p>
          <a:p>
            <a:pPr algn="ctr"/>
            <a:r>
              <a:rPr lang="es-CO" sz="2000" dirty="0">
                <a:solidFill>
                  <a:schemeClr val="bg1"/>
                </a:solidFill>
                <a:latin typeface="Berlin Sans FB" pitchFamily="34" charset="0"/>
                <a:cs typeface="Arial" charset="0"/>
              </a:rPr>
              <a:t>Jean Carlos Torres</a:t>
            </a:r>
          </a:p>
          <a:p>
            <a:pPr algn="ctr"/>
            <a:r>
              <a:rPr lang="es-CO" sz="2000" dirty="0">
                <a:solidFill>
                  <a:schemeClr val="bg1"/>
                </a:solidFill>
                <a:latin typeface="Berlin Sans FB" pitchFamily="34" charset="0"/>
                <a:cs typeface="Arial" charset="0"/>
              </a:rPr>
              <a:t>Robert Mauricio Castilla</a:t>
            </a:r>
          </a:p>
          <a:p>
            <a:pPr algn="ctr"/>
            <a:r>
              <a:rPr lang="es-CO" sz="2000" dirty="0">
                <a:solidFill>
                  <a:schemeClr val="bg1"/>
                </a:solidFill>
                <a:latin typeface="Berlin Sans FB" pitchFamily="34" charset="0"/>
                <a:cs typeface="Arial" charset="0"/>
              </a:rPr>
              <a:t>Alex Daniels Orozco</a:t>
            </a:r>
          </a:p>
          <a:p>
            <a:pPr algn="ctr"/>
            <a:endParaRPr lang="es-CO" sz="2000" dirty="0">
              <a:solidFill>
                <a:schemeClr val="bg1"/>
              </a:solidFill>
              <a:latin typeface="Berlin Sans FB" pitchFamily="34" charset="0"/>
              <a:cs typeface="Arial" charset="0"/>
            </a:endParaRPr>
          </a:p>
          <a:p>
            <a:pPr algn="ctr"/>
            <a:endParaRPr lang="es-CO" sz="2000" dirty="0">
              <a:solidFill>
                <a:schemeClr val="bg1"/>
              </a:solidFill>
              <a:latin typeface="Berlin Sans FB" pitchFamily="34" charset="0"/>
              <a:cs typeface="Arial" charset="0"/>
            </a:endParaRPr>
          </a:p>
          <a:p>
            <a:pPr algn="ctr"/>
            <a:r>
              <a:rPr lang="es-CO" sz="2000" dirty="0">
                <a:solidFill>
                  <a:schemeClr val="bg1"/>
                </a:solidFill>
                <a:latin typeface="Berlin Sans FB" pitchFamily="34" charset="0"/>
                <a:cs typeface="Arial" charset="0"/>
              </a:rPr>
              <a:t>Patrones de Diseño de Software</a:t>
            </a:r>
          </a:p>
          <a:p>
            <a:pPr algn="ctr"/>
            <a:r>
              <a:rPr lang="es-CO" sz="2000" dirty="0">
                <a:solidFill>
                  <a:schemeClr val="bg1"/>
                </a:solidFill>
                <a:latin typeface="Berlin Sans FB" pitchFamily="34" charset="0"/>
                <a:cs typeface="Arial" charset="0"/>
              </a:rPr>
              <a:t>“Command”</a:t>
            </a:r>
          </a:p>
        </p:txBody>
      </p:sp>
    </p:spTree>
    <p:extLst>
      <p:ext uri="{BB962C8B-B14F-4D97-AF65-F5344CB8AC3E}">
        <p14:creationId xmlns:p14="http://schemas.microsoft.com/office/powerpoint/2010/main" val="2476887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A23A30BD-37BB-D184-073D-9523DC3617E9}"/>
              </a:ext>
            </a:extLst>
          </p:cNvPr>
          <p:cNvSpPr txBox="1"/>
          <p:nvPr/>
        </p:nvSpPr>
        <p:spPr>
          <a:xfrm flipH="1">
            <a:off x="3923928" y="476672"/>
            <a:ext cx="4168681" cy="523220"/>
          </a:xfrm>
          <a:prstGeom prst="rect">
            <a:avLst/>
          </a:prstGeom>
          <a:noFill/>
        </p:spPr>
        <p:txBody>
          <a:bodyPr wrap="square" rtlCol="0">
            <a:spAutoFit/>
          </a:bodyPr>
          <a:lstStyle/>
          <a:p>
            <a:r>
              <a:rPr lang="es-ES" sz="2800" b="1" dirty="0">
                <a:solidFill>
                  <a:srgbClr val="00B050"/>
                </a:solidFill>
              </a:rPr>
              <a:t>Ventajas y Desventajas</a:t>
            </a:r>
            <a:endParaRPr lang="es-CO" sz="2800" b="1" dirty="0">
              <a:solidFill>
                <a:srgbClr val="00B050"/>
              </a:solidFill>
            </a:endParaRPr>
          </a:p>
        </p:txBody>
      </p:sp>
      <p:sp>
        <p:nvSpPr>
          <p:cNvPr id="3" name="CuadroTexto 2">
            <a:extLst>
              <a:ext uri="{FF2B5EF4-FFF2-40B4-BE49-F238E27FC236}">
                <a16:creationId xmlns:a16="http://schemas.microsoft.com/office/drawing/2014/main" id="{F43EAB93-148C-17F8-7D8C-440E6E432CCE}"/>
              </a:ext>
            </a:extLst>
          </p:cNvPr>
          <p:cNvSpPr txBox="1"/>
          <p:nvPr/>
        </p:nvSpPr>
        <p:spPr>
          <a:xfrm>
            <a:off x="611560" y="1268760"/>
            <a:ext cx="8424936" cy="2739211"/>
          </a:xfrm>
          <a:prstGeom prst="rect">
            <a:avLst/>
          </a:prstGeom>
          <a:noFill/>
        </p:spPr>
        <p:txBody>
          <a:bodyPr wrap="square">
            <a:spAutoFit/>
          </a:bodyPr>
          <a:lstStyle/>
          <a:p>
            <a:pPr algn="just"/>
            <a:r>
              <a:rPr lang="es-ES" sz="1600" b="1" i="0" dirty="0">
                <a:effectLst/>
                <a:latin typeface="Times New Roman" panose="02020603050405020304" pitchFamily="18" charset="0"/>
                <a:cs typeface="Times New Roman" panose="02020603050405020304" pitchFamily="18" charset="0"/>
              </a:rPr>
              <a:t>Ventajas</a:t>
            </a:r>
          </a:p>
          <a:p>
            <a:pPr marL="171450" indent="-171450" algn="just">
              <a:buClr>
                <a:srgbClr val="00B050"/>
              </a:buClr>
              <a:buFont typeface="Wingdings" panose="05000000000000000000" pitchFamily="2" charset="2"/>
              <a:buChar char="ü"/>
            </a:pPr>
            <a:r>
              <a:rPr lang="es-ES" sz="1400" b="1" i="0" dirty="0">
                <a:effectLst/>
                <a:latin typeface="Times New Roman" panose="02020603050405020304" pitchFamily="18" charset="0"/>
                <a:cs typeface="Times New Roman" panose="02020603050405020304" pitchFamily="18" charset="0"/>
              </a:rPr>
              <a:t> </a:t>
            </a:r>
            <a:r>
              <a:rPr lang="es-ES" sz="1400" i="0" dirty="0">
                <a:effectLst/>
                <a:latin typeface="Times New Roman" panose="02020603050405020304" pitchFamily="18" charset="0"/>
                <a:cs typeface="Times New Roman" panose="02020603050405020304" pitchFamily="18" charset="0"/>
              </a:rPr>
              <a:t>Principio de responsabilidad única. Puedes desacoplar las clases que invocan operaciones de las que realizan esas operaciones.</a:t>
            </a:r>
          </a:p>
          <a:p>
            <a:pPr marL="171450" indent="-171450" algn="just">
              <a:buClr>
                <a:srgbClr val="00B050"/>
              </a:buClr>
              <a:buFont typeface="Wingdings" panose="05000000000000000000" pitchFamily="2" charset="2"/>
              <a:buChar char="ü"/>
            </a:pPr>
            <a:r>
              <a:rPr lang="es-ES" sz="1400" i="0" dirty="0">
                <a:effectLst/>
                <a:latin typeface="Times New Roman" panose="02020603050405020304" pitchFamily="18" charset="0"/>
                <a:cs typeface="Times New Roman" panose="02020603050405020304" pitchFamily="18" charset="0"/>
              </a:rPr>
              <a:t> Principio de abierto/cerrado. Puedes introducir nuevos comandos en la aplicación sin descomponer el código cliente existente.</a:t>
            </a:r>
          </a:p>
          <a:p>
            <a:pPr marL="171450" indent="-171450" algn="just">
              <a:buClr>
                <a:srgbClr val="00B050"/>
              </a:buClr>
              <a:buFont typeface="Wingdings" panose="05000000000000000000" pitchFamily="2" charset="2"/>
              <a:buChar char="ü"/>
            </a:pPr>
            <a:r>
              <a:rPr lang="es-ES" sz="1400" i="0" dirty="0">
                <a:effectLst/>
                <a:latin typeface="Times New Roman" panose="02020603050405020304" pitchFamily="18" charset="0"/>
                <a:cs typeface="Times New Roman" panose="02020603050405020304" pitchFamily="18" charset="0"/>
              </a:rPr>
              <a:t> Puedes implementar deshacer/rehacer.</a:t>
            </a:r>
          </a:p>
          <a:p>
            <a:pPr marL="171450" indent="-171450" algn="just">
              <a:buClr>
                <a:srgbClr val="00B050"/>
              </a:buClr>
              <a:buFont typeface="Wingdings" panose="05000000000000000000" pitchFamily="2" charset="2"/>
              <a:buChar char="ü"/>
            </a:pPr>
            <a:r>
              <a:rPr lang="es-ES" sz="1400" i="0" dirty="0">
                <a:effectLst/>
                <a:latin typeface="Times New Roman" panose="02020603050405020304" pitchFamily="18" charset="0"/>
                <a:cs typeface="Times New Roman" panose="02020603050405020304" pitchFamily="18" charset="0"/>
              </a:rPr>
              <a:t> Puedes implementar la ejecución diferida de operaciones.</a:t>
            </a:r>
          </a:p>
          <a:p>
            <a:pPr marL="171450" indent="-171450" algn="just">
              <a:buClr>
                <a:srgbClr val="00B050"/>
              </a:buClr>
              <a:buFont typeface="Wingdings" panose="05000000000000000000" pitchFamily="2" charset="2"/>
              <a:buChar char="ü"/>
            </a:pPr>
            <a:r>
              <a:rPr lang="es-ES" sz="1400" i="0" dirty="0">
                <a:effectLst/>
                <a:latin typeface="Times New Roman" panose="02020603050405020304" pitchFamily="18" charset="0"/>
                <a:cs typeface="Times New Roman" panose="02020603050405020304" pitchFamily="18" charset="0"/>
              </a:rPr>
              <a:t> Puedes ensamblar un grupo de comandos simples para crear uno complejo.</a:t>
            </a:r>
          </a:p>
          <a:p>
            <a:pPr marL="171450" indent="-171450" algn="just">
              <a:buFont typeface="Wingdings" panose="05000000000000000000" pitchFamily="2" charset="2"/>
              <a:buChar char="ü"/>
            </a:pPr>
            <a:endParaRPr lang="es-ES" sz="1400" dirty="0">
              <a:latin typeface="Times New Roman" panose="02020603050405020304" pitchFamily="18" charset="0"/>
              <a:cs typeface="Times New Roman" panose="02020603050405020304" pitchFamily="18" charset="0"/>
            </a:endParaRPr>
          </a:p>
          <a:p>
            <a:pPr marL="171450" indent="-171450" algn="just">
              <a:buFont typeface="Wingdings" panose="05000000000000000000" pitchFamily="2" charset="2"/>
              <a:buChar char="ü"/>
            </a:pPr>
            <a:endParaRPr lang="es-ES" sz="1400" i="0" dirty="0">
              <a:effectLst/>
              <a:latin typeface="Times New Roman" panose="02020603050405020304" pitchFamily="18" charset="0"/>
              <a:cs typeface="Times New Roman" panose="02020603050405020304" pitchFamily="18" charset="0"/>
            </a:endParaRPr>
          </a:p>
          <a:p>
            <a:pPr algn="just"/>
            <a:r>
              <a:rPr lang="es-ES" sz="1600" b="1" dirty="0">
                <a:latin typeface="Times New Roman" panose="02020603050405020304" pitchFamily="18" charset="0"/>
                <a:cs typeface="Times New Roman" panose="02020603050405020304" pitchFamily="18" charset="0"/>
              </a:rPr>
              <a:t>Desventajas</a:t>
            </a:r>
          </a:p>
          <a:p>
            <a:pPr marL="171450" indent="-171450" algn="just">
              <a:buClr>
                <a:srgbClr val="FF0000"/>
              </a:buClr>
              <a:buFont typeface="Times New Roman" panose="02020603050405020304" pitchFamily="18" charset="0"/>
              <a:buChar char="ⅹ"/>
            </a:pPr>
            <a:r>
              <a:rPr lang="es-ES" sz="1400" b="1" i="0" dirty="0">
                <a:effectLst/>
                <a:latin typeface="Times New Roman" panose="02020603050405020304" pitchFamily="18" charset="0"/>
                <a:cs typeface="Times New Roman" panose="02020603050405020304" pitchFamily="18" charset="0"/>
              </a:rPr>
              <a:t> </a:t>
            </a:r>
            <a:r>
              <a:rPr lang="es-ES" sz="1400" i="0" dirty="0">
                <a:effectLst/>
                <a:latin typeface="Times New Roman" panose="02020603050405020304" pitchFamily="18" charset="0"/>
                <a:cs typeface="Times New Roman" panose="02020603050405020304" pitchFamily="18" charset="0"/>
              </a:rPr>
              <a:t>El código puede complicarse, ya que estás introduciendo una nueva capa entre emisores y receptores.</a:t>
            </a:r>
            <a:endParaRPr lang="es-CO" sz="140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5402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A23A30BD-37BB-D184-073D-9523DC3617E9}"/>
              </a:ext>
            </a:extLst>
          </p:cNvPr>
          <p:cNvSpPr txBox="1"/>
          <p:nvPr/>
        </p:nvSpPr>
        <p:spPr>
          <a:xfrm flipH="1">
            <a:off x="3923928" y="476672"/>
            <a:ext cx="4168681" cy="461665"/>
          </a:xfrm>
          <a:prstGeom prst="rect">
            <a:avLst/>
          </a:prstGeom>
          <a:noFill/>
        </p:spPr>
        <p:txBody>
          <a:bodyPr wrap="square" rtlCol="0">
            <a:spAutoFit/>
          </a:bodyPr>
          <a:lstStyle/>
          <a:p>
            <a:r>
              <a:rPr lang="es-ES" sz="2400" b="1" dirty="0">
                <a:solidFill>
                  <a:srgbClr val="00B050"/>
                </a:solidFill>
                <a:latin typeface="Times New Roman" panose="02020603050405020304" pitchFamily="18" charset="0"/>
                <a:cs typeface="Times New Roman" panose="02020603050405020304" pitchFamily="18" charset="0"/>
              </a:rPr>
              <a:t>Relaciones con otros patrones</a:t>
            </a:r>
            <a:endParaRPr lang="es-CO" sz="2400" b="1" dirty="0">
              <a:solidFill>
                <a:srgbClr val="00B050"/>
              </a:solidFill>
              <a:latin typeface="Times New Roman" panose="02020603050405020304" pitchFamily="18" charset="0"/>
              <a:cs typeface="Times New Roman" panose="02020603050405020304" pitchFamily="18" charset="0"/>
            </a:endParaRPr>
          </a:p>
        </p:txBody>
      </p:sp>
      <p:sp>
        <p:nvSpPr>
          <p:cNvPr id="3" name="CuadroTexto 2">
            <a:extLst>
              <a:ext uri="{FF2B5EF4-FFF2-40B4-BE49-F238E27FC236}">
                <a16:creationId xmlns:a16="http://schemas.microsoft.com/office/drawing/2014/main" id="{F43EAB93-148C-17F8-7D8C-440E6E432CCE}"/>
              </a:ext>
            </a:extLst>
          </p:cNvPr>
          <p:cNvSpPr txBox="1"/>
          <p:nvPr/>
        </p:nvSpPr>
        <p:spPr>
          <a:xfrm>
            <a:off x="251520" y="1492676"/>
            <a:ext cx="4392488" cy="2123658"/>
          </a:xfrm>
          <a:prstGeom prst="rect">
            <a:avLst/>
          </a:prstGeom>
          <a:noFill/>
        </p:spPr>
        <p:txBody>
          <a:bodyPr wrap="square">
            <a:spAutoFit/>
          </a:bodyPr>
          <a:lstStyle/>
          <a:p>
            <a:pPr algn="just"/>
            <a:r>
              <a:rPr lang="es-ES" sz="1100" b="1" strike="noStrike" dirty="0">
                <a:effectLst/>
                <a:latin typeface="Times New Roman" panose="02020603050405020304" pitchFamily="18" charset="0"/>
                <a:cs typeface="Times New Roman" panose="02020603050405020304" pitchFamily="18" charset="0"/>
              </a:rPr>
              <a:t>Chain of Responsibility</a:t>
            </a:r>
            <a:r>
              <a:rPr lang="es-ES" sz="1100" b="1" dirty="0">
                <a:effectLst/>
                <a:latin typeface="Times New Roman" panose="02020603050405020304" pitchFamily="18" charset="0"/>
                <a:cs typeface="Times New Roman" panose="02020603050405020304" pitchFamily="18" charset="0"/>
              </a:rPr>
              <a:t>, </a:t>
            </a:r>
            <a:r>
              <a:rPr lang="es-ES" sz="1100" b="1" strike="noStrike" dirty="0">
                <a:effectLst/>
                <a:latin typeface="Times New Roman" panose="02020603050405020304" pitchFamily="18" charset="0"/>
                <a:cs typeface="Times New Roman" panose="02020603050405020304" pitchFamily="18" charset="0"/>
              </a:rPr>
              <a:t>Command</a:t>
            </a:r>
            <a:r>
              <a:rPr lang="es-ES" sz="1100" b="1" dirty="0">
                <a:effectLst/>
                <a:latin typeface="Times New Roman" panose="02020603050405020304" pitchFamily="18" charset="0"/>
                <a:cs typeface="Times New Roman" panose="02020603050405020304" pitchFamily="18" charset="0"/>
              </a:rPr>
              <a:t>, </a:t>
            </a:r>
            <a:r>
              <a:rPr lang="es-ES" sz="1100" b="1" strike="noStrike" dirty="0">
                <a:effectLst/>
                <a:latin typeface="Times New Roman" panose="02020603050405020304" pitchFamily="18" charset="0"/>
                <a:cs typeface="Times New Roman" panose="02020603050405020304" pitchFamily="18" charset="0"/>
              </a:rPr>
              <a:t>Mediator</a:t>
            </a:r>
            <a:r>
              <a:rPr lang="es-ES" sz="1100" b="1" dirty="0">
                <a:effectLst/>
                <a:latin typeface="Times New Roman" panose="02020603050405020304" pitchFamily="18" charset="0"/>
                <a:cs typeface="Times New Roman" panose="02020603050405020304" pitchFamily="18" charset="0"/>
              </a:rPr>
              <a:t> y </a:t>
            </a:r>
            <a:r>
              <a:rPr lang="es-ES" sz="1100" b="1" strike="noStrike" dirty="0">
                <a:effectLst/>
                <a:latin typeface="Times New Roman" panose="02020603050405020304" pitchFamily="18" charset="0"/>
                <a:cs typeface="Times New Roman" panose="02020603050405020304" pitchFamily="18" charset="0"/>
              </a:rPr>
              <a:t>Observer</a:t>
            </a:r>
            <a:r>
              <a:rPr lang="es-ES" sz="1100" b="1" dirty="0">
                <a:effectLst/>
                <a:latin typeface="Times New Roman" panose="02020603050405020304" pitchFamily="18" charset="0"/>
                <a:cs typeface="Times New Roman" panose="02020603050405020304" pitchFamily="18" charset="0"/>
              </a:rPr>
              <a:t> </a:t>
            </a:r>
            <a:r>
              <a:rPr lang="es-ES" sz="1100" dirty="0">
                <a:effectLst/>
                <a:latin typeface="Times New Roman" panose="02020603050405020304" pitchFamily="18" charset="0"/>
                <a:cs typeface="Times New Roman" panose="02020603050405020304" pitchFamily="18" charset="0"/>
              </a:rPr>
              <a:t>abordan distintas formas de conectar emisores y receptores de solicitudes:</a:t>
            </a:r>
          </a:p>
          <a:p>
            <a:pPr marL="742950" lvl="1" indent="-285750" algn="just">
              <a:buFont typeface="Arial" panose="020B0604020202020204" pitchFamily="34" charset="0"/>
              <a:buChar char="•"/>
            </a:pPr>
            <a:r>
              <a:rPr lang="es-ES" sz="1100" b="1" dirty="0">
                <a:effectLst/>
                <a:latin typeface="Times New Roman" panose="02020603050405020304" pitchFamily="18" charset="0"/>
                <a:cs typeface="Times New Roman" panose="02020603050405020304" pitchFamily="18" charset="0"/>
              </a:rPr>
              <a:t>Chain of Responsibility </a:t>
            </a:r>
            <a:r>
              <a:rPr lang="es-ES" sz="1100" dirty="0">
                <a:effectLst/>
                <a:latin typeface="Times New Roman" panose="02020603050405020304" pitchFamily="18" charset="0"/>
                <a:cs typeface="Times New Roman" panose="02020603050405020304" pitchFamily="18" charset="0"/>
              </a:rPr>
              <a:t>pasa una solicitud secuencialmente a lo largo de una cadena dinámica de receptores potenciales hasta que uno de ellos la gestiona.</a:t>
            </a:r>
          </a:p>
          <a:p>
            <a:pPr marL="742950" lvl="1" indent="-285750" algn="just">
              <a:buFont typeface="Arial" panose="020B0604020202020204" pitchFamily="34" charset="0"/>
              <a:buChar char="•"/>
            </a:pPr>
            <a:r>
              <a:rPr lang="es-ES" sz="1100" b="1" dirty="0">
                <a:effectLst/>
                <a:latin typeface="Times New Roman" panose="02020603050405020304" pitchFamily="18" charset="0"/>
                <a:cs typeface="Times New Roman" panose="02020603050405020304" pitchFamily="18" charset="0"/>
              </a:rPr>
              <a:t>Command</a:t>
            </a:r>
            <a:r>
              <a:rPr lang="es-ES" sz="1100" dirty="0">
                <a:effectLst/>
                <a:latin typeface="Times New Roman" panose="02020603050405020304" pitchFamily="18" charset="0"/>
                <a:cs typeface="Times New Roman" panose="02020603050405020304" pitchFamily="18" charset="0"/>
              </a:rPr>
              <a:t> establece conexiones unidireccionales entre emisores y receptores.</a:t>
            </a:r>
          </a:p>
          <a:p>
            <a:pPr marL="742950" lvl="1" indent="-285750" algn="just">
              <a:buFont typeface="Arial" panose="020B0604020202020204" pitchFamily="34" charset="0"/>
              <a:buChar char="•"/>
            </a:pPr>
            <a:r>
              <a:rPr lang="es-ES" sz="1100" b="1" dirty="0">
                <a:effectLst/>
                <a:latin typeface="Times New Roman" panose="02020603050405020304" pitchFamily="18" charset="0"/>
                <a:cs typeface="Times New Roman" panose="02020603050405020304" pitchFamily="18" charset="0"/>
              </a:rPr>
              <a:t>Mediator</a:t>
            </a:r>
            <a:r>
              <a:rPr lang="es-ES" sz="1100" dirty="0">
                <a:effectLst/>
                <a:latin typeface="Times New Roman" panose="02020603050405020304" pitchFamily="18" charset="0"/>
                <a:cs typeface="Times New Roman" panose="02020603050405020304" pitchFamily="18" charset="0"/>
              </a:rPr>
              <a:t> elimina las conexiones directas entre emisores y receptores, forzándolos a comunicarse indirectamente a través de un objeto mediador.</a:t>
            </a:r>
          </a:p>
          <a:p>
            <a:pPr marL="742950" lvl="1" indent="-285750" algn="just">
              <a:buFont typeface="Arial" panose="020B0604020202020204" pitchFamily="34" charset="0"/>
              <a:buChar char="•"/>
            </a:pPr>
            <a:r>
              <a:rPr lang="es-ES" sz="1100" b="1" dirty="0">
                <a:effectLst/>
                <a:latin typeface="Times New Roman" panose="02020603050405020304" pitchFamily="18" charset="0"/>
                <a:cs typeface="Times New Roman" panose="02020603050405020304" pitchFamily="18" charset="0"/>
              </a:rPr>
              <a:t>Observer</a:t>
            </a:r>
            <a:r>
              <a:rPr lang="es-ES" sz="1100" dirty="0">
                <a:effectLst/>
                <a:latin typeface="Times New Roman" panose="02020603050405020304" pitchFamily="18" charset="0"/>
                <a:cs typeface="Times New Roman" panose="02020603050405020304" pitchFamily="18" charset="0"/>
              </a:rPr>
              <a:t> permite a los receptores suscribirse o darse de baja dinámicamente a la recepción de solicitudes.</a:t>
            </a:r>
          </a:p>
        </p:txBody>
      </p:sp>
      <p:sp>
        <p:nvSpPr>
          <p:cNvPr id="5" name="CuadroTexto 4">
            <a:extLst>
              <a:ext uri="{FF2B5EF4-FFF2-40B4-BE49-F238E27FC236}">
                <a16:creationId xmlns:a16="http://schemas.microsoft.com/office/drawing/2014/main" id="{A7128ECD-D62A-472D-A1FC-D4FF3AD8438F}"/>
              </a:ext>
            </a:extLst>
          </p:cNvPr>
          <p:cNvSpPr txBox="1"/>
          <p:nvPr/>
        </p:nvSpPr>
        <p:spPr>
          <a:xfrm>
            <a:off x="4860032" y="1517037"/>
            <a:ext cx="4168681" cy="938719"/>
          </a:xfrm>
          <a:prstGeom prst="rect">
            <a:avLst/>
          </a:prstGeom>
          <a:noFill/>
        </p:spPr>
        <p:txBody>
          <a:bodyPr wrap="square">
            <a:spAutoFit/>
          </a:bodyPr>
          <a:lstStyle/>
          <a:p>
            <a:pPr algn="just"/>
            <a:r>
              <a:rPr lang="es-ES" sz="1100" b="1" i="0" strike="noStrike" dirty="0">
                <a:effectLst/>
                <a:latin typeface="Times New Roman" panose="02020603050405020304" pitchFamily="18" charset="0"/>
                <a:cs typeface="Times New Roman" panose="02020603050405020304" pitchFamily="18" charset="0"/>
              </a:rPr>
              <a:t>Command</a:t>
            </a:r>
            <a:r>
              <a:rPr lang="es-ES" sz="1100" b="1" i="0" dirty="0">
                <a:effectLst/>
                <a:latin typeface="Times New Roman" panose="02020603050405020304" pitchFamily="18" charset="0"/>
                <a:cs typeface="Times New Roman" panose="02020603050405020304" pitchFamily="18" charset="0"/>
              </a:rPr>
              <a:t> y </a:t>
            </a:r>
            <a:r>
              <a:rPr lang="es-ES" sz="1100" b="1" i="0" strike="noStrike" dirty="0">
                <a:effectLst/>
                <a:latin typeface="Times New Roman" panose="02020603050405020304" pitchFamily="18" charset="0"/>
                <a:cs typeface="Times New Roman" panose="02020603050405020304" pitchFamily="18" charset="0"/>
              </a:rPr>
              <a:t>Memento</a:t>
            </a:r>
            <a:r>
              <a:rPr lang="es-ES" sz="1100" b="1" i="0" dirty="0">
                <a:effectLst/>
                <a:latin typeface="Times New Roman" panose="02020603050405020304" pitchFamily="18" charset="0"/>
                <a:cs typeface="Times New Roman" panose="02020603050405020304" pitchFamily="18" charset="0"/>
              </a:rPr>
              <a:t> </a:t>
            </a:r>
            <a:r>
              <a:rPr lang="es-ES" sz="1100" i="0" dirty="0">
                <a:effectLst/>
                <a:latin typeface="Times New Roman" panose="02020603050405020304" pitchFamily="18" charset="0"/>
                <a:cs typeface="Times New Roman" panose="02020603050405020304" pitchFamily="18" charset="0"/>
              </a:rPr>
              <a:t>juntos cuando implementes “deshacer”. En este caso, los comandos son responsables de realizar varias operaciones sobre un objeto destino, mientras que los mementos guardan el estado de ese objeto justo antes de que se ejecute el comando.</a:t>
            </a:r>
            <a:endParaRPr lang="es-CO" sz="1100" dirty="0">
              <a:latin typeface="Times New Roman" panose="02020603050405020304" pitchFamily="18" charset="0"/>
              <a:cs typeface="Times New Roman" panose="02020603050405020304" pitchFamily="18" charset="0"/>
            </a:endParaRPr>
          </a:p>
        </p:txBody>
      </p:sp>
      <p:sp>
        <p:nvSpPr>
          <p:cNvPr id="7" name="CuadroTexto 6">
            <a:extLst>
              <a:ext uri="{FF2B5EF4-FFF2-40B4-BE49-F238E27FC236}">
                <a16:creationId xmlns:a16="http://schemas.microsoft.com/office/drawing/2014/main" id="{C1B80998-A975-4C80-8ED3-B81D4DE8B286}"/>
              </a:ext>
            </a:extLst>
          </p:cNvPr>
          <p:cNvSpPr txBox="1"/>
          <p:nvPr/>
        </p:nvSpPr>
        <p:spPr>
          <a:xfrm>
            <a:off x="251520" y="3789040"/>
            <a:ext cx="4572000" cy="1954381"/>
          </a:xfrm>
          <a:prstGeom prst="rect">
            <a:avLst/>
          </a:prstGeom>
          <a:noFill/>
        </p:spPr>
        <p:txBody>
          <a:bodyPr wrap="square">
            <a:spAutoFit/>
          </a:bodyPr>
          <a:lstStyle/>
          <a:p>
            <a:pPr algn="just"/>
            <a:r>
              <a:rPr lang="es-ES" sz="1100" b="1" i="0" strike="noStrike" dirty="0">
                <a:effectLst/>
                <a:latin typeface="Times New Roman" panose="02020603050405020304" pitchFamily="18" charset="0"/>
                <a:cs typeface="Times New Roman" panose="02020603050405020304" pitchFamily="18" charset="0"/>
              </a:rPr>
              <a:t>Command</a:t>
            </a:r>
            <a:r>
              <a:rPr lang="es-ES" sz="1100" b="1" i="0" dirty="0">
                <a:effectLst/>
                <a:latin typeface="Times New Roman" panose="02020603050405020304" pitchFamily="18" charset="0"/>
                <a:cs typeface="Times New Roman" panose="02020603050405020304" pitchFamily="18" charset="0"/>
              </a:rPr>
              <a:t> y </a:t>
            </a:r>
            <a:r>
              <a:rPr lang="es-ES" sz="1100" b="1" i="0" strike="noStrike" dirty="0">
                <a:effectLst/>
                <a:latin typeface="Times New Roman" panose="02020603050405020304" pitchFamily="18" charset="0"/>
                <a:cs typeface="Times New Roman" panose="02020603050405020304" pitchFamily="18" charset="0"/>
              </a:rPr>
              <a:t>Strategy</a:t>
            </a:r>
            <a:r>
              <a:rPr lang="es-ES" sz="1100" b="1" i="0" dirty="0">
                <a:effectLst/>
                <a:latin typeface="Times New Roman" panose="02020603050405020304" pitchFamily="18" charset="0"/>
                <a:cs typeface="Times New Roman" panose="02020603050405020304" pitchFamily="18" charset="0"/>
              </a:rPr>
              <a:t> </a:t>
            </a:r>
            <a:r>
              <a:rPr lang="es-ES" sz="1100" i="0" dirty="0">
                <a:effectLst/>
                <a:latin typeface="Times New Roman" panose="02020603050405020304" pitchFamily="18" charset="0"/>
                <a:cs typeface="Times New Roman" panose="02020603050405020304" pitchFamily="18" charset="0"/>
              </a:rPr>
              <a:t>pueden resultar similares porque puedes usar ambos para parametrizar un objeto con cierta acción. No obstante, tienen propósitos muy diferentes.</a:t>
            </a:r>
          </a:p>
          <a:p>
            <a:pPr marL="742950" lvl="1" indent="-285750" algn="just">
              <a:buFont typeface="Arial" panose="020B0604020202020204" pitchFamily="34" charset="0"/>
              <a:buChar char="•"/>
            </a:pPr>
            <a:r>
              <a:rPr lang="es-ES" sz="1100" i="0" dirty="0">
                <a:effectLst/>
                <a:latin typeface="Times New Roman" panose="02020603050405020304" pitchFamily="18" charset="0"/>
                <a:cs typeface="Times New Roman" panose="02020603050405020304" pitchFamily="18" charset="0"/>
              </a:rPr>
              <a:t>Puedes utilizar </a:t>
            </a:r>
            <a:r>
              <a:rPr lang="es-ES" sz="1100" b="1" i="1" dirty="0">
                <a:effectLst/>
                <a:latin typeface="Times New Roman" panose="02020603050405020304" pitchFamily="18" charset="0"/>
                <a:cs typeface="Times New Roman" panose="02020603050405020304" pitchFamily="18" charset="0"/>
              </a:rPr>
              <a:t>Command</a:t>
            </a:r>
            <a:r>
              <a:rPr lang="es-ES" sz="1100" i="0" dirty="0">
                <a:effectLst/>
                <a:latin typeface="Times New Roman" panose="02020603050405020304" pitchFamily="18" charset="0"/>
                <a:cs typeface="Times New Roman" panose="02020603050405020304" pitchFamily="18" charset="0"/>
              </a:rPr>
              <a:t> para convertir cualquier operación en un objeto. Los parámetros de la operación se convierten en campos de ese objeto. La conversión te permite aplazar la ejecución de la operación, ponerla en cola, almacenar el historial de comandos, enviar comandos a servicios remotos, etc.</a:t>
            </a:r>
          </a:p>
          <a:p>
            <a:pPr marL="742950" lvl="1" indent="-285750" algn="just">
              <a:buFont typeface="Arial" panose="020B0604020202020204" pitchFamily="34" charset="0"/>
              <a:buChar char="•"/>
            </a:pPr>
            <a:r>
              <a:rPr lang="es-ES" sz="1100" i="0" dirty="0">
                <a:effectLst/>
                <a:latin typeface="Times New Roman" panose="02020603050405020304" pitchFamily="18" charset="0"/>
                <a:cs typeface="Times New Roman" panose="02020603050405020304" pitchFamily="18" charset="0"/>
              </a:rPr>
              <a:t>Por su parte, </a:t>
            </a:r>
            <a:r>
              <a:rPr lang="es-ES" sz="1100" b="1" i="1" dirty="0">
                <a:effectLst/>
                <a:latin typeface="Times New Roman" panose="02020603050405020304" pitchFamily="18" charset="0"/>
                <a:cs typeface="Times New Roman" panose="02020603050405020304" pitchFamily="18" charset="0"/>
              </a:rPr>
              <a:t>Strategy</a:t>
            </a:r>
            <a:r>
              <a:rPr lang="es-ES" sz="1100" i="0" dirty="0">
                <a:effectLst/>
                <a:latin typeface="Times New Roman" panose="02020603050405020304" pitchFamily="18" charset="0"/>
                <a:cs typeface="Times New Roman" panose="02020603050405020304" pitchFamily="18" charset="0"/>
              </a:rPr>
              <a:t> normalmente describe distintas formas de hacer lo mismo, permitiéndote intercambiar estos algoritmos dentro de una única clase contexto.</a:t>
            </a:r>
          </a:p>
        </p:txBody>
      </p:sp>
      <p:sp>
        <p:nvSpPr>
          <p:cNvPr id="9" name="CuadroTexto 8">
            <a:extLst>
              <a:ext uri="{FF2B5EF4-FFF2-40B4-BE49-F238E27FC236}">
                <a16:creationId xmlns:a16="http://schemas.microsoft.com/office/drawing/2014/main" id="{3ACFAFBB-653E-4409-8870-CD2605C76E8C}"/>
              </a:ext>
            </a:extLst>
          </p:cNvPr>
          <p:cNvSpPr txBox="1"/>
          <p:nvPr/>
        </p:nvSpPr>
        <p:spPr>
          <a:xfrm>
            <a:off x="4860032" y="2636912"/>
            <a:ext cx="4168681" cy="1107996"/>
          </a:xfrm>
          <a:prstGeom prst="rect">
            <a:avLst/>
          </a:prstGeom>
          <a:noFill/>
        </p:spPr>
        <p:txBody>
          <a:bodyPr wrap="square">
            <a:spAutoFit/>
          </a:bodyPr>
          <a:lstStyle/>
          <a:p>
            <a:pPr algn="just">
              <a:buFont typeface="Arial" panose="020B0604020202020204" pitchFamily="34" charset="0"/>
              <a:buChar char="•"/>
            </a:pPr>
            <a:r>
              <a:rPr lang="es-ES" sz="1100" strike="noStrike" dirty="0">
                <a:effectLst/>
                <a:latin typeface="Times New Roman" panose="02020603050405020304" pitchFamily="18" charset="0"/>
                <a:cs typeface="Times New Roman" panose="02020603050405020304" pitchFamily="18" charset="0"/>
              </a:rPr>
              <a:t> </a:t>
            </a:r>
            <a:r>
              <a:rPr lang="es-ES" sz="1100" b="1" strike="noStrike" dirty="0">
                <a:effectLst/>
                <a:latin typeface="Times New Roman" panose="02020603050405020304" pitchFamily="18" charset="0"/>
                <a:cs typeface="Times New Roman" panose="02020603050405020304" pitchFamily="18" charset="0"/>
              </a:rPr>
              <a:t>Prototype</a:t>
            </a:r>
            <a:r>
              <a:rPr lang="es-ES" sz="1100" dirty="0">
                <a:effectLst/>
                <a:latin typeface="Times New Roman" panose="02020603050405020304" pitchFamily="18" charset="0"/>
                <a:cs typeface="Times New Roman" panose="02020603050405020304" pitchFamily="18" charset="0"/>
              </a:rPr>
              <a:t> puede ayudar a cuando necesitas guardar copias de </a:t>
            </a:r>
            <a:r>
              <a:rPr lang="es-ES" sz="1100" strike="noStrike" dirty="0">
                <a:effectLst/>
                <a:latin typeface="Times New Roman" panose="02020603050405020304" pitchFamily="18" charset="0"/>
                <a:cs typeface="Times New Roman" panose="02020603050405020304" pitchFamily="18" charset="0"/>
              </a:rPr>
              <a:t>Comandos</a:t>
            </a:r>
            <a:r>
              <a:rPr lang="es-ES" sz="1100" dirty="0">
                <a:effectLst/>
                <a:latin typeface="Times New Roman" panose="02020603050405020304" pitchFamily="18" charset="0"/>
                <a:cs typeface="Times New Roman" panose="02020603050405020304" pitchFamily="18" charset="0"/>
              </a:rPr>
              <a:t> en un historial.</a:t>
            </a:r>
          </a:p>
          <a:p>
            <a:pPr algn="just"/>
            <a:endParaRPr lang="es-ES" sz="110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s-ES" sz="1100" dirty="0">
                <a:effectLst/>
                <a:latin typeface="Times New Roman" panose="02020603050405020304" pitchFamily="18" charset="0"/>
                <a:cs typeface="Times New Roman" panose="02020603050405020304" pitchFamily="18" charset="0"/>
              </a:rPr>
              <a:t> Se puede tratar a </a:t>
            </a:r>
            <a:r>
              <a:rPr lang="es-ES" sz="1100" b="1" strike="noStrike" dirty="0">
                <a:effectLst/>
                <a:latin typeface="Times New Roman" panose="02020603050405020304" pitchFamily="18" charset="0"/>
                <a:cs typeface="Times New Roman" panose="02020603050405020304" pitchFamily="18" charset="0"/>
              </a:rPr>
              <a:t>Visitor</a:t>
            </a:r>
            <a:r>
              <a:rPr lang="es-ES" sz="1100" dirty="0">
                <a:effectLst/>
                <a:latin typeface="Times New Roman" panose="02020603050405020304" pitchFamily="18" charset="0"/>
                <a:cs typeface="Times New Roman" panose="02020603050405020304" pitchFamily="18" charset="0"/>
              </a:rPr>
              <a:t> como una versión potente del patrón </a:t>
            </a:r>
            <a:r>
              <a:rPr lang="es-ES" sz="1100" strike="noStrike" dirty="0">
                <a:effectLst/>
                <a:latin typeface="Times New Roman" panose="02020603050405020304" pitchFamily="18" charset="0"/>
                <a:cs typeface="Times New Roman" panose="02020603050405020304" pitchFamily="18" charset="0"/>
              </a:rPr>
              <a:t>Command</a:t>
            </a:r>
            <a:r>
              <a:rPr lang="es-ES" sz="1100" dirty="0">
                <a:effectLst/>
                <a:latin typeface="Times New Roman" panose="02020603050405020304" pitchFamily="18" charset="0"/>
                <a:cs typeface="Times New Roman" panose="02020603050405020304" pitchFamily="18" charset="0"/>
              </a:rPr>
              <a:t>. Sus objetos pueden ejecutar operaciones sobre varios objetos de distintas clases.</a:t>
            </a:r>
          </a:p>
        </p:txBody>
      </p:sp>
    </p:spTree>
    <p:extLst>
      <p:ext uri="{BB962C8B-B14F-4D97-AF65-F5344CB8AC3E}">
        <p14:creationId xmlns:p14="http://schemas.microsoft.com/office/powerpoint/2010/main" val="3410167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A23A30BD-37BB-D184-073D-9523DC3617E9}"/>
              </a:ext>
            </a:extLst>
          </p:cNvPr>
          <p:cNvSpPr txBox="1"/>
          <p:nvPr/>
        </p:nvSpPr>
        <p:spPr>
          <a:xfrm flipH="1">
            <a:off x="3923928" y="476672"/>
            <a:ext cx="4168681" cy="954107"/>
          </a:xfrm>
          <a:prstGeom prst="rect">
            <a:avLst/>
          </a:prstGeom>
          <a:noFill/>
        </p:spPr>
        <p:txBody>
          <a:bodyPr wrap="square" rtlCol="0">
            <a:spAutoFit/>
          </a:bodyPr>
          <a:lstStyle/>
          <a:p>
            <a:r>
              <a:rPr lang="es-CO" sz="2800" b="1" dirty="0">
                <a:solidFill>
                  <a:srgbClr val="00B050"/>
                </a:solidFill>
              </a:rPr>
              <a:t>Patrón Command en Arquitecturas Modernas</a:t>
            </a:r>
          </a:p>
        </p:txBody>
      </p:sp>
      <p:sp>
        <p:nvSpPr>
          <p:cNvPr id="3" name="CuadroTexto 2">
            <a:extLst>
              <a:ext uri="{FF2B5EF4-FFF2-40B4-BE49-F238E27FC236}">
                <a16:creationId xmlns:a16="http://schemas.microsoft.com/office/drawing/2014/main" id="{F43EAB93-148C-17F8-7D8C-440E6E432CCE}"/>
              </a:ext>
            </a:extLst>
          </p:cNvPr>
          <p:cNvSpPr txBox="1"/>
          <p:nvPr/>
        </p:nvSpPr>
        <p:spPr>
          <a:xfrm>
            <a:off x="467544" y="1556792"/>
            <a:ext cx="8424936" cy="523220"/>
          </a:xfrm>
          <a:prstGeom prst="rect">
            <a:avLst/>
          </a:prstGeom>
          <a:noFill/>
        </p:spPr>
        <p:txBody>
          <a:bodyPr wrap="square">
            <a:spAutoFit/>
          </a:bodyPr>
          <a:lstStyle/>
          <a:p>
            <a:pPr algn="just"/>
            <a:r>
              <a:rPr lang="es-ES" sz="1400" i="0" dirty="0">
                <a:effectLst/>
                <a:latin typeface="Times New Roman" panose="02020603050405020304" pitchFamily="18" charset="0"/>
                <a:cs typeface="Times New Roman" panose="02020603050405020304" pitchFamily="18" charset="0"/>
              </a:rPr>
              <a:t>El patrón Command sigue siendo muy relevante en arquitecturas modernas, ofreciendo ventajas clave en sistemas distribuidos, microservicios y aplicaciones reactivas. Aquí te explico su integración y valor actual</a:t>
            </a:r>
            <a:endParaRPr lang="es-CO" sz="1200" i="0" dirty="0">
              <a:effectLst/>
              <a:latin typeface="Times New Roman" panose="02020603050405020304" pitchFamily="18" charset="0"/>
              <a:cs typeface="Times New Roman" panose="02020603050405020304" pitchFamily="18" charset="0"/>
            </a:endParaRPr>
          </a:p>
        </p:txBody>
      </p:sp>
      <p:sp>
        <p:nvSpPr>
          <p:cNvPr id="5" name="CuadroTexto 4">
            <a:extLst>
              <a:ext uri="{FF2B5EF4-FFF2-40B4-BE49-F238E27FC236}">
                <a16:creationId xmlns:a16="http://schemas.microsoft.com/office/drawing/2014/main" id="{3261AAB0-A6D8-48B8-BFE5-BF97F759346F}"/>
              </a:ext>
            </a:extLst>
          </p:cNvPr>
          <p:cNvSpPr txBox="1"/>
          <p:nvPr/>
        </p:nvSpPr>
        <p:spPr>
          <a:xfrm>
            <a:off x="539552" y="2527821"/>
            <a:ext cx="7416824" cy="2739211"/>
          </a:xfrm>
          <a:prstGeom prst="rect">
            <a:avLst/>
          </a:prstGeom>
          <a:noFill/>
        </p:spPr>
        <p:txBody>
          <a:bodyPr wrap="square">
            <a:spAutoFit/>
          </a:bodyPr>
          <a:lstStyle/>
          <a:p>
            <a:pPr algn="just"/>
            <a:r>
              <a:rPr lang="es-ES" sz="1600" b="1" dirty="0">
                <a:effectLst/>
                <a:latin typeface="Times New Roman" panose="02020603050405020304" pitchFamily="18" charset="0"/>
                <a:cs typeface="Times New Roman" panose="02020603050405020304" pitchFamily="18" charset="0"/>
              </a:rPr>
              <a:t>Beneficios en Arquitecturas Modernas</a:t>
            </a:r>
          </a:p>
          <a:p>
            <a:pPr algn="just"/>
            <a:endParaRPr lang="es-ES" sz="1600" b="1" dirty="0">
              <a:effectLst/>
              <a:latin typeface="Times New Roman" panose="02020603050405020304" pitchFamily="18" charset="0"/>
              <a:cs typeface="Times New Roman" panose="02020603050405020304" pitchFamily="18" charset="0"/>
            </a:endParaRPr>
          </a:p>
          <a:p>
            <a:pPr algn="just"/>
            <a:r>
              <a:rPr lang="es-ES" sz="1400" b="1" i="0" dirty="0">
                <a:effectLst/>
                <a:latin typeface="Times New Roman" panose="02020603050405020304" pitchFamily="18" charset="0"/>
                <a:cs typeface="Times New Roman" panose="02020603050405020304" pitchFamily="18" charset="0"/>
              </a:rPr>
              <a:t>Desacople completo:</a:t>
            </a:r>
          </a:p>
          <a:p>
            <a:pPr marL="742950" lvl="1" indent="-285750" algn="just">
              <a:buFont typeface="+mj-lt"/>
              <a:buAutoNum type="arabicPeriod"/>
            </a:pPr>
            <a:r>
              <a:rPr lang="es-ES" sz="1400" b="0" i="0" dirty="0">
                <a:effectLst/>
                <a:latin typeface="Times New Roman" panose="02020603050405020304" pitchFamily="18" charset="0"/>
                <a:cs typeface="Times New Roman" panose="02020603050405020304" pitchFamily="18" charset="0"/>
              </a:rPr>
              <a:t>Separa claramente la generación de solicitudes (</a:t>
            </a:r>
            <a:r>
              <a:rPr lang="es-ES" sz="1400" b="0" i="0" dirty="0" err="1">
                <a:effectLst/>
                <a:latin typeface="Times New Roman" panose="02020603050405020304" pitchFamily="18" charset="0"/>
                <a:cs typeface="Times New Roman" panose="02020603050405020304" pitchFamily="18" charset="0"/>
              </a:rPr>
              <a:t>frontend</a:t>
            </a:r>
            <a:r>
              <a:rPr lang="es-ES" sz="1400" b="0" i="0" dirty="0">
                <a:effectLst/>
                <a:latin typeface="Times New Roman" panose="02020603050405020304" pitchFamily="18" charset="0"/>
                <a:cs typeface="Times New Roman" panose="02020603050405020304" pitchFamily="18" charset="0"/>
              </a:rPr>
              <a:t>/UI) de su ejecución (</a:t>
            </a:r>
            <a:r>
              <a:rPr lang="es-ES" sz="1400" b="0" i="0" dirty="0" err="1">
                <a:effectLst/>
                <a:latin typeface="Times New Roman" panose="02020603050405020304" pitchFamily="18" charset="0"/>
                <a:cs typeface="Times New Roman" panose="02020603050405020304" pitchFamily="18" charset="0"/>
              </a:rPr>
              <a:t>backend</a:t>
            </a:r>
            <a:r>
              <a:rPr lang="es-ES" sz="1400" b="0" i="0" dirty="0">
                <a:effectLst/>
                <a:latin typeface="Times New Roman" panose="02020603050405020304" pitchFamily="18" charset="0"/>
                <a:cs typeface="Times New Roman" panose="02020603050405020304" pitchFamily="18" charset="0"/>
              </a:rPr>
              <a:t>/</a:t>
            </a:r>
            <a:r>
              <a:rPr lang="es-ES" sz="1400" b="0" i="0" dirty="0" err="1">
                <a:effectLst/>
                <a:latin typeface="Times New Roman" panose="02020603050405020304" pitchFamily="18" charset="0"/>
                <a:cs typeface="Times New Roman" panose="02020603050405020304" pitchFamily="18" charset="0"/>
              </a:rPr>
              <a:t>services</a:t>
            </a:r>
            <a:r>
              <a:rPr lang="es-ES" sz="1400" b="0" i="0" dirty="0">
                <a:effectLst/>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s-ES" sz="1400" b="0" i="0" dirty="0">
                <a:effectLst/>
                <a:latin typeface="Times New Roman" panose="02020603050405020304" pitchFamily="18" charset="0"/>
                <a:cs typeface="Times New Roman" panose="02020603050405020304" pitchFamily="18" charset="0"/>
              </a:rPr>
              <a:t>Ideal para arquitecturas basadas en eventos y mensajería</a:t>
            </a:r>
          </a:p>
          <a:p>
            <a:pPr algn="just"/>
            <a:r>
              <a:rPr lang="es-ES" sz="1400" b="1" i="0" dirty="0">
                <a:effectLst/>
                <a:latin typeface="Times New Roman" panose="02020603050405020304" pitchFamily="18" charset="0"/>
                <a:cs typeface="Times New Roman" panose="02020603050405020304" pitchFamily="18" charset="0"/>
              </a:rPr>
              <a:t>Soporte para operaciones asíncronas</a:t>
            </a:r>
            <a:r>
              <a:rPr lang="es-ES" sz="1400" b="0" i="0" dirty="0">
                <a:effectLst/>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s-ES" sz="1400" b="0" i="0" dirty="0">
                <a:effectLst/>
                <a:latin typeface="Times New Roman" panose="02020603050405020304" pitchFamily="18" charset="0"/>
                <a:cs typeface="Times New Roman" panose="02020603050405020304" pitchFamily="18" charset="0"/>
              </a:rPr>
              <a:t>Los comandos pueden serializarse, encolarse y procesarse de forma asíncrona</a:t>
            </a:r>
          </a:p>
          <a:p>
            <a:pPr marL="742950" lvl="1" indent="-285750" algn="just">
              <a:buFont typeface="+mj-lt"/>
              <a:buAutoNum type="arabicPeriod"/>
            </a:pPr>
            <a:r>
              <a:rPr lang="es-ES" sz="1400" b="0" i="0" dirty="0">
                <a:effectLst/>
                <a:latin typeface="Times New Roman" panose="02020603050405020304" pitchFamily="18" charset="0"/>
                <a:cs typeface="Times New Roman" panose="02020603050405020304" pitchFamily="18" charset="0"/>
              </a:rPr>
              <a:t>Esencial para sistemas distribuidos y procesamiento por lotes</a:t>
            </a:r>
          </a:p>
          <a:p>
            <a:pPr algn="just"/>
            <a:r>
              <a:rPr lang="es-ES" sz="1400" b="1" i="0" dirty="0">
                <a:effectLst/>
                <a:latin typeface="Times New Roman" panose="02020603050405020304" pitchFamily="18" charset="0"/>
                <a:cs typeface="Times New Roman" panose="02020603050405020304" pitchFamily="18" charset="0"/>
              </a:rPr>
              <a:t>Trazabilidad y auditoría</a:t>
            </a:r>
            <a:r>
              <a:rPr lang="es-ES" sz="1400" b="0" i="0" dirty="0">
                <a:effectLst/>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s-ES" sz="1400" b="0" i="0" dirty="0">
                <a:effectLst/>
                <a:latin typeface="Times New Roman" panose="02020603050405020304" pitchFamily="18" charset="0"/>
                <a:cs typeface="Times New Roman" panose="02020603050405020304" pitchFamily="18" charset="0"/>
              </a:rPr>
              <a:t>Cada comando representa una intención explícita que puede registrarse</a:t>
            </a:r>
          </a:p>
          <a:p>
            <a:pPr marL="742950" lvl="1" indent="-285750" algn="just">
              <a:buFont typeface="+mj-lt"/>
              <a:buAutoNum type="arabicPeriod"/>
            </a:pPr>
            <a:r>
              <a:rPr lang="es-ES" sz="1400" b="0" i="0" dirty="0">
                <a:effectLst/>
                <a:latin typeface="Times New Roman" panose="02020603050405020304" pitchFamily="18" charset="0"/>
                <a:cs typeface="Times New Roman" panose="02020603050405020304" pitchFamily="18" charset="0"/>
              </a:rPr>
              <a:t>Clave para sistemas con requerimientos de </a:t>
            </a:r>
            <a:r>
              <a:rPr lang="es-ES" sz="1400" b="0" i="0" dirty="0" err="1">
                <a:effectLst/>
                <a:latin typeface="Times New Roman" panose="02020603050405020304" pitchFamily="18" charset="0"/>
                <a:cs typeface="Times New Roman" panose="02020603050405020304" pitchFamily="18" charset="0"/>
              </a:rPr>
              <a:t>compliance</a:t>
            </a:r>
            <a:r>
              <a:rPr lang="es-ES" sz="1400" b="0" i="0" dirty="0">
                <a:effectLst/>
                <a:latin typeface="Times New Roman" panose="02020603050405020304" pitchFamily="18" charset="0"/>
                <a:cs typeface="Times New Roman" panose="02020603050405020304" pitchFamily="18" charset="0"/>
              </a:rPr>
              <a:t> y </a:t>
            </a:r>
            <a:r>
              <a:rPr lang="es-ES" sz="1400" b="0" i="0" dirty="0" err="1">
                <a:effectLst/>
                <a:latin typeface="Times New Roman" panose="02020603050405020304" pitchFamily="18" charset="0"/>
                <a:cs typeface="Times New Roman" panose="02020603050405020304" pitchFamily="18" charset="0"/>
              </a:rPr>
              <a:t>logging</a:t>
            </a:r>
            <a:endParaRPr lang="es-ES" sz="1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3745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A23A30BD-37BB-D184-073D-9523DC3617E9}"/>
              </a:ext>
            </a:extLst>
          </p:cNvPr>
          <p:cNvSpPr txBox="1"/>
          <p:nvPr/>
        </p:nvSpPr>
        <p:spPr>
          <a:xfrm flipH="1">
            <a:off x="3923928" y="476672"/>
            <a:ext cx="4168681" cy="954107"/>
          </a:xfrm>
          <a:prstGeom prst="rect">
            <a:avLst/>
          </a:prstGeom>
          <a:noFill/>
        </p:spPr>
        <p:txBody>
          <a:bodyPr wrap="square" rtlCol="0">
            <a:spAutoFit/>
          </a:bodyPr>
          <a:lstStyle/>
          <a:p>
            <a:r>
              <a:rPr lang="es-CO" sz="2800" b="1" dirty="0">
                <a:solidFill>
                  <a:srgbClr val="00B050"/>
                </a:solidFill>
              </a:rPr>
              <a:t>Integración con patrones modernos</a:t>
            </a:r>
          </a:p>
        </p:txBody>
      </p:sp>
      <p:sp>
        <p:nvSpPr>
          <p:cNvPr id="5" name="CuadroTexto 4">
            <a:extLst>
              <a:ext uri="{FF2B5EF4-FFF2-40B4-BE49-F238E27FC236}">
                <a16:creationId xmlns:a16="http://schemas.microsoft.com/office/drawing/2014/main" id="{3261AAB0-A6D8-48B8-BFE5-BF97F759346F}"/>
              </a:ext>
            </a:extLst>
          </p:cNvPr>
          <p:cNvSpPr txBox="1"/>
          <p:nvPr/>
        </p:nvSpPr>
        <p:spPr>
          <a:xfrm>
            <a:off x="107505" y="1772816"/>
            <a:ext cx="4104456" cy="1846659"/>
          </a:xfrm>
          <a:prstGeom prst="rect">
            <a:avLst/>
          </a:prstGeom>
          <a:noFill/>
        </p:spPr>
        <p:txBody>
          <a:bodyPr wrap="square">
            <a:spAutoFit/>
          </a:bodyPr>
          <a:lstStyle/>
          <a:p>
            <a:pPr algn="just"/>
            <a:r>
              <a:rPr lang="es-ES" sz="1400" b="1" dirty="0">
                <a:latin typeface="Times New Roman" panose="02020603050405020304" pitchFamily="18" charset="0"/>
                <a:cs typeface="Times New Roman" panose="02020603050405020304" pitchFamily="18" charset="0"/>
              </a:rPr>
              <a:t>1. </a:t>
            </a:r>
            <a:r>
              <a:rPr lang="es-ES" sz="1400" b="1" dirty="0">
                <a:effectLst/>
                <a:latin typeface="Times New Roman" panose="02020603050405020304" pitchFamily="18" charset="0"/>
                <a:cs typeface="Times New Roman" panose="02020603050405020304" pitchFamily="18" charset="0"/>
              </a:rPr>
              <a:t>Microservicios</a:t>
            </a:r>
          </a:p>
          <a:p>
            <a:pPr marL="285750" indent="-285750" algn="just">
              <a:buFont typeface="Arial" panose="020B0604020202020204" pitchFamily="34" charset="0"/>
              <a:buChar char="•"/>
            </a:pPr>
            <a:r>
              <a:rPr lang="es-ES" sz="1400" b="1" dirty="0">
                <a:effectLst/>
                <a:latin typeface="Times New Roman" panose="02020603050405020304" pitchFamily="18" charset="0"/>
                <a:cs typeface="Times New Roman" panose="02020603050405020304" pitchFamily="18" charset="0"/>
              </a:rPr>
              <a:t>Command como contrato de API: </a:t>
            </a:r>
            <a:r>
              <a:rPr lang="es-ES" sz="1400" dirty="0">
                <a:effectLst/>
                <a:latin typeface="Times New Roman" panose="02020603050405020304" pitchFamily="18" charset="0"/>
                <a:cs typeface="Times New Roman" panose="02020603050405020304" pitchFamily="18" charset="0"/>
              </a:rPr>
              <a:t>Los comandos definen la interfaz entre servicios</a:t>
            </a:r>
          </a:p>
          <a:p>
            <a:pPr algn="just"/>
            <a:endParaRPr lang="es-ES" sz="140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s-ES" sz="1400" b="1" dirty="0">
                <a:effectLst/>
                <a:latin typeface="Times New Roman" panose="02020603050405020304" pitchFamily="18" charset="0"/>
                <a:cs typeface="Times New Roman" panose="02020603050405020304" pitchFamily="18" charset="0"/>
              </a:rPr>
              <a:t>Command Bus: </a:t>
            </a:r>
            <a:r>
              <a:rPr lang="es-ES" sz="1400" dirty="0">
                <a:effectLst/>
                <a:latin typeface="Times New Roman" panose="02020603050405020304" pitchFamily="18" charset="0"/>
                <a:cs typeface="Times New Roman" panose="02020603050405020304" pitchFamily="18" charset="0"/>
              </a:rPr>
              <a:t>Patrón usado en DDD (Domain-Driven Design) para enrutar comandos</a:t>
            </a:r>
          </a:p>
          <a:p>
            <a:pPr algn="just"/>
            <a:endParaRPr lang="es-ES" sz="1600" i="0" dirty="0">
              <a:latin typeface="Times New Roman" panose="02020603050405020304" pitchFamily="18" charset="0"/>
              <a:cs typeface="Times New Roman" panose="02020603050405020304" pitchFamily="18" charset="0"/>
            </a:endParaRPr>
          </a:p>
          <a:p>
            <a:pPr algn="just"/>
            <a:endParaRPr lang="es-ES" sz="1400" i="0" dirty="0">
              <a:effectLst/>
              <a:latin typeface="Times New Roman" panose="02020603050405020304" pitchFamily="18" charset="0"/>
              <a:cs typeface="Times New Roman" panose="02020603050405020304" pitchFamily="18" charset="0"/>
            </a:endParaRPr>
          </a:p>
        </p:txBody>
      </p:sp>
      <p:sp>
        <p:nvSpPr>
          <p:cNvPr id="8" name="CuadroTexto 7">
            <a:extLst>
              <a:ext uri="{FF2B5EF4-FFF2-40B4-BE49-F238E27FC236}">
                <a16:creationId xmlns:a16="http://schemas.microsoft.com/office/drawing/2014/main" id="{2F6C142D-1675-4A19-B85D-FE4062BD7080}"/>
              </a:ext>
            </a:extLst>
          </p:cNvPr>
          <p:cNvSpPr txBox="1"/>
          <p:nvPr/>
        </p:nvSpPr>
        <p:spPr>
          <a:xfrm>
            <a:off x="4572000" y="1773370"/>
            <a:ext cx="4572000" cy="1815882"/>
          </a:xfrm>
          <a:prstGeom prst="rect">
            <a:avLst/>
          </a:prstGeom>
          <a:noFill/>
        </p:spPr>
        <p:txBody>
          <a:bodyPr wrap="square">
            <a:spAutoFit/>
          </a:bodyPr>
          <a:lstStyle/>
          <a:p>
            <a:pPr algn="l"/>
            <a:r>
              <a:rPr lang="es-ES" sz="1400" b="1" i="0" dirty="0">
                <a:effectLst/>
                <a:latin typeface="Times New Roman" panose="02020603050405020304" pitchFamily="18" charset="0"/>
                <a:cs typeface="Times New Roman" panose="02020603050405020304" pitchFamily="18" charset="0"/>
              </a:rPr>
              <a:t>2. Event Sourcing / CQRS</a:t>
            </a:r>
          </a:p>
          <a:p>
            <a:pPr algn="l">
              <a:buFont typeface="Arial" panose="020B0604020202020204" pitchFamily="34" charset="0"/>
              <a:buChar char="•"/>
            </a:pPr>
            <a:r>
              <a:rPr lang="es-ES" sz="1400" b="1" i="0" dirty="0">
                <a:effectLst/>
                <a:latin typeface="Times New Roman" panose="02020603050405020304" pitchFamily="18" charset="0"/>
                <a:cs typeface="Times New Roman" panose="02020603050405020304" pitchFamily="18" charset="0"/>
              </a:rPr>
              <a:t>Comandos vs Eventos</a:t>
            </a:r>
            <a:r>
              <a:rPr lang="es-ES" sz="1400" b="0" i="0" dirty="0">
                <a:effectLst/>
                <a:latin typeface="Times New Roman" panose="02020603050405020304" pitchFamily="18" charset="0"/>
                <a:cs typeface="Times New Roman" panose="02020603050405020304" pitchFamily="18" charset="0"/>
              </a:rPr>
              <a:t>: Los comandos representan intenciones ("CreateUser"), los eventos hechos consumados ("UserCreated")</a:t>
            </a:r>
          </a:p>
          <a:p>
            <a:pPr algn="l">
              <a:buFont typeface="Arial" panose="020B0604020202020204" pitchFamily="34" charset="0"/>
              <a:buChar char="•"/>
            </a:pPr>
            <a:r>
              <a:rPr lang="es-ES" sz="1400" b="1" i="0" dirty="0">
                <a:effectLst/>
                <a:latin typeface="Times New Roman" panose="02020603050405020304" pitchFamily="18" charset="0"/>
                <a:cs typeface="Times New Roman" panose="02020603050405020304" pitchFamily="18" charset="0"/>
              </a:rPr>
              <a:t>Secuencia típica</a:t>
            </a:r>
            <a:r>
              <a:rPr lang="es-ES" sz="1400" b="0" i="0" dirty="0">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s-ES" sz="1400" b="0" i="0" dirty="0">
                <a:effectLst/>
                <a:latin typeface="Times New Roman" panose="02020603050405020304" pitchFamily="18" charset="0"/>
                <a:cs typeface="Times New Roman" panose="02020603050405020304" pitchFamily="18" charset="0"/>
              </a:rPr>
              <a:t>UI envía comando</a:t>
            </a:r>
          </a:p>
          <a:p>
            <a:pPr marL="742950" lvl="1" indent="-285750" algn="l">
              <a:buFont typeface="Arial" panose="020B0604020202020204" pitchFamily="34" charset="0"/>
              <a:buChar char="•"/>
            </a:pPr>
            <a:r>
              <a:rPr lang="es-ES" sz="1400" b="0" i="0" dirty="0">
                <a:effectLst/>
                <a:latin typeface="Times New Roman" panose="02020603050405020304" pitchFamily="18" charset="0"/>
                <a:cs typeface="Times New Roman" panose="02020603050405020304" pitchFamily="18" charset="0"/>
              </a:rPr>
              <a:t>Servicio valida y ejecuta</a:t>
            </a:r>
          </a:p>
          <a:p>
            <a:pPr marL="742950" lvl="1" indent="-285750" algn="l">
              <a:buFont typeface="Arial" panose="020B0604020202020204" pitchFamily="34" charset="0"/>
              <a:buChar char="•"/>
            </a:pPr>
            <a:r>
              <a:rPr lang="es-ES" sz="1400" b="0" i="0" dirty="0">
                <a:effectLst/>
                <a:latin typeface="Times New Roman" panose="02020603050405020304" pitchFamily="18" charset="0"/>
                <a:cs typeface="Times New Roman" panose="02020603050405020304" pitchFamily="18" charset="0"/>
              </a:rPr>
              <a:t>Genera eventos que actualizan el estado</a:t>
            </a:r>
          </a:p>
        </p:txBody>
      </p:sp>
      <p:sp>
        <p:nvSpPr>
          <p:cNvPr id="10" name="CuadroTexto 9">
            <a:extLst>
              <a:ext uri="{FF2B5EF4-FFF2-40B4-BE49-F238E27FC236}">
                <a16:creationId xmlns:a16="http://schemas.microsoft.com/office/drawing/2014/main" id="{C966F364-D711-468E-B470-2B4A5A5DC2A7}"/>
              </a:ext>
            </a:extLst>
          </p:cNvPr>
          <p:cNvSpPr txBox="1"/>
          <p:nvPr/>
        </p:nvSpPr>
        <p:spPr>
          <a:xfrm>
            <a:off x="91808" y="3455432"/>
            <a:ext cx="3960441" cy="523220"/>
          </a:xfrm>
          <a:prstGeom prst="rect">
            <a:avLst/>
          </a:prstGeom>
          <a:noFill/>
        </p:spPr>
        <p:txBody>
          <a:bodyPr wrap="square">
            <a:spAutoFit/>
          </a:bodyPr>
          <a:lstStyle/>
          <a:p>
            <a:pPr algn="l"/>
            <a:r>
              <a:rPr lang="es-CO" sz="1400" i="0" dirty="0">
                <a:effectLst/>
                <a:latin typeface="Times New Roman" panose="02020603050405020304" pitchFamily="18" charset="0"/>
                <a:cs typeface="Times New Roman" panose="02020603050405020304" pitchFamily="18" charset="0"/>
              </a:rPr>
              <a:t>3. </a:t>
            </a:r>
            <a:r>
              <a:rPr lang="es-CO" sz="1400" b="1" i="0" dirty="0">
                <a:effectLst/>
                <a:latin typeface="Times New Roman" panose="02020603050405020304" pitchFamily="18" charset="0"/>
                <a:cs typeface="Times New Roman" panose="02020603050405020304" pitchFamily="18" charset="0"/>
              </a:rPr>
              <a:t>Arquitecturas Reactivas (Frontend</a:t>
            </a:r>
            <a:r>
              <a:rPr lang="es-CO" sz="1400" i="0" dirty="0">
                <a:effectLst/>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r>
              <a:rPr lang="es-CO" sz="1400" i="0" dirty="0">
                <a:effectLst/>
                <a:latin typeface="Times New Roman" panose="02020603050405020304" pitchFamily="18" charset="0"/>
                <a:cs typeface="Times New Roman" panose="02020603050405020304" pitchFamily="18" charset="0"/>
              </a:rPr>
              <a:t>Gestión de estado centralizada:</a:t>
            </a:r>
          </a:p>
        </p:txBody>
      </p:sp>
      <p:sp>
        <p:nvSpPr>
          <p:cNvPr id="12" name="CuadroTexto 11">
            <a:extLst>
              <a:ext uri="{FF2B5EF4-FFF2-40B4-BE49-F238E27FC236}">
                <a16:creationId xmlns:a16="http://schemas.microsoft.com/office/drawing/2014/main" id="{AFD82407-8485-4C62-B55B-F2564FA459A2}"/>
              </a:ext>
            </a:extLst>
          </p:cNvPr>
          <p:cNvSpPr txBox="1"/>
          <p:nvPr/>
        </p:nvSpPr>
        <p:spPr>
          <a:xfrm>
            <a:off x="2987824" y="4077072"/>
            <a:ext cx="4572000" cy="1815882"/>
          </a:xfrm>
          <a:prstGeom prst="rect">
            <a:avLst/>
          </a:prstGeom>
          <a:noFill/>
        </p:spPr>
        <p:txBody>
          <a:bodyPr wrap="square">
            <a:spAutoFit/>
          </a:bodyPr>
          <a:lstStyle/>
          <a:p>
            <a:pPr algn="just"/>
            <a:r>
              <a:rPr lang="es-ES" sz="1400" b="1" i="0" dirty="0">
                <a:effectLst/>
                <a:latin typeface="Times New Roman" panose="02020603050405020304" pitchFamily="18" charset="0"/>
                <a:cs typeface="Times New Roman" panose="02020603050405020304" pitchFamily="18" charset="0"/>
              </a:rPr>
              <a:t>Ventajas en Sistemas Modernos</a:t>
            </a:r>
          </a:p>
          <a:p>
            <a:pPr algn="just"/>
            <a:endParaRPr lang="es-ES" sz="1400" b="1" i="0" dirty="0">
              <a:effectLst/>
              <a:latin typeface="Times New Roman" panose="02020603050405020304" pitchFamily="18" charset="0"/>
              <a:cs typeface="Times New Roman" panose="02020603050405020304" pitchFamily="18" charset="0"/>
            </a:endParaRPr>
          </a:p>
          <a:p>
            <a:pPr algn="just">
              <a:buFont typeface="+mj-lt"/>
              <a:buAutoNum type="arabicPeriod"/>
            </a:pPr>
            <a:r>
              <a:rPr lang="es-ES" sz="1400" b="1" i="0" dirty="0">
                <a:effectLst/>
                <a:latin typeface="Times New Roman" panose="02020603050405020304" pitchFamily="18" charset="0"/>
                <a:cs typeface="Times New Roman" panose="02020603050405020304" pitchFamily="18" charset="0"/>
              </a:rPr>
              <a:t>Resiliencia</a:t>
            </a:r>
            <a:r>
              <a:rPr lang="es-ES" sz="1400" b="0" i="0" dirty="0">
                <a:effectLst/>
                <a:latin typeface="Times New Roman" panose="02020603050405020304" pitchFamily="18" charset="0"/>
                <a:cs typeface="Times New Roman" panose="02020603050405020304" pitchFamily="18" charset="0"/>
              </a:rPr>
              <a:t>: Los comandos fallidos pueden reintentarse</a:t>
            </a:r>
          </a:p>
          <a:p>
            <a:pPr algn="just">
              <a:buFont typeface="+mj-lt"/>
              <a:buAutoNum type="arabicPeriod"/>
            </a:pPr>
            <a:r>
              <a:rPr lang="es-ES" sz="1400" b="1" i="0" dirty="0">
                <a:effectLst/>
                <a:latin typeface="Times New Roman" panose="02020603050405020304" pitchFamily="18" charset="0"/>
                <a:cs typeface="Times New Roman" panose="02020603050405020304" pitchFamily="18" charset="0"/>
              </a:rPr>
              <a:t>Escalabilidad</a:t>
            </a:r>
            <a:r>
              <a:rPr lang="es-ES" sz="1400" b="0" i="0" dirty="0">
                <a:effectLst/>
                <a:latin typeface="Times New Roman" panose="02020603050405020304" pitchFamily="18" charset="0"/>
                <a:cs typeface="Times New Roman" panose="02020603050405020304" pitchFamily="18" charset="0"/>
              </a:rPr>
              <a:t>: Procesamiento distribuido de colas de comandos</a:t>
            </a:r>
          </a:p>
          <a:p>
            <a:pPr algn="just">
              <a:buFont typeface="+mj-lt"/>
              <a:buAutoNum type="arabicPeriod"/>
            </a:pPr>
            <a:r>
              <a:rPr lang="es-ES" sz="1400" b="1" i="0" dirty="0">
                <a:effectLst/>
                <a:latin typeface="Times New Roman" panose="02020603050405020304" pitchFamily="18" charset="0"/>
                <a:cs typeface="Times New Roman" panose="02020603050405020304" pitchFamily="18" charset="0"/>
              </a:rPr>
              <a:t>Versionado</a:t>
            </a:r>
            <a:r>
              <a:rPr lang="es-ES" sz="1400" b="0" i="0" dirty="0">
                <a:effectLst/>
                <a:latin typeface="Times New Roman" panose="02020603050405020304" pitchFamily="18" charset="0"/>
                <a:cs typeface="Times New Roman" panose="02020603050405020304" pitchFamily="18" charset="0"/>
              </a:rPr>
              <a:t>: Evolución de APIs mediante versiones de comandos</a:t>
            </a:r>
          </a:p>
          <a:p>
            <a:pPr algn="just">
              <a:buFont typeface="+mj-lt"/>
              <a:buAutoNum type="arabicPeriod"/>
            </a:pPr>
            <a:r>
              <a:rPr lang="es-ES" sz="1400" b="1" i="0" dirty="0">
                <a:effectLst/>
                <a:latin typeface="Times New Roman" panose="02020603050405020304" pitchFamily="18" charset="0"/>
                <a:cs typeface="Times New Roman" panose="02020603050405020304" pitchFamily="18" charset="0"/>
              </a:rPr>
              <a:t>Testing</a:t>
            </a:r>
            <a:r>
              <a:rPr lang="es-ES" sz="1400" b="0" i="0" dirty="0">
                <a:effectLst/>
                <a:latin typeface="Times New Roman" panose="02020603050405020304" pitchFamily="18" charset="0"/>
                <a:cs typeface="Times New Roman" panose="02020603050405020304" pitchFamily="18" charset="0"/>
              </a:rPr>
              <a:t>: Fácil de </a:t>
            </a:r>
            <a:r>
              <a:rPr lang="es-ES" sz="1400" b="0" i="0" dirty="0" err="1">
                <a:effectLst/>
                <a:latin typeface="Times New Roman" panose="02020603050405020304" pitchFamily="18" charset="0"/>
                <a:cs typeface="Times New Roman" panose="02020603050405020304" pitchFamily="18" charset="0"/>
              </a:rPr>
              <a:t>mockear</a:t>
            </a:r>
            <a:r>
              <a:rPr lang="es-ES" sz="1400" b="0" i="0" dirty="0">
                <a:effectLst/>
                <a:latin typeface="Times New Roman" panose="02020603050405020304" pitchFamily="18" charset="0"/>
                <a:cs typeface="Times New Roman" panose="02020603050405020304" pitchFamily="18" charset="0"/>
              </a:rPr>
              <a:t> y verificar comportamientos</a:t>
            </a:r>
          </a:p>
        </p:txBody>
      </p:sp>
    </p:spTree>
    <p:extLst>
      <p:ext uri="{BB962C8B-B14F-4D97-AF65-F5344CB8AC3E}">
        <p14:creationId xmlns:p14="http://schemas.microsoft.com/office/powerpoint/2010/main" val="2540078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43EAB93-148C-17F8-7D8C-440E6E432CCE}"/>
              </a:ext>
            </a:extLst>
          </p:cNvPr>
          <p:cNvSpPr txBox="1"/>
          <p:nvPr/>
        </p:nvSpPr>
        <p:spPr>
          <a:xfrm>
            <a:off x="611560" y="2644170"/>
            <a:ext cx="7920880" cy="1569660"/>
          </a:xfrm>
          <a:prstGeom prst="rect">
            <a:avLst/>
          </a:prstGeom>
          <a:noFill/>
        </p:spPr>
        <p:txBody>
          <a:bodyPr wrap="square">
            <a:spAutoFit/>
          </a:bodyPr>
          <a:lstStyle/>
          <a:p>
            <a:pPr algn="ctr"/>
            <a:r>
              <a:rPr lang="es-ES" sz="9600" dirty="0">
                <a:solidFill>
                  <a:srgbClr val="00B050"/>
                </a:solidFill>
                <a:latin typeface="Algerian" panose="04020705040A02060702" pitchFamily="82" charset="0"/>
              </a:rPr>
              <a:t>GRACIAS</a:t>
            </a:r>
            <a:endParaRPr lang="es-CO" sz="9600" dirty="0">
              <a:solidFill>
                <a:srgbClr val="00B050"/>
              </a:solidFill>
              <a:latin typeface="Algerian" panose="04020705040A02060702" pitchFamily="82" charset="0"/>
            </a:endParaRPr>
          </a:p>
        </p:txBody>
      </p:sp>
    </p:spTree>
    <p:extLst>
      <p:ext uri="{BB962C8B-B14F-4D97-AF65-F5344CB8AC3E}">
        <p14:creationId xmlns:p14="http://schemas.microsoft.com/office/powerpoint/2010/main" val="712520229"/>
      </p:ext>
    </p:extLst>
  </p:cSld>
  <p:clrMapOvr>
    <a:masterClrMapping/>
  </p:clrMapOvr>
  <mc:AlternateContent xmlns:mc="http://schemas.openxmlformats.org/markup-compatibility/2006" xmlns:p14="http://schemas.microsoft.com/office/powerpoint/2010/main">
    <mc:Choice Requires="p14">
      <p:transition spd="slow" p14:dur="2000">
        <p:sndAc>
          <p:stSnd>
            <p:snd r:embed="rId3" name="applause.wav"/>
          </p:stSnd>
        </p:sndAc>
      </p:transition>
    </mc:Choice>
    <mc:Fallback xmlns="">
      <p:transition spd="slow">
        <p:sndAc>
          <p:stSnd>
            <p:snd r:embed="rId4" name="applause.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A23A30BD-37BB-D184-073D-9523DC3617E9}"/>
              </a:ext>
            </a:extLst>
          </p:cNvPr>
          <p:cNvSpPr txBox="1"/>
          <p:nvPr/>
        </p:nvSpPr>
        <p:spPr>
          <a:xfrm flipH="1">
            <a:off x="3923928" y="476672"/>
            <a:ext cx="4168681" cy="523220"/>
          </a:xfrm>
          <a:prstGeom prst="rect">
            <a:avLst/>
          </a:prstGeom>
          <a:noFill/>
        </p:spPr>
        <p:txBody>
          <a:bodyPr wrap="square" rtlCol="0">
            <a:spAutoFit/>
          </a:bodyPr>
          <a:lstStyle/>
          <a:p>
            <a:r>
              <a:rPr lang="es-ES" sz="2800" b="1" dirty="0">
                <a:solidFill>
                  <a:srgbClr val="00B050"/>
                </a:solidFill>
              </a:rPr>
              <a:t>Propósito </a:t>
            </a:r>
            <a:endParaRPr lang="es-CO" sz="2800" b="1" dirty="0">
              <a:solidFill>
                <a:srgbClr val="00B050"/>
              </a:solidFill>
            </a:endParaRPr>
          </a:p>
        </p:txBody>
      </p:sp>
      <p:sp>
        <p:nvSpPr>
          <p:cNvPr id="3" name="CuadroTexto 2">
            <a:extLst>
              <a:ext uri="{FF2B5EF4-FFF2-40B4-BE49-F238E27FC236}">
                <a16:creationId xmlns:a16="http://schemas.microsoft.com/office/drawing/2014/main" id="{F43EAB93-148C-17F8-7D8C-440E6E432CCE}"/>
              </a:ext>
            </a:extLst>
          </p:cNvPr>
          <p:cNvSpPr txBox="1"/>
          <p:nvPr/>
        </p:nvSpPr>
        <p:spPr>
          <a:xfrm>
            <a:off x="611560" y="1268760"/>
            <a:ext cx="7920880" cy="1477328"/>
          </a:xfrm>
          <a:prstGeom prst="rect">
            <a:avLst/>
          </a:prstGeom>
          <a:noFill/>
        </p:spPr>
        <p:txBody>
          <a:bodyPr wrap="square">
            <a:spAutoFit/>
          </a:bodyPr>
          <a:lstStyle/>
          <a:p>
            <a:pPr algn="just"/>
            <a:r>
              <a:rPr lang="es-ES" sz="1800" dirty="0">
                <a:effectLst/>
                <a:latin typeface="Times New Roman" panose="02020603050405020304" pitchFamily="18" charset="0"/>
                <a:ea typeface="Calibri" panose="020F0502020204030204" pitchFamily="34" charset="0"/>
                <a:cs typeface="Times New Roman" panose="02020603050405020304" pitchFamily="18" charset="0"/>
              </a:rPr>
              <a:t>Command es un patrón de diseño de comportamiento que convierte una solicitud en un objeto independiente que contiene toda la información sobre la solicitud. Esta transformación permite parametrizar los métodos con diferentes solicitudes, retrasar o poner en cola la ejecución de una solicitud y soportar operaciones que no se pueden realizar.</a:t>
            </a:r>
            <a:endParaRPr lang="es-MX" dirty="0">
              <a:latin typeface="Times New Roman" panose="02020603050405020304" pitchFamily="18" charset="0"/>
              <a:cs typeface="Times New Roman" panose="02020603050405020304" pitchFamily="18" charset="0"/>
            </a:endParaRPr>
          </a:p>
        </p:txBody>
      </p:sp>
      <p:pic>
        <p:nvPicPr>
          <p:cNvPr id="1026" name="Picture 2" descr="Patrón de diseño Command">
            <a:extLst>
              <a:ext uri="{FF2B5EF4-FFF2-40B4-BE49-F238E27FC236}">
                <a16:creationId xmlns:a16="http://schemas.microsoft.com/office/drawing/2014/main" id="{522AB3D4-DA1C-4088-8596-6C60865005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852936"/>
            <a:ext cx="5760640"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5246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A23A30BD-37BB-D184-073D-9523DC3617E9}"/>
              </a:ext>
            </a:extLst>
          </p:cNvPr>
          <p:cNvSpPr txBox="1"/>
          <p:nvPr/>
        </p:nvSpPr>
        <p:spPr>
          <a:xfrm flipH="1">
            <a:off x="3923928" y="476673"/>
            <a:ext cx="3672408" cy="954107"/>
          </a:xfrm>
          <a:prstGeom prst="rect">
            <a:avLst/>
          </a:prstGeom>
          <a:noFill/>
        </p:spPr>
        <p:txBody>
          <a:bodyPr wrap="square" rtlCol="0">
            <a:spAutoFit/>
          </a:bodyPr>
          <a:lstStyle/>
          <a:p>
            <a:r>
              <a:rPr lang="es-CO" sz="2800" b="1" i="0" dirty="0">
                <a:solidFill>
                  <a:srgbClr val="00B050"/>
                </a:solidFill>
                <a:effectLst/>
                <a:latin typeface="PT Sans" panose="020B0503020203020204" pitchFamily="34" charset="0"/>
              </a:rPr>
              <a:t>Problema</a:t>
            </a:r>
          </a:p>
          <a:p>
            <a:r>
              <a:rPr lang="es-ES" sz="2800" b="1" dirty="0">
                <a:solidFill>
                  <a:srgbClr val="00B050"/>
                </a:solidFill>
              </a:rPr>
              <a:t> </a:t>
            </a:r>
            <a:endParaRPr lang="es-CO" sz="2800" b="1" dirty="0">
              <a:solidFill>
                <a:srgbClr val="00B050"/>
              </a:solidFill>
            </a:endParaRPr>
          </a:p>
        </p:txBody>
      </p:sp>
      <p:sp>
        <p:nvSpPr>
          <p:cNvPr id="3" name="CuadroTexto 2">
            <a:extLst>
              <a:ext uri="{FF2B5EF4-FFF2-40B4-BE49-F238E27FC236}">
                <a16:creationId xmlns:a16="http://schemas.microsoft.com/office/drawing/2014/main" id="{F43EAB93-148C-17F8-7D8C-440E6E432CCE}"/>
              </a:ext>
            </a:extLst>
          </p:cNvPr>
          <p:cNvSpPr txBox="1"/>
          <p:nvPr/>
        </p:nvSpPr>
        <p:spPr>
          <a:xfrm rot="10800000">
            <a:off x="1328608" y="3223749"/>
            <a:ext cx="7671376" cy="45719"/>
          </a:xfrm>
          <a:prstGeom prst="rect">
            <a:avLst/>
          </a:prstGeom>
          <a:noFill/>
        </p:spPr>
        <p:txBody>
          <a:bodyPr wrap="square">
            <a:spAutoFit/>
          </a:bodyPr>
          <a:lstStyle/>
          <a:p>
            <a:endParaRPr lang="es-MX" sz="1400" b="1" dirty="0"/>
          </a:p>
        </p:txBody>
      </p:sp>
      <p:sp>
        <p:nvSpPr>
          <p:cNvPr id="7" name="Rectangle 3">
            <a:extLst>
              <a:ext uri="{FF2B5EF4-FFF2-40B4-BE49-F238E27FC236}">
                <a16:creationId xmlns:a16="http://schemas.microsoft.com/office/drawing/2014/main" id="{C1B2FE08-4394-41CC-A899-28B0E87CA6FE}"/>
              </a:ext>
            </a:extLst>
          </p:cNvPr>
          <p:cNvSpPr>
            <a:spLocks noChangeArrowheads="1"/>
          </p:cNvSpPr>
          <p:nvPr/>
        </p:nvSpPr>
        <p:spPr bwMode="auto">
          <a:xfrm rot="10800000" flipV="1">
            <a:off x="120434" y="1518106"/>
            <a:ext cx="4451565" cy="120032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1200" b="0" i="0" u="none" strike="noStrike" cap="none" normalizeH="0" baseline="0" dirty="0">
                <a:ln>
                  <a:noFill/>
                </a:ln>
                <a:effectLst/>
                <a:latin typeface="Times New Roman" panose="02020603050405020304" pitchFamily="18" charset="0"/>
                <a:cs typeface="Times New Roman" panose="02020603050405020304" pitchFamily="18" charset="0"/>
              </a:rPr>
              <a:t>Imaginemos que estás trabajando en una nueva aplicación de edición de texto. La tarea actual consiste en crear una barra de herramientas con unos cuantos botones para varias operaciones del editor. Creamos una clase </a:t>
            </a:r>
            <a:r>
              <a:rPr kumimoji="0" lang="es-CO" altLang="es-CO" sz="1200" b="1" i="0" u="none" strike="noStrike" cap="none" normalizeH="0" baseline="0" dirty="0">
                <a:ln>
                  <a:noFill/>
                </a:ln>
                <a:effectLst/>
                <a:latin typeface="Times New Roman" panose="02020603050405020304" pitchFamily="18" charset="0"/>
                <a:cs typeface="Times New Roman" panose="02020603050405020304" pitchFamily="18" charset="0"/>
              </a:rPr>
              <a:t>Botón</a:t>
            </a:r>
            <a:r>
              <a:rPr kumimoji="0" lang="es-CO" altLang="es-CO" sz="1200" b="0" i="0" u="none" strike="noStrike" cap="none" normalizeH="0" baseline="0" dirty="0">
                <a:ln>
                  <a:noFill/>
                </a:ln>
                <a:effectLst/>
                <a:latin typeface="Times New Roman" panose="02020603050405020304" pitchFamily="18" charset="0"/>
                <a:cs typeface="Times New Roman" panose="02020603050405020304" pitchFamily="18" charset="0"/>
              </a:rPr>
              <a:t> muy limpia que puede utilizarse para los botones de la barra de herramientas y también para botones genéricos en diversos diálogos. </a:t>
            </a:r>
          </a:p>
        </p:txBody>
      </p:sp>
      <p:pic>
        <p:nvPicPr>
          <p:cNvPr id="9" name="Imagen 8">
            <a:extLst>
              <a:ext uri="{FF2B5EF4-FFF2-40B4-BE49-F238E27FC236}">
                <a16:creationId xmlns:a16="http://schemas.microsoft.com/office/drawing/2014/main" id="{F7999CCE-77E6-40F6-B533-0018AD071BF8}"/>
              </a:ext>
            </a:extLst>
          </p:cNvPr>
          <p:cNvPicPr>
            <a:picLocks noChangeAspect="1"/>
          </p:cNvPicPr>
          <p:nvPr/>
        </p:nvPicPr>
        <p:blipFill>
          <a:blip r:embed="rId3"/>
          <a:stretch>
            <a:fillRect/>
          </a:stretch>
        </p:blipFill>
        <p:spPr>
          <a:xfrm>
            <a:off x="899592" y="2718435"/>
            <a:ext cx="2459287" cy="1738658"/>
          </a:xfrm>
          <a:prstGeom prst="rect">
            <a:avLst/>
          </a:prstGeom>
        </p:spPr>
      </p:pic>
      <p:sp>
        <p:nvSpPr>
          <p:cNvPr id="10" name="CuadroTexto 9">
            <a:extLst>
              <a:ext uri="{FF2B5EF4-FFF2-40B4-BE49-F238E27FC236}">
                <a16:creationId xmlns:a16="http://schemas.microsoft.com/office/drawing/2014/main" id="{80C4009F-73D5-45C0-A601-AAE98A6477EA}"/>
              </a:ext>
            </a:extLst>
          </p:cNvPr>
          <p:cNvSpPr txBox="1"/>
          <p:nvPr/>
        </p:nvSpPr>
        <p:spPr>
          <a:xfrm>
            <a:off x="4644008" y="1518106"/>
            <a:ext cx="4032448" cy="1200329"/>
          </a:xfrm>
          <a:prstGeom prst="rect">
            <a:avLst/>
          </a:prstGeom>
          <a:noFill/>
        </p:spPr>
        <p:txBody>
          <a:bodyPr wrap="square" rtlCol="0">
            <a:spAutoFit/>
          </a:bodyPr>
          <a:lstStyle/>
          <a:p>
            <a:pPr algn="just"/>
            <a:r>
              <a:rPr lang="es-ES" sz="1200" dirty="0">
                <a:latin typeface="Times New Roman" panose="02020603050405020304" pitchFamily="18" charset="0"/>
                <a:cs typeface="Times New Roman" panose="02020603050405020304" pitchFamily="18" charset="0"/>
              </a:rPr>
              <a:t>Aunque todos estos botones se parecen, se supone que hacen cosas diferentes. ¿Dónde pondrías el código para los varios gestores de clics de estos botones? La solución más simple consiste en crear cientos de subclases para cada lugar donde se utilice el botón. Estas subclases contendrán el código que deberá ejecutarse con el clic en un botón.</a:t>
            </a:r>
            <a:endParaRPr lang="es-CO" sz="1200" dirty="0">
              <a:latin typeface="Times New Roman" panose="02020603050405020304" pitchFamily="18" charset="0"/>
              <a:cs typeface="Times New Roman" panose="02020603050405020304" pitchFamily="18" charset="0"/>
            </a:endParaRPr>
          </a:p>
        </p:txBody>
      </p:sp>
      <p:pic>
        <p:nvPicPr>
          <p:cNvPr id="12" name="Imagen 11">
            <a:extLst>
              <a:ext uri="{FF2B5EF4-FFF2-40B4-BE49-F238E27FC236}">
                <a16:creationId xmlns:a16="http://schemas.microsoft.com/office/drawing/2014/main" id="{20C84347-099B-44D4-A80B-831DED056DEE}"/>
              </a:ext>
            </a:extLst>
          </p:cNvPr>
          <p:cNvPicPr>
            <a:picLocks noChangeAspect="1"/>
          </p:cNvPicPr>
          <p:nvPr/>
        </p:nvPicPr>
        <p:blipFill>
          <a:blip r:embed="rId4"/>
          <a:stretch>
            <a:fillRect/>
          </a:stretch>
        </p:blipFill>
        <p:spPr>
          <a:xfrm>
            <a:off x="4644008" y="2921904"/>
            <a:ext cx="3600400" cy="1783908"/>
          </a:xfrm>
          <a:prstGeom prst="rect">
            <a:avLst/>
          </a:prstGeom>
        </p:spPr>
      </p:pic>
    </p:spTree>
    <p:extLst>
      <p:ext uri="{BB962C8B-B14F-4D97-AF65-F5344CB8AC3E}">
        <p14:creationId xmlns:p14="http://schemas.microsoft.com/office/powerpoint/2010/main" val="4162130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A23A30BD-37BB-D184-073D-9523DC3617E9}"/>
              </a:ext>
            </a:extLst>
          </p:cNvPr>
          <p:cNvSpPr txBox="1"/>
          <p:nvPr/>
        </p:nvSpPr>
        <p:spPr>
          <a:xfrm flipH="1">
            <a:off x="3923928" y="476672"/>
            <a:ext cx="4168681" cy="523220"/>
          </a:xfrm>
          <a:prstGeom prst="rect">
            <a:avLst/>
          </a:prstGeom>
          <a:noFill/>
        </p:spPr>
        <p:txBody>
          <a:bodyPr wrap="square" rtlCol="0">
            <a:spAutoFit/>
          </a:bodyPr>
          <a:lstStyle/>
          <a:p>
            <a:r>
              <a:rPr lang="es-ES" sz="2800" b="1" dirty="0">
                <a:solidFill>
                  <a:srgbClr val="00B050"/>
                </a:solidFill>
              </a:rPr>
              <a:t>Problema</a:t>
            </a:r>
            <a:endParaRPr lang="es-CO" sz="2800" b="1" dirty="0">
              <a:solidFill>
                <a:srgbClr val="00B050"/>
              </a:solidFill>
            </a:endParaRPr>
          </a:p>
        </p:txBody>
      </p:sp>
      <p:sp>
        <p:nvSpPr>
          <p:cNvPr id="2" name="Rectangle 1">
            <a:extLst>
              <a:ext uri="{FF2B5EF4-FFF2-40B4-BE49-F238E27FC236}">
                <a16:creationId xmlns:a16="http://schemas.microsoft.com/office/drawing/2014/main" id="{3391520D-D517-4EA9-81BC-C1BB03958B9C}"/>
              </a:ext>
            </a:extLst>
          </p:cNvPr>
          <p:cNvSpPr>
            <a:spLocks noChangeArrowheads="1"/>
          </p:cNvSpPr>
          <p:nvPr/>
        </p:nvSpPr>
        <p:spPr bwMode="auto">
          <a:xfrm>
            <a:off x="431368" y="4283517"/>
            <a:ext cx="6804248" cy="64633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1200"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Y aquí está la parte más desagradable. Algunas operaciones, como copiar/pegar texto, deben ser invocadas desde varios lugares. Por ejemplo, un usuario podría hacer clic en un pequeño botón </a:t>
            </a:r>
            <a:r>
              <a:rPr kumimoji="0" lang="es-CO" altLang="es-CO" sz="1200" b="1"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“Copiar” </a:t>
            </a:r>
            <a:r>
              <a:rPr kumimoji="0" lang="es-CO" altLang="es-CO" sz="1200"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de la barra de herramientas, o copiar algo a través del menú contextual, o pulsar </a:t>
            </a:r>
            <a:r>
              <a:rPr kumimoji="0" lang="es-CO" altLang="es-CO" sz="1200" b="1" i="0" u="none" strike="noStrike" cap="none" normalizeH="0" baseline="0" dirty="0" err="1">
                <a:ln>
                  <a:noFill/>
                </a:ln>
                <a:solidFill>
                  <a:srgbClr val="444444"/>
                </a:solidFill>
                <a:effectLst/>
                <a:latin typeface="Times New Roman" panose="02020603050405020304" pitchFamily="18" charset="0"/>
                <a:cs typeface="Times New Roman" panose="02020603050405020304" pitchFamily="18" charset="0"/>
              </a:rPr>
              <a:t>Ctrl+C</a:t>
            </a:r>
            <a:r>
              <a:rPr kumimoji="0" lang="es-CO" altLang="es-CO" sz="1200" b="1"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 </a:t>
            </a:r>
            <a:r>
              <a:rPr kumimoji="0" lang="es-CO" altLang="es-CO" sz="1200"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en el teclado.</a:t>
            </a:r>
            <a:endParaRPr kumimoji="0" lang="es-CO" altLang="es-CO"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7">
            <a:extLst>
              <a:ext uri="{FF2B5EF4-FFF2-40B4-BE49-F238E27FC236}">
                <a16:creationId xmlns:a16="http://schemas.microsoft.com/office/drawing/2014/main" id="{06C5D3F0-92DD-4876-A3D5-7F69FF34B3F4}"/>
              </a:ext>
            </a:extLst>
          </p:cNvPr>
          <p:cNvSpPr>
            <a:spLocks noChangeArrowheads="1"/>
          </p:cNvSpPr>
          <p:nvPr/>
        </p:nvSpPr>
        <p:spPr bwMode="auto">
          <a:xfrm>
            <a:off x="395536" y="1556792"/>
            <a:ext cx="4451565" cy="120032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1200"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Pronto </a:t>
            </a:r>
            <a:r>
              <a:rPr lang="es-CO" altLang="es-CO" sz="1200" dirty="0">
                <a:solidFill>
                  <a:srgbClr val="444444"/>
                </a:solidFill>
                <a:latin typeface="Times New Roman" panose="02020603050405020304" pitchFamily="18" charset="0"/>
                <a:cs typeface="Times New Roman" panose="02020603050405020304" pitchFamily="18" charset="0"/>
              </a:rPr>
              <a:t>nos </a:t>
            </a:r>
            <a:r>
              <a:rPr kumimoji="0" lang="es-CO" altLang="es-CO" sz="1200"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damos cuenta de que esta solución es muy deficiente. En primer lugar, tienes una enorme cantidad de subclases, lo cual no supondría un problema si no corrieras el riesgo de descomponer el código de esas subclases cada vez que modifiques la clase base Botón. Dicho de forma sencilla, tu código GUI depende torpemente del volátil código de la lógica de negocio.</a:t>
            </a:r>
            <a:r>
              <a:rPr kumimoji="0" lang="es-CO" altLang="es-CO"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pic>
        <p:nvPicPr>
          <p:cNvPr id="8" name="Imagen 7">
            <a:extLst>
              <a:ext uri="{FF2B5EF4-FFF2-40B4-BE49-F238E27FC236}">
                <a16:creationId xmlns:a16="http://schemas.microsoft.com/office/drawing/2014/main" id="{35968B7B-93C1-4ACC-988B-64CB9E7BAB9C}"/>
              </a:ext>
            </a:extLst>
          </p:cNvPr>
          <p:cNvPicPr>
            <a:picLocks noChangeAspect="1"/>
          </p:cNvPicPr>
          <p:nvPr/>
        </p:nvPicPr>
        <p:blipFill>
          <a:blip r:embed="rId3"/>
          <a:stretch>
            <a:fillRect/>
          </a:stretch>
        </p:blipFill>
        <p:spPr>
          <a:xfrm>
            <a:off x="4716016" y="2849454"/>
            <a:ext cx="3754316" cy="1181218"/>
          </a:xfrm>
          <a:prstGeom prst="rect">
            <a:avLst/>
          </a:prstGeom>
        </p:spPr>
      </p:pic>
    </p:spTree>
    <p:extLst>
      <p:ext uri="{BB962C8B-B14F-4D97-AF65-F5344CB8AC3E}">
        <p14:creationId xmlns:p14="http://schemas.microsoft.com/office/powerpoint/2010/main" val="3004190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A23A30BD-37BB-D184-073D-9523DC3617E9}"/>
              </a:ext>
            </a:extLst>
          </p:cNvPr>
          <p:cNvSpPr txBox="1"/>
          <p:nvPr/>
        </p:nvSpPr>
        <p:spPr>
          <a:xfrm flipH="1">
            <a:off x="4211960" y="332656"/>
            <a:ext cx="4106574" cy="954107"/>
          </a:xfrm>
          <a:prstGeom prst="rect">
            <a:avLst/>
          </a:prstGeom>
          <a:noFill/>
        </p:spPr>
        <p:txBody>
          <a:bodyPr wrap="square" rtlCol="0">
            <a:spAutoFit/>
          </a:bodyPr>
          <a:lstStyle/>
          <a:p>
            <a:r>
              <a:rPr lang="es-CO" sz="2800" b="1" i="0" dirty="0">
                <a:solidFill>
                  <a:srgbClr val="00B050"/>
                </a:solidFill>
                <a:effectLst/>
                <a:latin typeface="PT Sans" panose="020B0503020203020204" pitchFamily="34" charset="0"/>
              </a:rPr>
              <a:t>Solución</a:t>
            </a:r>
          </a:p>
          <a:p>
            <a:endParaRPr lang="es-CO" sz="2800" b="1" dirty="0">
              <a:solidFill>
                <a:srgbClr val="00B050"/>
              </a:solidFill>
            </a:endParaRPr>
          </a:p>
        </p:txBody>
      </p:sp>
      <p:sp>
        <p:nvSpPr>
          <p:cNvPr id="3" name="Marcador de contenido 2">
            <a:extLst>
              <a:ext uri="{FF2B5EF4-FFF2-40B4-BE49-F238E27FC236}">
                <a16:creationId xmlns:a16="http://schemas.microsoft.com/office/drawing/2014/main" id="{456718A2-0C41-9526-6A1A-11ED97282610}"/>
              </a:ext>
            </a:extLst>
          </p:cNvPr>
          <p:cNvSpPr>
            <a:spLocks noGrp="1"/>
          </p:cNvSpPr>
          <p:nvPr>
            <p:ph idx="1"/>
          </p:nvPr>
        </p:nvSpPr>
        <p:spPr>
          <a:xfrm>
            <a:off x="1067568" y="1286763"/>
            <a:ext cx="7056784" cy="1542902"/>
          </a:xfrm>
        </p:spPr>
        <p:txBody>
          <a:bodyPr>
            <a:normAutofit/>
          </a:bodyPr>
          <a:lstStyle/>
          <a:p>
            <a:pPr marL="0" indent="0" algn="just">
              <a:buNone/>
            </a:pPr>
            <a:r>
              <a:rPr lang="es-ES" sz="1200" b="1" dirty="0">
                <a:latin typeface="Times New Roman" panose="02020603050405020304" pitchFamily="18" charset="0"/>
                <a:cs typeface="Times New Roman" panose="02020603050405020304" pitchFamily="18" charset="0"/>
              </a:rPr>
              <a:t>S</a:t>
            </a:r>
            <a:r>
              <a:rPr lang="es-ES" sz="1200" dirty="0">
                <a:latin typeface="Times New Roman" panose="02020603050405020304" pitchFamily="18" charset="0"/>
                <a:cs typeface="Times New Roman" panose="02020603050405020304" pitchFamily="18" charset="0"/>
              </a:rPr>
              <a:t>e basa en el principio de separación de responsabilidades, lo que suele tener como resultado la división de la aplicación en capas. El ejemplo más habitual es tener una capa para la interfaz gráfica de usuario (GUI) y otra capa para la lógica de negocio. La capa GUI es responsable de representar una bonita imagen en pantalla, capturar entradas y mostrar resultados de lo que el usuario y la aplicación están haciendo.</a:t>
            </a:r>
          </a:p>
        </p:txBody>
      </p:sp>
      <p:pic>
        <p:nvPicPr>
          <p:cNvPr id="5" name="Imagen 4">
            <a:extLst>
              <a:ext uri="{FF2B5EF4-FFF2-40B4-BE49-F238E27FC236}">
                <a16:creationId xmlns:a16="http://schemas.microsoft.com/office/drawing/2014/main" id="{701A2C4B-B0E8-402E-A77A-606C9210C4A1}"/>
              </a:ext>
            </a:extLst>
          </p:cNvPr>
          <p:cNvPicPr>
            <a:picLocks noChangeAspect="1"/>
          </p:cNvPicPr>
          <p:nvPr/>
        </p:nvPicPr>
        <p:blipFill>
          <a:blip r:embed="rId3"/>
          <a:stretch>
            <a:fillRect/>
          </a:stretch>
        </p:blipFill>
        <p:spPr>
          <a:xfrm>
            <a:off x="2480970" y="2240870"/>
            <a:ext cx="4182059" cy="1905266"/>
          </a:xfrm>
          <a:prstGeom prst="rect">
            <a:avLst/>
          </a:prstGeom>
        </p:spPr>
      </p:pic>
      <p:sp>
        <p:nvSpPr>
          <p:cNvPr id="7" name="CuadroTexto 6">
            <a:extLst>
              <a:ext uri="{FF2B5EF4-FFF2-40B4-BE49-F238E27FC236}">
                <a16:creationId xmlns:a16="http://schemas.microsoft.com/office/drawing/2014/main" id="{902E5851-34EE-46E8-95A3-55988B4CB4DA}"/>
              </a:ext>
            </a:extLst>
          </p:cNvPr>
          <p:cNvSpPr txBox="1"/>
          <p:nvPr/>
        </p:nvSpPr>
        <p:spPr>
          <a:xfrm>
            <a:off x="485573" y="4581128"/>
            <a:ext cx="3744416" cy="1384995"/>
          </a:xfrm>
          <a:prstGeom prst="rect">
            <a:avLst/>
          </a:prstGeom>
          <a:noFill/>
        </p:spPr>
        <p:txBody>
          <a:bodyPr wrap="square" rtlCol="0">
            <a:spAutoFit/>
          </a:bodyPr>
          <a:lstStyle/>
          <a:p>
            <a:pPr algn="just"/>
            <a:r>
              <a:rPr lang="es-ES" sz="1200" b="0" i="0" dirty="0">
                <a:solidFill>
                  <a:srgbClr val="444444"/>
                </a:solidFill>
                <a:effectLst/>
                <a:latin typeface="Times New Roman" panose="02020603050405020304" pitchFamily="18" charset="0"/>
                <a:cs typeface="Times New Roman" panose="02020603050405020304" pitchFamily="18" charset="0"/>
              </a:rPr>
              <a:t>El patrón Command sugiere que los objetos GUI no envíen estas solicitudes directamente. En lugar de ello, debes extraer todos los detalles de la solicitud, como el objeto que está siendo invocado, el nombre del método y la lista de argumentos, y ponerlos dentro de una clase </a:t>
            </a:r>
            <a:r>
              <a:rPr lang="es-ES" sz="1200" b="1" i="1" dirty="0">
                <a:solidFill>
                  <a:srgbClr val="444444"/>
                </a:solidFill>
                <a:effectLst/>
                <a:latin typeface="Times New Roman" panose="02020603050405020304" pitchFamily="18" charset="0"/>
                <a:cs typeface="Times New Roman" panose="02020603050405020304" pitchFamily="18" charset="0"/>
              </a:rPr>
              <a:t>comando</a:t>
            </a:r>
            <a:r>
              <a:rPr lang="es-ES" sz="1200" b="0" i="0" dirty="0">
                <a:solidFill>
                  <a:srgbClr val="444444"/>
                </a:solidFill>
                <a:effectLst/>
                <a:latin typeface="Times New Roman" panose="02020603050405020304" pitchFamily="18" charset="0"/>
                <a:cs typeface="Times New Roman" panose="02020603050405020304" pitchFamily="18" charset="0"/>
              </a:rPr>
              <a:t> separada con un único método que activa esta solicitud.</a:t>
            </a:r>
            <a:endParaRPr lang="es-CO" sz="1200" dirty="0">
              <a:latin typeface="Times New Roman" panose="02020603050405020304" pitchFamily="18" charset="0"/>
              <a:cs typeface="Times New Roman" panose="02020603050405020304" pitchFamily="18" charset="0"/>
            </a:endParaRPr>
          </a:p>
        </p:txBody>
      </p:sp>
      <p:pic>
        <p:nvPicPr>
          <p:cNvPr id="9" name="Imagen 8">
            <a:extLst>
              <a:ext uri="{FF2B5EF4-FFF2-40B4-BE49-F238E27FC236}">
                <a16:creationId xmlns:a16="http://schemas.microsoft.com/office/drawing/2014/main" id="{0E8E602B-F586-4058-BAA3-EF2EB0E283DE}"/>
              </a:ext>
            </a:extLst>
          </p:cNvPr>
          <p:cNvPicPr>
            <a:picLocks noChangeAspect="1"/>
          </p:cNvPicPr>
          <p:nvPr/>
        </p:nvPicPr>
        <p:blipFill>
          <a:blip r:embed="rId4"/>
          <a:stretch>
            <a:fillRect/>
          </a:stretch>
        </p:blipFill>
        <p:spPr>
          <a:xfrm>
            <a:off x="4273950" y="4440071"/>
            <a:ext cx="4486901" cy="1667108"/>
          </a:xfrm>
          <a:prstGeom prst="rect">
            <a:avLst/>
          </a:prstGeom>
        </p:spPr>
      </p:pic>
    </p:spTree>
    <p:extLst>
      <p:ext uri="{BB962C8B-B14F-4D97-AF65-F5344CB8AC3E}">
        <p14:creationId xmlns:p14="http://schemas.microsoft.com/office/powerpoint/2010/main" val="2237455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A23A30BD-37BB-D184-073D-9523DC3617E9}"/>
              </a:ext>
            </a:extLst>
          </p:cNvPr>
          <p:cNvSpPr txBox="1"/>
          <p:nvPr/>
        </p:nvSpPr>
        <p:spPr>
          <a:xfrm flipH="1">
            <a:off x="3923928" y="404663"/>
            <a:ext cx="4248472" cy="523220"/>
          </a:xfrm>
          <a:prstGeom prst="rect">
            <a:avLst/>
          </a:prstGeom>
          <a:noFill/>
        </p:spPr>
        <p:txBody>
          <a:bodyPr wrap="square" rtlCol="0">
            <a:spAutoFit/>
          </a:bodyPr>
          <a:lstStyle/>
          <a:p>
            <a:r>
              <a:rPr lang="es-ES" sz="2800" b="1" dirty="0">
                <a:solidFill>
                  <a:srgbClr val="00B050"/>
                </a:solidFill>
              </a:rPr>
              <a:t>Analogía con el mundo real</a:t>
            </a:r>
            <a:endParaRPr lang="es-CO" sz="2800" b="1" dirty="0">
              <a:solidFill>
                <a:srgbClr val="00B050"/>
              </a:solidFill>
            </a:endParaRPr>
          </a:p>
        </p:txBody>
      </p:sp>
      <p:pic>
        <p:nvPicPr>
          <p:cNvPr id="7" name="Imagen 6">
            <a:extLst>
              <a:ext uri="{FF2B5EF4-FFF2-40B4-BE49-F238E27FC236}">
                <a16:creationId xmlns:a16="http://schemas.microsoft.com/office/drawing/2014/main" id="{4F300844-DA19-4092-ABD2-6DB4901070B3}"/>
              </a:ext>
            </a:extLst>
          </p:cNvPr>
          <p:cNvPicPr>
            <a:picLocks noChangeAspect="1"/>
          </p:cNvPicPr>
          <p:nvPr/>
        </p:nvPicPr>
        <p:blipFill>
          <a:blip r:embed="rId3"/>
          <a:stretch>
            <a:fillRect/>
          </a:stretch>
        </p:blipFill>
        <p:spPr>
          <a:xfrm>
            <a:off x="2195181" y="1988840"/>
            <a:ext cx="4753638" cy="2553056"/>
          </a:xfrm>
          <a:prstGeom prst="rect">
            <a:avLst/>
          </a:prstGeom>
        </p:spPr>
      </p:pic>
    </p:spTree>
    <p:extLst>
      <p:ext uri="{BB962C8B-B14F-4D97-AF65-F5344CB8AC3E}">
        <p14:creationId xmlns:p14="http://schemas.microsoft.com/office/powerpoint/2010/main" val="4037394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A23A30BD-37BB-D184-073D-9523DC3617E9}"/>
              </a:ext>
            </a:extLst>
          </p:cNvPr>
          <p:cNvSpPr txBox="1"/>
          <p:nvPr/>
        </p:nvSpPr>
        <p:spPr>
          <a:xfrm flipH="1">
            <a:off x="4067944" y="404664"/>
            <a:ext cx="4106574" cy="523220"/>
          </a:xfrm>
          <a:prstGeom prst="rect">
            <a:avLst/>
          </a:prstGeom>
          <a:noFill/>
        </p:spPr>
        <p:txBody>
          <a:bodyPr wrap="square" rtlCol="0">
            <a:spAutoFit/>
          </a:bodyPr>
          <a:lstStyle/>
          <a:p>
            <a:r>
              <a:rPr lang="es-ES" sz="2800" b="1" dirty="0">
                <a:solidFill>
                  <a:srgbClr val="00B050"/>
                </a:solidFill>
              </a:rPr>
              <a:t>Estructura</a:t>
            </a:r>
            <a:endParaRPr lang="es-CO" sz="2800" b="1" dirty="0">
              <a:solidFill>
                <a:srgbClr val="00B050"/>
              </a:solidFill>
            </a:endParaRPr>
          </a:p>
        </p:txBody>
      </p:sp>
      <p:pic>
        <p:nvPicPr>
          <p:cNvPr id="4098" name="Picture 2" descr="Estructura del patrón de diseño Command">
            <a:extLst>
              <a:ext uri="{FF2B5EF4-FFF2-40B4-BE49-F238E27FC236}">
                <a16:creationId xmlns:a16="http://schemas.microsoft.com/office/drawing/2014/main" id="{8D70EDC8-4821-4C5C-89BF-B3267399C1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1844824"/>
            <a:ext cx="5664671" cy="3326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581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A23A30BD-37BB-D184-073D-9523DC3617E9}"/>
              </a:ext>
            </a:extLst>
          </p:cNvPr>
          <p:cNvSpPr txBox="1"/>
          <p:nvPr/>
        </p:nvSpPr>
        <p:spPr>
          <a:xfrm flipH="1">
            <a:off x="4067944" y="404664"/>
            <a:ext cx="4106574" cy="523220"/>
          </a:xfrm>
          <a:prstGeom prst="rect">
            <a:avLst/>
          </a:prstGeom>
          <a:noFill/>
        </p:spPr>
        <p:txBody>
          <a:bodyPr wrap="square" lIns="91440" tIns="45720" rIns="91440" bIns="45720" rtlCol="0" anchor="t">
            <a:spAutoFit/>
          </a:bodyPr>
          <a:lstStyle/>
          <a:p>
            <a:r>
              <a:rPr lang="es-ES" sz="2800" b="1" dirty="0">
                <a:solidFill>
                  <a:srgbClr val="00B050"/>
                </a:solidFill>
                <a:ea typeface="+mn-lt"/>
                <a:cs typeface="+mn-lt"/>
              </a:rPr>
              <a:t>Aplicabilidad</a:t>
            </a:r>
          </a:p>
        </p:txBody>
      </p:sp>
      <p:sp>
        <p:nvSpPr>
          <p:cNvPr id="5" name="Marcador de contenido 4">
            <a:extLst>
              <a:ext uri="{FF2B5EF4-FFF2-40B4-BE49-F238E27FC236}">
                <a16:creationId xmlns:a16="http://schemas.microsoft.com/office/drawing/2014/main" id="{BF0CF1D4-8F66-4436-9A31-F75CF72972F3}"/>
              </a:ext>
            </a:extLst>
          </p:cNvPr>
          <p:cNvSpPr>
            <a:spLocks noGrp="1"/>
          </p:cNvSpPr>
          <p:nvPr>
            <p:ph idx="1"/>
          </p:nvPr>
        </p:nvSpPr>
        <p:spPr/>
        <p:txBody>
          <a:bodyPr vert="horz" lIns="91440" tIns="45720" rIns="91440" bIns="45720" rtlCol="0" anchor="t">
            <a:noAutofit/>
          </a:bodyPr>
          <a:lstStyle/>
          <a:p>
            <a:pPr marL="0" indent="0" algn="just">
              <a:buNone/>
            </a:pPr>
            <a:br>
              <a:rPr lang="es-ES" sz="1000" dirty="0">
                <a:ea typeface="+mn-lt"/>
                <a:cs typeface="+mn-lt"/>
              </a:rPr>
            </a:br>
            <a:endParaRPr lang="es-ES" sz="1000" b="1">
              <a:latin typeface="Times New Roman"/>
              <a:ea typeface="+mn-lt"/>
              <a:cs typeface="Times New Roman"/>
            </a:endParaRPr>
          </a:p>
          <a:p>
            <a:pPr algn="just"/>
            <a:endParaRPr lang="es-ES" sz="1000" dirty="0">
              <a:latin typeface="Times New Roman" panose="02020603050405020304" pitchFamily="18" charset="0"/>
              <a:ea typeface="Calibri"/>
              <a:cs typeface="Times New Roman" panose="02020603050405020304" pitchFamily="18" charset="0"/>
            </a:endParaRPr>
          </a:p>
          <a:p>
            <a:pPr marL="0" indent="0" algn="just">
              <a:buNone/>
            </a:pPr>
            <a:endParaRPr lang="es-CO" sz="1200" dirty="0">
              <a:latin typeface="Times New Roman" panose="02020603050405020304" pitchFamily="18" charset="0"/>
              <a:cs typeface="Times New Roman" panose="02020603050405020304" pitchFamily="18" charset="0"/>
            </a:endParaRPr>
          </a:p>
        </p:txBody>
      </p:sp>
      <p:sp>
        <p:nvSpPr>
          <p:cNvPr id="2" name="CuadroTexto 1">
            <a:extLst>
              <a:ext uri="{FF2B5EF4-FFF2-40B4-BE49-F238E27FC236}">
                <a16:creationId xmlns:a16="http://schemas.microsoft.com/office/drawing/2014/main" id="{A5464ED0-B328-FECE-CB2C-028276C810B1}"/>
              </a:ext>
            </a:extLst>
          </p:cNvPr>
          <p:cNvSpPr txBox="1"/>
          <p:nvPr/>
        </p:nvSpPr>
        <p:spPr>
          <a:xfrm>
            <a:off x="998290" y="2277611"/>
            <a:ext cx="7126447"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err="1"/>
              <a:t>Cuando</a:t>
            </a:r>
            <a:r>
              <a:rPr lang="en-US" dirty="0"/>
              <a:t> </a:t>
            </a:r>
            <a:r>
              <a:rPr lang="es-CO" noProof="1"/>
              <a:t>necesitas</a:t>
            </a:r>
            <a:r>
              <a:rPr lang="en-US" dirty="0"/>
              <a:t> </a:t>
            </a:r>
            <a:r>
              <a:rPr lang="en-US" err="1"/>
              <a:t>parametrizar</a:t>
            </a:r>
            <a:r>
              <a:rPr lang="en-US" dirty="0"/>
              <a:t> </a:t>
            </a:r>
            <a:r>
              <a:rPr lang="en-US" err="1"/>
              <a:t>objetos</a:t>
            </a:r>
            <a:r>
              <a:rPr lang="en-US" dirty="0"/>
              <a:t> con </a:t>
            </a:r>
            <a:r>
              <a:rPr lang="en-US" err="1"/>
              <a:t>operaciones</a:t>
            </a:r>
            <a:r>
              <a:rPr lang="en-US" dirty="0"/>
              <a:t>.</a:t>
            </a:r>
            <a:endParaRPr lang="en-US">
              <a:ea typeface="Calibri"/>
              <a:cs typeface="Calibri"/>
            </a:endParaRPr>
          </a:p>
          <a:p>
            <a:endParaRPr lang="en-US" dirty="0">
              <a:ea typeface="Calibri"/>
              <a:cs typeface="Calibri"/>
            </a:endParaRPr>
          </a:p>
          <a:p>
            <a:pPr marL="285750" indent="-285750">
              <a:buFont typeface="Arial"/>
              <a:buChar char="•"/>
            </a:pPr>
            <a:r>
              <a:rPr lang="en-US" err="1"/>
              <a:t>Cuando</a:t>
            </a:r>
            <a:r>
              <a:rPr lang="en-US" dirty="0"/>
              <a:t> </a:t>
            </a:r>
            <a:r>
              <a:rPr lang="en-US" err="1"/>
              <a:t>quieres</a:t>
            </a:r>
            <a:r>
              <a:rPr lang="en-US" dirty="0"/>
              <a:t> </a:t>
            </a:r>
            <a:r>
              <a:rPr lang="en-US" err="1"/>
              <a:t>poner</a:t>
            </a:r>
            <a:r>
              <a:rPr lang="en-US" dirty="0"/>
              <a:t> </a:t>
            </a:r>
            <a:r>
              <a:rPr lang="en-US" err="1"/>
              <a:t>operaciones</a:t>
            </a:r>
            <a:r>
              <a:rPr lang="en-US" dirty="0"/>
              <a:t> </a:t>
            </a:r>
            <a:r>
              <a:rPr lang="en-US" err="1"/>
              <a:t>en</a:t>
            </a:r>
            <a:r>
              <a:rPr lang="en-US" dirty="0"/>
              <a:t> cola, </a:t>
            </a:r>
            <a:r>
              <a:rPr lang="en-US" err="1"/>
              <a:t>programarlas</a:t>
            </a:r>
            <a:r>
              <a:rPr lang="en-US" dirty="0"/>
              <a:t> o </a:t>
            </a:r>
            <a:r>
              <a:rPr lang="en-US" err="1"/>
              <a:t>ejecutarlas</a:t>
            </a:r>
            <a:r>
              <a:rPr lang="en-US" dirty="0"/>
              <a:t> </a:t>
            </a:r>
            <a:r>
              <a:rPr lang="en-US" err="1"/>
              <a:t>remotamente</a:t>
            </a:r>
            <a:r>
              <a:rPr lang="en-US" dirty="0"/>
              <a:t>.</a:t>
            </a:r>
            <a:endParaRPr lang="en-US" dirty="0">
              <a:ea typeface="Calibri"/>
              <a:cs typeface="Calibri"/>
            </a:endParaRPr>
          </a:p>
          <a:p>
            <a:endParaRPr lang="en-US" dirty="0">
              <a:ea typeface="Calibri"/>
              <a:cs typeface="Calibri"/>
            </a:endParaRPr>
          </a:p>
          <a:p>
            <a:pPr marL="285750" indent="-285750">
              <a:buFont typeface="Arial"/>
              <a:buChar char="•"/>
            </a:pPr>
            <a:r>
              <a:rPr lang="en-US" err="1"/>
              <a:t>Cuando</a:t>
            </a:r>
            <a:r>
              <a:rPr lang="en-US" dirty="0"/>
              <a:t> </a:t>
            </a:r>
            <a:r>
              <a:rPr lang="en-US" err="1"/>
              <a:t>necesitas</a:t>
            </a:r>
            <a:r>
              <a:rPr lang="en-US" dirty="0"/>
              <a:t> </a:t>
            </a:r>
            <a:r>
              <a:rPr lang="en-US" err="1"/>
              <a:t>implementar</a:t>
            </a:r>
            <a:r>
              <a:rPr lang="en-US" dirty="0"/>
              <a:t> </a:t>
            </a:r>
            <a:r>
              <a:rPr lang="en-US" err="1"/>
              <a:t>operaciones</a:t>
            </a:r>
            <a:r>
              <a:rPr lang="en-US" dirty="0"/>
              <a:t> </a:t>
            </a:r>
            <a:r>
              <a:rPr lang="en-US" err="1"/>
              <a:t>reversibles</a:t>
            </a:r>
            <a:r>
              <a:rPr lang="en-US" dirty="0"/>
              <a:t> (Undo/Redo).</a:t>
            </a:r>
            <a:endParaRPr lang="en-US" dirty="0">
              <a:ea typeface="Calibri"/>
              <a:cs typeface="Calibri"/>
            </a:endParaRPr>
          </a:p>
          <a:p>
            <a:endParaRPr lang="en-US" dirty="0">
              <a:ea typeface="Calibri"/>
              <a:cs typeface="Calibri"/>
            </a:endParaRPr>
          </a:p>
          <a:p>
            <a:pPr marL="285750" indent="-285750">
              <a:buFont typeface="Arial"/>
              <a:buChar char="•"/>
            </a:pPr>
            <a:r>
              <a:rPr lang="en-US" err="1"/>
              <a:t>Cuando</a:t>
            </a:r>
            <a:r>
              <a:rPr lang="en-US" dirty="0"/>
              <a:t> </a:t>
            </a:r>
            <a:r>
              <a:rPr lang="en-US" err="1"/>
              <a:t>deseas</a:t>
            </a:r>
            <a:r>
              <a:rPr lang="en-US" dirty="0"/>
              <a:t> registrar, </a:t>
            </a:r>
            <a:r>
              <a:rPr lang="en-US" err="1"/>
              <a:t>almacenar</a:t>
            </a:r>
            <a:r>
              <a:rPr lang="en-US" dirty="0"/>
              <a:t> o </a:t>
            </a:r>
            <a:r>
              <a:rPr lang="en-US" err="1"/>
              <a:t>enviar</a:t>
            </a:r>
            <a:r>
              <a:rPr lang="en-US" dirty="0"/>
              <a:t> </a:t>
            </a:r>
            <a:r>
              <a:rPr lang="en-US" err="1"/>
              <a:t>operaciones</a:t>
            </a:r>
            <a:r>
              <a:rPr lang="en-US" dirty="0"/>
              <a:t>.</a:t>
            </a:r>
            <a:endParaRPr lang="en-US" dirty="0">
              <a:ea typeface="Calibri"/>
              <a:cs typeface="Calibri"/>
            </a:endParaRPr>
          </a:p>
        </p:txBody>
      </p:sp>
    </p:spTree>
    <p:extLst>
      <p:ext uri="{BB962C8B-B14F-4D97-AF65-F5344CB8AC3E}">
        <p14:creationId xmlns:p14="http://schemas.microsoft.com/office/powerpoint/2010/main" val="2952615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E31D9F-9D20-EB23-70D7-626A6952BCD1}"/>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8F44491D-0ABE-6BD5-2B5B-003FAA41104A}"/>
              </a:ext>
            </a:extLst>
          </p:cNvPr>
          <p:cNvSpPr txBox="1"/>
          <p:nvPr/>
        </p:nvSpPr>
        <p:spPr>
          <a:xfrm flipH="1">
            <a:off x="4067944" y="404664"/>
            <a:ext cx="4106574" cy="523220"/>
          </a:xfrm>
          <a:prstGeom prst="rect">
            <a:avLst/>
          </a:prstGeom>
          <a:noFill/>
        </p:spPr>
        <p:txBody>
          <a:bodyPr wrap="square" lIns="91440" tIns="45720" rIns="91440" bIns="45720" rtlCol="0" anchor="t">
            <a:spAutoFit/>
          </a:bodyPr>
          <a:lstStyle/>
          <a:p>
            <a:r>
              <a:rPr lang="es-ES" sz="2800" b="1" dirty="0">
                <a:solidFill>
                  <a:srgbClr val="00B050"/>
                </a:solidFill>
                <a:ea typeface="+mn-lt"/>
                <a:cs typeface="+mn-lt"/>
              </a:rPr>
              <a:t>Implementación</a:t>
            </a:r>
          </a:p>
        </p:txBody>
      </p:sp>
      <p:sp>
        <p:nvSpPr>
          <p:cNvPr id="5" name="Marcador de contenido 4">
            <a:extLst>
              <a:ext uri="{FF2B5EF4-FFF2-40B4-BE49-F238E27FC236}">
                <a16:creationId xmlns:a16="http://schemas.microsoft.com/office/drawing/2014/main" id="{9B5E0598-40F4-963D-E035-0D925FB263A9}"/>
              </a:ext>
            </a:extLst>
          </p:cNvPr>
          <p:cNvSpPr>
            <a:spLocks noGrp="1"/>
          </p:cNvSpPr>
          <p:nvPr>
            <p:ph idx="1"/>
          </p:nvPr>
        </p:nvSpPr>
        <p:spPr/>
        <p:txBody>
          <a:bodyPr vert="horz" lIns="91440" tIns="45720" rIns="91440" bIns="45720" rtlCol="0" anchor="t">
            <a:noAutofit/>
          </a:bodyPr>
          <a:lstStyle/>
          <a:p>
            <a:pPr marL="0" indent="0" algn="just">
              <a:buNone/>
            </a:pPr>
            <a:br>
              <a:rPr lang="es-ES" sz="1000" dirty="0">
                <a:ea typeface="+mn-lt"/>
                <a:cs typeface="+mn-lt"/>
              </a:rPr>
            </a:br>
            <a:endParaRPr lang="es-ES" sz="1000" b="1">
              <a:latin typeface="Times New Roman"/>
              <a:ea typeface="+mn-lt"/>
              <a:cs typeface="Times New Roman"/>
            </a:endParaRPr>
          </a:p>
          <a:p>
            <a:pPr algn="just"/>
            <a:endParaRPr lang="es-ES" sz="1000" dirty="0">
              <a:latin typeface="Times New Roman" panose="02020603050405020304" pitchFamily="18" charset="0"/>
              <a:ea typeface="Calibri"/>
              <a:cs typeface="Times New Roman" panose="02020603050405020304" pitchFamily="18" charset="0"/>
            </a:endParaRPr>
          </a:p>
          <a:p>
            <a:pPr marL="0" indent="0" algn="just">
              <a:buNone/>
            </a:pPr>
            <a:endParaRPr lang="es-CO" sz="1200" dirty="0">
              <a:latin typeface="Times New Roman" panose="02020603050405020304" pitchFamily="18" charset="0"/>
              <a:cs typeface="Times New Roman" panose="02020603050405020304" pitchFamily="18" charset="0"/>
            </a:endParaRPr>
          </a:p>
        </p:txBody>
      </p:sp>
      <p:sp>
        <p:nvSpPr>
          <p:cNvPr id="2" name="CuadroTexto 1">
            <a:extLst>
              <a:ext uri="{FF2B5EF4-FFF2-40B4-BE49-F238E27FC236}">
                <a16:creationId xmlns:a16="http://schemas.microsoft.com/office/drawing/2014/main" id="{4AC22366-BD9A-E5F5-F06B-DA44941C93B9}"/>
              </a:ext>
            </a:extLst>
          </p:cNvPr>
          <p:cNvSpPr txBox="1"/>
          <p:nvPr/>
        </p:nvSpPr>
        <p:spPr>
          <a:xfrm>
            <a:off x="453005" y="1155582"/>
            <a:ext cx="7126447"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AutoNum type="arabicPeriod"/>
            </a:pPr>
            <a:endParaRPr lang="en-US" dirty="0">
              <a:latin typeface="Calibri"/>
              <a:ea typeface="Calibri"/>
              <a:cs typeface="Calibri"/>
            </a:endParaRPr>
          </a:p>
          <a:p>
            <a:r>
              <a:rPr lang="en-US" b="1" dirty="0">
                <a:latin typeface="Calibri"/>
                <a:ea typeface="Calibri"/>
                <a:cs typeface="Calibri"/>
              </a:rPr>
              <a:t>Pasos </a:t>
            </a:r>
            <a:r>
              <a:rPr lang="en-US" b="1" dirty="0" err="1">
                <a:latin typeface="Calibri"/>
                <a:ea typeface="Calibri"/>
                <a:cs typeface="Calibri"/>
              </a:rPr>
              <a:t>principales</a:t>
            </a:r>
            <a:r>
              <a:rPr lang="en-US" b="1" dirty="0">
                <a:latin typeface="Calibri"/>
                <a:ea typeface="Calibri"/>
                <a:cs typeface="Calibri"/>
              </a:rPr>
              <a:t>:</a:t>
            </a:r>
            <a:endParaRPr lang="en-US" dirty="0">
              <a:latin typeface="Calibri"/>
              <a:ea typeface="Calibri"/>
              <a:cs typeface="Calibri"/>
            </a:endParaRPr>
          </a:p>
          <a:p>
            <a:endParaRPr lang="en-US" dirty="0">
              <a:latin typeface="Calibri"/>
              <a:ea typeface="Calibri"/>
              <a:cs typeface="Calibri"/>
            </a:endParaRPr>
          </a:p>
          <a:p>
            <a:pPr marL="342900" indent="-342900">
              <a:buAutoNum type="arabicPeriod"/>
            </a:pPr>
            <a:r>
              <a:rPr lang="en-US" err="1">
                <a:latin typeface="Calibri"/>
                <a:ea typeface="Calibri"/>
                <a:cs typeface="Calibri"/>
              </a:rPr>
              <a:t>Declarar</a:t>
            </a:r>
            <a:r>
              <a:rPr lang="en-US" dirty="0">
                <a:latin typeface="Calibri"/>
                <a:ea typeface="Calibri"/>
                <a:cs typeface="Calibri"/>
              </a:rPr>
              <a:t> </a:t>
            </a:r>
            <a:r>
              <a:rPr lang="en-US" err="1">
                <a:latin typeface="Calibri"/>
                <a:ea typeface="Calibri"/>
                <a:cs typeface="Calibri"/>
              </a:rPr>
              <a:t>una</a:t>
            </a:r>
            <a:r>
              <a:rPr lang="en-US" dirty="0">
                <a:latin typeface="Calibri"/>
                <a:ea typeface="Calibri"/>
                <a:cs typeface="Calibri"/>
              </a:rPr>
              <a:t> </a:t>
            </a:r>
            <a:r>
              <a:rPr lang="en-US" err="1">
                <a:latin typeface="Calibri"/>
                <a:ea typeface="Calibri"/>
                <a:cs typeface="Calibri"/>
              </a:rPr>
              <a:t>interfaz</a:t>
            </a:r>
            <a:r>
              <a:rPr lang="en-US" dirty="0">
                <a:latin typeface="Calibri"/>
                <a:ea typeface="Calibri"/>
                <a:cs typeface="Calibri"/>
              </a:rPr>
              <a:t> </a:t>
            </a:r>
            <a:r>
              <a:rPr lang="en-US" dirty="0">
                <a:latin typeface="Consolas"/>
                <a:ea typeface="Calibri"/>
                <a:cs typeface="Calibri"/>
              </a:rPr>
              <a:t>Command</a:t>
            </a:r>
            <a:r>
              <a:rPr lang="en-US" dirty="0">
                <a:latin typeface="Calibri"/>
                <a:ea typeface="Calibri"/>
                <a:cs typeface="Calibri"/>
              </a:rPr>
              <a:t> con </a:t>
            </a:r>
            <a:r>
              <a:rPr lang="en-US" err="1">
                <a:latin typeface="Calibri"/>
                <a:ea typeface="Calibri"/>
                <a:cs typeface="Calibri"/>
              </a:rPr>
              <a:t>el</a:t>
            </a:r>
            <a:r>
              <a:rPr lang="en-US" dirty="0">
                <a:latin typeface="Calibri"/>
                <a:ea typeface="Calibri"/>
                <a:cs typeface="Calibri"/>
              </a:rPr>
              <a:t> </a:t>
            </a:r>
            <a:r>
              <a:rPr lang="en-US" err="1">
                <a:latin typeface="Calibri"/>
                <a:ea typeface="Calibri"/>
                <a:cs typeface="Calibri"/>
              </a:rPr>
              <a:t>método</a:t>
            </a:r>
            <a:r>
              <a:rPr lang="en-US" dirty="0">
                <a:latin typeface="Calibri"/>
                <a:ea typeface="Calibri"/>
                <a:cs typeface="Calibri"/>
              </a:rPr>
              <a:t> </a:t>
            </a:r>
            <a:r>
              <a:rPr lang="en-US" b="1" dirty="0">
                <a:solidFill>
                  <a:srgbClr val="00B050"/>
                </a:solidFill>
                <a:latin typeface="Consolas"/>
                <a:ea typeface="Calibri"/>
                <a:cs typeface="Calibri"/>
              </a:rPr>
              <a:t>execute()</a:t>
            </a:r>
            <a:r>
              <a:rPr lang="en-US" dirty="0">
                <a:latin typeface="Calibri"/>
                <a:ea typeface="Calibri"/>
                <a:cs typeface="Calibri"/>
              </a:rPr>
              <a:t>.</a:t>
            </a:r>
            <a:endParaRPr lang="en-US" dirty="0">
              <a:ea typeface="Calibri"/>
              <a:cs typeface="Calibri"/>
            </a:endParaRPr>
          </a:p>
          <a:p>
            <a:pPr marL="285750" indent="-285750">
              <a:buAutoNum type="arabicPeriod"/>
            </a:pPr>
            <a:r>
              <a:rPr lang="en-US" dirty="0">
                <a:latin typeface="Calibri"/>
                <a:ea typeface="Calibri"/>
                <a:cs typeface="Calibri"/>
              </a:rPr>
              <a:t>Crear </a:t>
            </a:r>
            <a:r>
              <a:rPr lang="en-US" err="1">
                <a:latin typeface="Calibri"/>
                <a:ea typeface="Calibri"/>
                <a:cs typeface="Calibri"/>
              </a:rPr>
              <a:t>clases</a:t>
            </a:r>
            <a:r>
              <a:rPr lang="en-US" dirty="0">
                <a:latin typeface="Calibri"/>
                <a:ea typeface="Calibri"/>
                <a:cs typeface="Calibri"/>
              </a:rPr>
              <a:t> </a:t>
            </a:r>
            <a:r>
              <a:rPr lang="en-US" err="1">
                <a:latin typeface="Calibri"/>
                <a:ea typeface="Calibri"/>
                <a:cs typeface="Calibri"/>
              </a:rPr>
              <a:t>concretas</a:t>
            </a:r>
            <a:r>
              <a:rPr lang="en-US" dirty="0">
                <a:latin typeface="Calibri"/>
                <a:ea typeface="Calibri"/>
                <a:cs typeface="Calibri"/>
              </a:rPr>
              <a:t> de </a:t>
            </a:r>
            <a:r>
              <a:rPr lang="en-US" err="1">
                <a:latin typeface="Calibri"/>
                <a:ea typeface="Calibri"/>
                <a:cs typeface="Calibri"/>
              </a:rPr>
              <a:t>comando</a:t>
            </a:r>
            <a:r>
              <a:rPr lang="en-US" dirty="0">
                <a:latin typeface="Calibri"/>
                <a:ea typeface="Calibri"/>
                <a:cs typeface="Calibri"/>
              </a:rPr>
              <a:t> que:</a:t>
            </a:r>
          </a:p>
          <a:p>
            <a:pPr marL="742950" lvl="1" indent="-285750">
              <a:buFont typeface="Arial,Sans-Serif"/>
              <a:buChar char="•"/>
            </a:pPr>
            <a:r>
              <a:rPr lang="en-US" dirty="0" err="1">
                <a:latin typeface="Calibri"/>
                <a:ea typeface="Calibri"/>
                <a:cs typeface="Calibri"/>
              </a:rPr>
              <a:t>Implementen</a:t>
            </a:r>
            <a:r>
              <a:rPr lang="en-US" dirty="0">
                <a:latin typeface="Calibri"/>
                <a:ea typeface="Calibri"/>
                <a:cs typeface="Calibri"/>
              </a:rPr>
              <a:t> la </a:t>
            </a:r>
            <a:r>
              <a:rPr lang="en-US" dirty="0" err="1">
                <a:latin typeface="Calibri"/>
                <a:ea typeface="Calibri"/>
                <a:cs typeface="Calibri"/>
              </a:rPr>
              <a:t>interfaz</a:t>
            </a:r>
            <a:r>
              <a:rPr lang="en-US" dirty="0">
                <a:latin typeface="Calibri"/>
                <a:ea typeface="Calibri"/>
                <a:cs typeface="Calibri"/>
              </a:rPr>
              <a:t>.</a:t>
            </a:r>
            <a:endParaRPr lang="en-US" dirty="0">
              <a:ea typeface="Calibri"/>
              <a:cs typeface="Calibri"/>
            </a:endParaRPr>
          </a:p>
          <a:p>
            <a:pPr marL="742950" lvl="1" indent="-285750">
              <a:buFont typeface="Arial,Sans-Serif"/>
              <a:buChar char="•"/>
            </a:pPr>
            <a:r>
              <a:rPr lang="en-US" err="1">
                <a:latin typeface="Calibri"/>
                <a:ea typeface="Calibri"/>
                <a:cs typeface="Calibri"/>
              </a:rPr>
              <a:t>Contengan</a:t>
            </a:r>
            <a:r>
              <a:rPr lang="en-US" dirty="0">
                <a:latin typeface="Calibri"/>
                <a:ea typeface="Calibri"/>
                <a:cs typeface="Calibri"/>
              </a:rPr>
              <a:t> </a:t>
            </a:r>
            <a:r>
              <a:rPr lang="en-US" err="1">
                <a:latin typeface="Calibri"/>
                <a:ea typeface="Calibri"/>
                <a:cs typeface="Calibri"/>
              </a:rPr>
              <a:t>referencia</a:t>
            </a:r>
            <a:r>
              <a:rPr lang="en-US" dirty="0">
                <a:latin typeface="Calibri"/>
                <a:ea typeface="Calibri"/>
                <a:cs typeface="Calibri"/>
              </a:rPr>
              <a:t> al receptor y </a:t>
            </a:r>
            <a:r>
              <a:rPr lang="en-US" err="1">
                <a:latin typeface="Calibri"/>
                <a:ea typeface="Calibri"/>
                <a:cs typeface="Calibri"/>
              </a:rPr>
              <a:t>argumentos</a:t>
            </a:r>
            <a:r>
              <a:rPr lang="en-US" dirty="0">
                <a:latin typeface="Calibri"/>
                <a:ea typeface="Calibri"/>
                <a:cs typeface="Calibri"/>
              </a:rPr>
              <a:t>.</a:t>
            </a:r>
            <a:endParaRPr lang="en-US" dirty="0">
              <a:ea typeface="Calibri"/>
              <a:cs typeface="Calibri"/>
            </a:endParaRPr>
          </a:p>
          <a:p>
            <a:pPr marL="285750" indent="-285750">
              <a:buAutoNum type="arabicPeriod"/>
            </a:pPr>
            <a:r>
              <a:rPr lang="en-US" dirty="0" err="1">
                <a:latin typeface="Calibri"/>
                <a:ea typeface="Calibri"/>
                <a:cs typeface="Calibri"/>
              </a:rPr>
              <a:t>Identificar</a:t>
            </a:r>
            <a:r>
              <a:rPr lang="en-US" dirty="0">
                <a:latin typeface="Calibri"/>
                <a:ea typeface="Calibri"/>
                <a:cs typeface="Calibri"/>
              </a:rPr>
              <a:t> </a:t>
            </a:r>
            <a:r>
              <a:rPr lang="en-US" dirty="0" err="1">
                <a:latin typeface="Calibri"/>
                <a:ea typeface="Calibri"/>
                <a:cs typeface="Calibri"/>
              </a:rPr>
              <a:t>emisores</a:t>
            </a:r>
            <a:r>
              <a:rPr lang="en-US" dirty="0">
                <a:latin typeface="Calibri"/>
                <a:ea typeface="Calibri"/>
                <a:cs typeface="Calibri"/>
              </a:rPr>
              <a:t> (</a:t>
            </a:r>
            <a:r>
              <a:rPr lang="en-US" b="1" dirty="0">
                <a:latin typeface="Calibri"/>
                <a:ea typeface="Calibri"/>
                <a:cs typeface="Calibri"/>
              </a:rPr>
              <a:t>invokers</a:t>
            </a:r>
            <a:r>
              <a:rPr lang="en-US" dirty="0">
                <a:latin typeface="Calibri"/>
                <a:ea typeface="Calibri"/>
                <a:cs typeface="Calibri"/>
              </a:rPr>
              <a:t>) y </a:t>
            </a:r>
            <a:r>
              <a:rPr lang="en-US" dirty="0" err="1">
                <a:latin typeface="Calibri"/>
                <a:ea typeface="Calibri"/>
                <a:cs typeface="Calibri"/>
              </a:rPr>
              <a:t>almacenar</a:t>
            </a:r>
            <a:r>
              <a:rPr lang="en-US" dirty="0">
                <a:latin typeface="Calibri"/>
                <a:ea typeface="Calibri"/>
                <a:cs typeface="Calibri"/>
              </a:rPr>
              <a:t> </a:t>
            </a:r>
            <a:r>
              <a:rPr lang="en-US" dirty="0" err="1">
                <a:latin typeface="Calibri"/>
                <a:ea typeface="Calibri"/>
                <a:cs typeface="Calibri"/>
              </a:rPr>
              <a:t>el</a:t>
            </a:r>
            <a:r>
              <a:rPr lang="en-US" dirty="0">
                <a:latin typeface="Calibri"/>
                <a:ea typeface="Calibri"/>
                <a:cs typeface="Calibri"/>
              </a:rPr>
              <a:t> </a:t>
            </a:r>
            <a:r>
              <a:rPr lang="en-US" dirty="0" err="1">
                <a:latin typeface="Calibri"/>
                <a:ea typeface="Calibri"/>
                <a:cs typeface="Calibri"/>
              </a:rPr>
              <a:t>comando</a:t>
            </a:r>
            <a:r>
              <a:rPr lang="en-US" dirty="0">
                <a:latin typeface="Calibri"/>
                <a:ea typeface="Calibri"/>
                <a:cs typeface="Calibri"/>
              </a:rPr>
              <a:t> </a:t>
            </a:r>
            <a:r>
              <a:rPr lang="en-US" dirty="0" err="1">
                <a:latin typeface="Calibri"/>
                <a:ea typeface="Calibri"/>
                <a:cs typeface="Calibri"/>
              </a:rPr>
              <a:t>dentro</a:t>
            </a:r>
            <a:r>
              <a:rPr lang="en-US" dirty="0">
                <a:latin typeface="Calibri"/>
                <a:ea typeface="Calibri"/>
                <a:cs typeface="Calibri"/>
              </a:rPr>
              <a:t>.</a:t>
            </a:r>
          </a:p>
          <a:p>
            <a:pPr marL="285750" indent="-285750">
              <a:buAutoNum type="arabicPeriod"/>
            </a:pPr>
            <a:r>
              <a:rPr lang="en-US" dirty="0">
                <a:latin typeface="Calibri"/>
                <a:ea typeface="Calibri"/>
                <a:cs typeface="Calibri"/>
              </a:rPr>
              <a:t>Hacer que </a:t>
            </a:r>
            <a:r>
              <a:rPr lang="en-US" dirty="0" err="1">
                <a:latin typeface="Calibri"/>
                <a:ea typeface="Calibri"/>
                <a:cs typeface="Calibri"/>
              </a:rPr>
              <a:t>el</a:t>
            </a:r>
            <a:r>
              <a:rPr lang="en-US" dirty="0">
                <a:latin typeface="Calibri"/>
                <a:ea typeface="Calibri"/>
                <a:cs typeface="Calibri"/>
              </a:rPr>
              <a:t> </a:t>
            </a:r>
            <a:r>
              <a:rPr lang="en-US" dirty="0" err="1">
                <a:latin typeface="Calibri"/>
                <a:ea typeface="Calibri"/>
                <a:cs typeface="Calibri"/>
              </a:rPr>
              <a:t>emisor</a:t>
            </a:r>
            <a:r>
              <a:rPr lang="en-US" dirty="0">
                <a:latin typeface="Calibri"/>
                <a:ea typeface="Calibri"/>
                <a:cs typeface="Calibri"/>
              </a:rPr>
              <a:t> </a:t>
            </a:r>
            <a:r>
              <a:rPr lang="en-US" dirty="0" err="1">
                <a:latin typeface="Calibri"/>
                <a:ea typeface="Calibri"/>
                <a:cs typeface="Calibri"/>
              </a:rPr>
              <a:t>llame</a:t>
            </a:r>
            <a:r>
              <a:rPr lang="en-US" dirty="0">
                <a:latin typeface="Calibri"/>
                <a:ea typeface="Calibri"/>
                <a:cs typeface="Calibri"/>
              </a:rPr>
              <a:t> a </a:t>
            </a:r>
            <a:r>
              <a:rPr lang="en-US" b="1" dirty="0">
                <a:solidFill>
                  <a:srgbClr val="00B050"/>
                </a:solidFill>
                <a:latin typeface="Consolas"/>
                <a:ea typeface="Calibri"/>
                <a:cs typeface="Calibri"/>
              </a:rPr>
              <a:t>execute()</a:t>
            </a:r>
            <a:r>
              <a:rPr lang="en-US" dirty="0">
                <a:solidFill>
                  <a:srgbClr val="000000"/>
                </a:solidFill>
                <a:latin typeface="Calibri"/>
                <a:ea typeface="Calibri"/>
                <a:cs typeface="Calibri"/>
              </a:rPr>
              <a:t>,</a:t>
            </a:r>
            <a:r>
              <a:rPr lang="en-US" dirty="0">
                <a:latin typeface="Calibri"/>
                <a:ea typeface="Calibri"/>
                <a:cs typeface="Calibri"/>
              </a:rPr>
              <a:t> </a:t>
            </a:r>
            <a:r>
              <a:rPr lang="en-US" dirty="0" err="1">
                <a:latin typeface="Calibri"/>
                <a:ea typeface="Calibri"/>
                <a:cs typeface="Calibri"/>
              </a:rPr>
              <a:t>en</a:t>
            </a:r>
            <a:r>
              <a:rPr lang="en-US" dirty="0">
                <a:latin typeface="Calibri"/>
                <a:ea typeface="Calibri"/>
                <a:cs typeface="Calibri"/>
              </a:rPr>
              <a:t> </a:t>
            </a:r>
            <a:r>
              <a:rPr lang="en-US" dirty="0" err="1">
                <a:latin typeface="Calibri"/>
                <a:ea typeface="Calibri"/>
                <a:cs typeface="Calibri"/>
              </a:rPr>
              <a:t>lugar</a:t>
            </a:r>
            <a:r>
              <a:rPr lang="en-US" dirty="0">
                <a:latin typeface="Calibri"/>
                <a:ea typeface="Calibri"/>
                <a:cs typeface="Calibri"/>
              </a:rPr>
              <a:t> del receptor </a:t>
            </a:r>
            <a:r>
              <a:rPr lang="en-US" dirty="0" err="1">
                <a:latin typeface="Calibri"/>
                <a:ea typeface="Calibri"/>
                <a:cs typeface="Calibri"/>
              </a:rPr>
              <a:t>directamente</a:t>
            </a:r>
            <a:r>
              <a:rPr lang="en-US" dirty="0">
                <a:latin typeface="Calibri"/>
                <a:ea typeface="Calibri"/>
                <a:cs typeface="Calibri"/>
              </a:rPr>
              <a:t>.</a:t>
            </a:r>
          </a:p>
          <a:p>
            <a:pPr marL="285750" indent="-285750">
              <a:buAutoNum type="arabicPeriod"/>
            </a:pPr>
            <a:r>
              <a:rPr lang="en-US" err="1">
                <a:latin typeface="Calibri"/>
                <a:ea typeface="Calibri"/>
                <a:cs typeface="Calibri"/>
              </a:rPr>
              <a:t>Desde</a:t>
            </a:r>
            <a:r>
              <a:rPr lang="en-US" dirty="0">
                <a:latin typeface="Calibri"/>
                <a:ea typeface="Calibri"/>
                <a:cs typeface="Calibri"/>
              </a:rPr>
              <a:t> </a:t>
            </a:r>
            <a:r>
              <a:rPr lang="en-US" err="1">
                <a:latin typeface="Calibri"/>
                <a:ea typeface="Calibri"/>
                <a:cs typeface="Calibri"/>
              </a:rPr>
              <a:t>el</a:t>
            </a:r>
            <a:r>
              <a:rPr lang="en-US" dirty="0">
                <a:latin typeface="Calibri"/>
                <a:ea typeface="Calibri"/>
                <a:cs typeface="Calibri"/>
              </a:rPr>
              <a:t> </a:t>
            </a:r>
            <a:r>
              <a:rPr lang="en-US" err="1">
                <a:latin typeface="Calibri"/>
                <a:ea typeface="Calibri"/>
                <a:cs typeface="Calibri"/>
              </a:rPr>
              <a:t>cliente</a:t>
            </a:r>
            <a:r>
              <a:rPr lang="en-US" dirty="0">
                <a:latin typeface="Calibri"/>
                <a:ea typeface="Calibri"/>
                <a:cs typeface="Calibri"/>
              </a:rPr>
              <a:t>:</a:t>
            </a:r>
          </a:p>
          <a:p>
            <a:pPr marL="742950" lvl="1" indent="-285750">
              <a:buFont typeface="Arial,Sans-Serif"/>
              <a:buChar char="•"/>
            </a:pPr>
            <a:r>
              <a:rPr lang="en-US" dirty="0">
                <a:latin typeface="Calibri"/>
                <a:ea typeface="Calibri"/>
                <a:cs typeface="Calibri"/>
              </a:rPr>
              <a:t>Crear </a:t>
            </a:r>
            <a:r>
              <a:rPr lang="en-US" err="1">
                <a:latin typeface="Calibri"/>
                <a:ea typeface="Calibri"/>
                <a:cs typeface="Calibri"/>
              </a:rPr>
              <a:t>receptores</a:t>
            </a:r>
            <a:r>
              <a:rPr lang="en-US" dirty="0">
                <a:latin typeface="Calibri"/>
                <a:ea typeface="Calibri"/>
                <a:cs typeface="Calibri"/>
              </a:rPr>
              <a:t>.</a:t>
            </a:r>
          </a:p>
          <a:p>
            <a:pPr marL="742950" lvl="1" indent="-285750">
              <a:buFont typeface="Arial,Sans-Serif"/>
              <a:buChar char="•"/>
            </a:pPr>
            <a:r>
              <a:rPr lang="en-US" err="1">
                <a:latin typeface="Calibri"/>
                <a:ea typeface="Calibri"/>
                <a:cs typeface="Calibri"/>
              </a:rPr>
              <a:t>Asociarlos</a:t>
            </a:r>
            <a:r>
              <a:rPr lang="en-US" dirty="0">
                <a:latin typeface="Calibri"/>
                <a:ea typeface="Calibri"/>
                <a:cs typeface="Calibri"/>
              </a:rPr>
              <a:t> a </a:t>
            </a:r>
            <a:r>
              <a:rPr lang="en-US" err="1">
                <a:latin typeface="Calibri"/>
                <a:ea typeface="Calibri"/>
                <a:cs typeface="Calibri"/>
              </a:rPr>
              <a:t>comandos</a:t>
            </a:r>
            <a:r>
              <a:rPr lang="en-US" dirty="0">
                <a:latin typeface="Calibri"/>
                <a:ea typeface="Calibri"/>
                <a:cs typeface="Calibri"/>
              </a:rPr>
              <a:t>.</a:t>
            </a:r>
          </a:p>
          <a:p>
            <a:pPr marL="742950" lvl="1" indent="-285750">
              <a:buFont typeface="Arial,Sans-Serif"/>
              <a:buChar char="•"/>
            </a:pPr>
            <a:r>
              <a:rPr lang="en-US" dirty="0" err="1">
                <a:latin typeface="Calibri"/>
                <a:ea typeface="Calibri"/>
                <a:cs typeface="Calibri"/>
              </a:rPr>
              <a:t>Asociar</a:t>
            </a:r>
            <a:r>
              <a:rPr lang="en-US" dirty="0">
                <a:latin typeface="Calibri"/>
                <a:ea typeface="Calibri"/>
                <a:cs typeface="Calibri"/>
              </a:rPr>
              <a:t> </a:t>
            </a:r>
            <a:r>
              <a:rPr lang="en-US" dirty="0" err="1">
                <a:latin typeface="Calibri"/>
                <a:ea typeface="Calibri"/>
                <a:cs typeface="Calibri"/>
              </a:rPr>
              <a:t>los</a:t>
            </a:r>
            <a:r>
              <a:rPr lang="en-US" dirty="0">
                <a:latin typeface="Calibri"/>
                <a:ea typeface="Calibri"/>
                <a:cs typeface="Calibri"/>
              </a:rPr>
              <a:t> </a:t>
            </a:r>
            <a:r>
              <a:rPr lang="en-US" dirty="0" err="1">
                <a:latin typeface="Calibri"/>
                <a:ea typeface="Calibri"/>
                <a:cs typeface="Calibri"/>
              </a:rPr>
              <a:t>comandos</a:t>
            </a:r>
            <a:r>
              <a:rPr lang="en-US" dirty="0">
                <a:latin typeface="Calibri"/>
                <a:ea typeface="Calibri"/>
                <a:cs typeface="Calibri"/>
              </a:rPr>
              <a:t> a </a:t>
            </a:r>
            <a:r>
              <a:rPr lang="en-US" dirty="0" err="1">
                <a:latin typeface="Calibri"/>
                <a:ea typeface="Calibri"/>
                <a:cs typeface="Calibri"/>
              </a:rPr>
              <a:t>emisores</a:t>
            </a:r>
            <a:r>
              <a:rPr lang="en-US" dirty="0">
                <a:latin typeface="Calibri"/>
                <a:ea typeface="Calibri"/>
                <a:cs typeface="Calibri"/>
              </a:rPr>
              <a:t>.</a:t>
            </a:r>
          </a:p>
        </p:txBody>
      </p:sp>
      <p:pic>
        <p:nvPicPr>
          <p:cNvPr id="8" name="Imagen 7" descr="Understanding the Command Design Pattern – Memoirs of a Software developer">
            <a:extLst>
              <a:ext uri="{FF2B5EF4-FFF2-40B4-BE49-F238E27FC236}">
                <a16:creationId xmlns:a16="http://schemas.microsoft.com/office/drawing/2014/main" id="{7A45C708-F68B-8F31-09E4-9C30AC13ECAE}"/>
              </a:ext>
            </a:extLst>
          </p:cNvPr>
          <p:cNvPicPr>
            <a:picLocks noChangeAspect="1"/>
          </p:cNvPicPr>
          <p:nvPr/>
        </p:nvPicPr>
        <p:blipFill>
          <a:blip r:embed="rId3"/>
          <a:stretch>
            <a:fillRect/>
          </a:stretch>
        </p:blipFill>
        <p:spPr>
          <a:xfrm>
            <a:off x="4616042" y="3858143"/>
            <a:ext cx="4053979" cy="2570715"/>
          </a:xfrm>
          <a:prstGeom prst="rect">
            <a:avLst/>
          </a:prstGeom>
        </p:spPr>
      </p:pic>
    </p:spTree>
    <p:extLst>
      <p:ext uri="{BB962C8B-B14F-4D97-AF65-F5344CB8AC3E}">
        <p14:creationId xmlns:p14="http://schemas.microsoft.com/office/powerpoint/2010/main" val="281104185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28864</TotalTime>
  <Words>1550</Words>
  <Application>Microsoft Office PowerPoint</Application>
  <PresentationFormat>On-screen Show (4:3)</PresentationFormat>
  <Paragraphs>124</Paragraphs>
  <Slides>14</Slides>
  <Notes>13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Eydy-Suarez</dc:creator>
  <cp:lastModifiedBy>JEAN TORRES CALEO</cp:lastModifiedBy>
  <cp:revision>719</cp:revision>
  <dcterms:created xsi:type="dcterms:W3CDTF">2016-03-10T22:44:06Z</dcterms:created>
  <dcterms:modified xsi:type="dcterms:W3CDTF">2025-06-17T20:41:04Z</dcterms:modified>
</cp:coreProperties>
</file>