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  <p:sldMasterId id="2147483669" r:id="rId2"/>
  </p:sldMasterIdLst>
  <p:notesMasterIdLst>
    <p:notesMasterId r:id="rId14"/>
  </p:notesMasterIdLst>
  <p:sldIdLst>
    <p:sldId id="256" r:id="rId3"/>
    <p:sldId id="257" r:id="rId4"/>
    <p:sldId id="259" r:id="rId5"/>
    <p:sldId id="265" r:id="rId6"/>
    <p:sldId id="266" r:id="rId7"/>
    <p:sldId id="260" r:id="rId8"/>
    <p:sldId id="261" r:id="rId9"/>
    <p:sldId id="264" r:id="rId10"/>
    <p:sldId id="258" r:id="rId11"/>
    <p:sldId id="262" r:id="rId12"/>
    <p:sldId id="26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22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4" y="43"/>
      </p:cViewPr>
      <p:guideLst>
        <p:guide pos="3840"/>
        <p:guide orient="horz" pos="22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51" name="Google Shape;1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62d76a399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62d76a399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3162d76a399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CN"/>
              <a:t>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652fc3e76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7652fc3e76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62d76a39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62d76a399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3162d76a399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CN"/>
              <a:t>9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cd055ec38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cd055ec38b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2cd055ec38b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CN"/>
              <a:t>10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9" name="Google Shape;1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7" name="Google Shape;12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‹Nº›</a:t>
            </a:fld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transition spd="slow"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/>
          <p:nvPr/>
        </p:nvSpPr>
        <p:spPr>
          <a:xfrm>
            <a:off x="603450" y="4562168"/>
            <a:ext cx="5856344" cy="2523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CO" sz="19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Integrantes: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lang="es-CO" sz="19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CO" sz="19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Miguel Mendoza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CO" sz="19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Manuel Cabrera</a:t>
            </a:r>
            <a:endParaRPr lang="es-MX" altLang="zh-CN" sz="19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MX" sz="19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Luis Fuentes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-MX" sz="19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Romario Martinez</a:t>
            </a:r>
            <a:endParaRPr sz="19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753BB71-1361-F929-DB36-6AE0DB0D55CF}"/>
              </a:ext>
            </a:extLst>
          </p:cNvPr>
          <p:cNvSpPr txBox="1"/>
          <p:nvPr/>
        </p:nvSpPr>
        <p:spPr>
          <a:xfrm>
            <a:off x="6184490" y="6390968"/>
            <a:ext cx="1327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Grupo:02</a:t>
            </a:r>
            <a:endParaRPr lang="es-ES" sz="1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>
            <a:spLocks noGrp="1"/>
          </p:cNvSpPr>
          <p:nvPr>
            <p:ph type="title"/>
          </p:nvPr>
        </p:nvSpPr>
        <p:spPr>
          <a:xfrm>
            <a:off x="512525" y="575850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b="1" dirty="0"/>
              <a:t>Conclusion</a:t>
            </a:r>
            <a:endParaRPr b="1" dirty="0"/>
          </a:p>
        </p:txBody>
      </p:sp>
      <p:sp>
        <p:nvSpPr>
          <p:cNvPr id="196" name="Google Shape;196;p29"/>
          <p:cNvSpPr txBox="1"/>
          <p:nvPr/>
        </p:nvSpPr>
        <p:spPr>
          <a:xfrm>
            <a:off x="1189450" y="1969125"/>
            <a:ext cx="9645698" cy="2652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lang="es-MX" sz="1800" dirty="0"/>
          </a:p>
          <a:p>
            <a:endParaRPr lang="es-MX" sz="1800" dirty="0"/>
          </a:p>
          <a:p>
            <a:endParaRPr lang="es-MX" sz="1800" dirty="0"/>
          </a:p>
          <a:p>
            <a:endParaRPr lang="es-MX" sz="1800" dirty="0"/>
          </a:p>
          <a:p>
            <a:endParaRPr lang="es-MX" sz="1800" dirty="0"/>
          </a:p>
          <a:p>
            <a:endParaRPr lang="es-MX" sz="1800" dirty="0"/>
          </a:p>
          <a:p>
            <a:pPr algn="just"/>
            <a:r>
              <a:rPr lang="es-MX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Patrón </a:t>
            </a:r>
            <a:r>
              <a:rPr lang="es-MX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Observer</a:t>
            </a:r>
            <a:r>
              <a:rPr lang="es-MX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 una herramienta clave en el diseño de software orientado a eventos y sistemas dinámicos. Su principal fortaleza radica en la capacidad de establecer una relación uno-a-muchos desacoplada, permitiendo que múltiples componentes reaccionen automáticamente ante cambios de estado sin necesidad de depender directamente unos de otros.</a:t>
            </a:r>
          </a:p>
          <a:p>
            <a:pPr algn="just"/>
            <a:r>
              <a:rPr lang="es-MX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Este patrón fomenta la cohesión y reduce el acoplamiento, lo que no solo facilita el mantenimiento del código, sino que también permite una evolución ágil del sistema. Es especialmente útil en arquitecturas modulares, reactivas y en aplicaciones que requieren una respuesta inmediata a cambios internos o externos, como sistemas de monitoreo, actualizaciones de interfaz, notificaciones en tiempo real, y flujos de datos distribuidos.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zh-CN" dirty="0">
                <a:latin typeface="Arial"/>
                <a:ea typeface="Arial"/>
                <a:cs typeface="Arial"/>
                <a:sym typeface="Arial"/>
              </a:rPr>
              <a:t>Patron Observer</a:t>
            </a:r>
            <a:br>
              <a:rPr lang="es-MX" altLang="zh-CN" dirty="0">
                <a:latin typeface="Arial"/>
                <a:ea typeface="Arial"/>
                <a:cs typeface="Arial"/>
                <a:sym typeface="Arial"/>
              </a:rPr>
            </a:br>
            <a:endParaRPr dirty="0"/>
          </a:p>
        </p:txBody>
      </p:sp>
      <p:sp>
        <p:nvSpPr>
          <p:cNvPr id="159" name="Google Shape;159;p24"/>
          <p:cNvSpPr txBox="1"/>
          <p:nvPr/>
        </p:nvSpPr>
        <p:spPr>
          <a:xfrm>
            <a:off x="1145931" y="1385279"/>
            <a:ext cx="9968137" cy="246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just"/>
            <a:r>
              <a:rPr lang="es-MX" altLang="zh-C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El Patrón Observer es un patrón de diseño que permite que un objeto (llamado Sujeto u Observable) notifique automáticamente a otros objetos (llamados Observadores) cuando ocurre un cambio en su estado. Esto crea una relación de uno-a-muchos, donde el sujeto no necesita saber detalles sobre los observadores, solo les informa que algo ha cambiado. </a:t>
            </a:r>
          </a:p>
          <a:p>
            <a:pPr lvl="0" algn="just"/>
            <a:endParaRPr lang="es-MX" altLang="zh-CN"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lvl="0" algn="just"/>
            <a:r>
              <a:rPr lang="es-MX" altLang="zh-C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Ejemplo sencillo:</a:t>
            </a:r>
          </a:p>
          <a:p>
            <a:pPr lvl="0" algn="just"/>
            <a:r>
              <a:rPr lang="es-MX" altLang="zh-CN" sz="1800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Piensa en un canal de YouTube (Sujeto) y sus suscriptores (Observadores). Cuando el canal sube un nuevo video, todos los suscriptores reciben una notificación automáticamente.</a:t>
            </a:r>
            <a:endParaRPr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60" name="Google Shape;160;p24"/>
          <p:cNvSpPr txBox="1"/>
          <p:nvPr/>
        </p:nvSpPr>
        <p:spPr>
          <a:xfrm>
            <a:off x="4635850" y="2892625"/>
            <a:ext cx="2988300" cy="9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2281" y="3709472"/>
            <a:ext cx="4567437" cy="2869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930" y="1290157"/>
            <a:ext cx="6129375" cy="467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26498" y="399683"/>
            <a:ext cx="8949889" cy="1067928"/>
          </a:xfrm>
        </p:spPr>
        <p:txBody>
          <a:bodyPr>
            <a:normAutofit/>
          </a:bodyPr>
          <a:lstStyle/>
          <a:p>
            <a:pPr algn="ctr"/>
            <a:r>
              <a:rPr lang="es-MX" sz="3200" b="1" dirty="0"/>
              <a:t>Razones para implementar el Patrón Observer</a:t>
            </a:r>
            <a:endParaRPr lang="en-US" sz="3200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7066" y="1467611"/>
            <a:ext cx="9687308" cy="4775601"/>
          </a:xfrm>
        </p:spPr>
        <p:txBody>
          <a:bodyPr>
            <a:normAutofit/>
          </a:bodyPr>
          <a:lstStyle/>
          <a:p>
            <a:pPr marL="571500" indent="-457200">
              <a:buAutoNum type="arabicPeriod"/>
            </a:pP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Desacoplamiento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entre </a:t>
            </a:r>
            <a:r>
              <a:rPr lang="en-US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componentes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1430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just">
              <a:buNone/>
            </a:pPr>
            <a:r>
              <a:rPr lang="es-MX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Patrón </a:t>
            </a:r>
            <a:r>
              <a:rPr lang="es-MX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Observer</a:t>
            </a:r>
            <a:r>
              <a:rPr lang="es-MX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promueve un diseño en el que el sujeto (observable) y los observadores permanecen completamente desacoplados: no necesitan conocer detalles internos entre sí, solo comparten un contrato de comunicación (la interfaz de notificación).</a:t>
            </a:r>
          </a:p>
          <a:p>
            <a:pPr marL="114300" indent="0">
              <a:buNone/>
            </a:pPr>
            <a:endParaRPr lang="es-MX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s-MX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Justificación</a:t>
            </a:r>
            <a:r>
              <a:rPr lang="es-MX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s-MX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s-MX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 sistemas complejos, donde múltiples módulos interactúan, el alto acoplamiento genera dificultades para realizar cambios, propicia errores colaterales y vuelve el mantenimiento más </a:t>
            </a:r>
            <a:r>
              <a:rPr lang="es-MX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costoso.Gracias</a:t>
            </a:r>
            <a:r>
              <a:rPr lang="es-MX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al patrón </a:t>
            </a:r>
            <a:r>
              <a:rPr lang="es-MX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Observer</a:t>
            </a:r>
            <a:r>
              <a:rPr lang="es-MX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el sujeto se limita a emitir notificaciones, delegando completamente en los observadores la lógica para decidir cómo responder.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432641"/>
      </p:ext>
    </p:extLst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7185" y="825910"/>
            <a:ext cx="9775344" cy="544707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s-MX" b="1" dirty="0"/>
              <a:t>2. Flexibilidad para agregar o eliminar observadores</a:t>
            </a:r>
          </a:p>
          <a:p>
            <a:pPr marL="114300" indent="0" algn="just">
              <a:buNone/>
            </a:pPr>
            <a:r>
              <a:rPr lang="es-MX" sz="2000" dirty="0"/>
              <a:t>Una de las mayores fortalezas del patrón </a:t>
            </a:r>
            <a:r>
              <a:rPr lang="es-MX" sz="2000" dirty="0" err="1"/>
              <a:t>Observer</a:t>
            </a:r>
            <a:r>
              <a:rPr lang="es-MX" sz="2000" dirty="0"/>
              <a:t> es su capacidad para permitir la </a:t>
            </a:r>
            <a:r>
              <a:rPr lang="es-MX" sz="2000" b="1" dirty="0"/>
              <a:t>gestión dinámica de observadores</a:t>
            </a:r>
            <a:r>
              <a:rPr lang="es-MX" sz="2000" dirty="0"/>
              <a:t>, sin modificar la lógica del sujeto. Esto significa que los observadores pueden ser </a:t>
            </a:r>
            <a:r>
              <a:rPr lang="es-MX" sz="2000" b="1" dirty="0"/>
              <a:t>registrados o removidos en tiempo de ejecución</a:t>
            </a:r>
            <a:r>
              <a:rPr lang="es-MX" sz="2000" dirty="0"/>
              <a:t>, otorgando al sistema una capacidad de adaptación extremadamente valiosa.</a:t>
            </a:r>
          </a:p>
          <a:p>
            <a:pPr marL="114300" indent="0" algn="just">
              <a:buNone/>
            </a:pPr>
            <a:endParaRPr lang="es-MX" sz="2000" dirty="0"/>
          </a:p>
          <a:p>
            <a:pPr marL="114300" indent="0">
              <a:buNone/>
            </a:pPr>
            <a:r>
              <a:rPr lang="es-MX" sz="2000" b="1" dirty="0"/>
              <a:t>¿Por qué es importante?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2000" b="1" dirty="0"/>
              <a:t>Facilita el mantenimiento y escalabilidad</a:t>
            </a:r>
            <a:r>
              <a:rPr lang="es-MX" sz="2000" dirty="0"/>
              <a:t>: Nuevos módulos pueden reaccionar a eventos sin alterar el sistema existente.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2000" b="1" dirty="0"/>
              <a:t>Mejora la modularidad</a:t>
            </a:r>
            <a:r>
              <a:rPr lang="es-MX" sz="2000" dirty="0"/>
              <a:t>: Cada componente observador puede evolucionar o reemplazarse sin afectar a otros.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2000" b="1" dirty="0"/>
              <a:t>Reduce el riesgo de errores</a:t>
            </a:r>
            <a:r>
              <a:rPr lang="es-MX" sz="2000" dirty="0"/>
              <a:t>: Al no depender de cambios directos en el sujeto, se minimizan efectos colaterales.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sz="2000" b="1" dirty="0"/>
              <a:t>Ideal para sistemas en expansión</a:t>
            </a:r>
            <a:r>
              <a:rPr lang="es-MX" sz="2000" dirty="0"/>
              <a:t>: Como aplicaciones móviles, plataformas web, e-</a:t>
            </a:r>
            <a:r>
              <a:rPr lang="es-MX" sz="2000" dirty="0" err="1"/>
              <a:t>commerce</a:t>
            </a:r>
            <a:r>
              <a:rPr lang="es-MX" sz="2000" dirty="0"/>
              <a:t> o microservicios, donde las funcionalidades se agregan constantemente.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36195"/>
      </p:ext>
    </p:extLst>
  </p:cSld>
  <p:clrMapOvr>
    <a:masterClrMapping/>
  </p:clrMapOvr>
  <p:transition spd="slow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3356700" y="204675"/>
            <a:ext cx="5478600" cy="10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100" b="1" dirty="0"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Patrones Similares</a:t>
            </a:r>
            <a:endParaRPr sz="6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Google Shape;180;p27"/>
          <p:cNvSpPr/>
          <p:nvPr/>
        </p:nvSpPr>
        <p:spPr>
          <a:xfrm>
            <a:off x="426150" y="1460575"/>
            <a:ext cx="10850400" cy="37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 b="1" dirty="0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sz="1800" b="1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. Mediator</a:t>
            </a:r>
            <a:endParaRPr sz="18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CN" sz="18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Similitud: Facilita la comunicación entre objetos.</a:t>
            </a:r>
            <a:br>
              <a:rPr lang="zh-CN" sz="18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r>
              <a:rPr lang="zh-CN" sz="18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Diferencia: Mediator centraliza la comunicación, mientras que Observer permite una relación directa uno-a-muchos.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 b="1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2. Publish/Subscribe</a:t>
            </a:r>
            <a:endParaRPr sz="1800" b="1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8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Similitud: Utiliza el concepto de notificación.</a:t>
            </a:r>
            <a:br>
              <a:rPr lang="zh-CN" sz="18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</a:br>
            <a:r>
              <a:rPr lang="zh-CN" sz="1800" dirty="0">
                <a:solidFill>
                  <a:schemeClr val="dk1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Diferencia: Publish/Subscribe desacopla al emisor y receptor mediante un intermediario (broker).</a:t>
            </a:r>
            <a:endParaRPr sz="1800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4151" y="2841673"/>
            <a:ext cx="3040347" cy="174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0475" y="4938826"/>
            <a:ext cx="2491075" cy="18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title"/>
          </p:nvPr>
        </p:nvSpPr>
        <p:spPr>
          <a:xfrm>
            <a:off x="764450" y="1070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Font typeface="Arial"/>
              <a:buNone/>
            </a:pPr>
            <a:r>
              <a:rPr lang="zh-CN" sz="3500" b="1" dirty="0">
                <a:latin typeface="Arial"/>
                <a:ea typeface="Arial"/>
                <a:cs typeface="Arial"/>
                <a:sym typeface="Arial"/>
              </a:rPr>
              <a:t>Ventajas y Desventajas</a:t>
            </a:r>
            <a:endParaRPr sz="6800" dirty="0"/>
          </a:p>
        </p:txBody>
      </p:sp>
      <p:sp>
        <p:nvSpPr>
          <p:cNvPr id="188" name="Google Shape;188;p28"/>
          <p:cNvSpPr txBox="1"/>
          <p:nvPr/>
        </p:nvSpPr>
        <p:spPr>
          <a:xfrm>
            <a:off x="498880" y="1325610"/>
            <a:ext cx="3941900" cy="4505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lnSpc>
                <a:spcPct val="115000"/>
              </a:lnSpc>
              <a:spcBef>
                <a:spcPts val="1200"/>
              </a:spcBef>
            </a:pPr>
            <a:r>
              <a:rPr lang="es-E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</a:t>
            </a:r>
            <a:r>
              <a:rPr lang="es-E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Ventajas</a:t>
            </a:r>
          </a:p>
          <a:p>
            <a:pPr lvl="0" algn="just">
              <a:lnSpc>
                <a:spcPct val="115000"/>
              </a:lnSpc>
              <a:spcBef>
                <a:spcPts val="1200"/>
              </a:spcBef>
            </a:pP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Times New Roman"/>
            </a:endParaRPr>
          </a:p>
          <a:p>
            <a:pPr algn="just"/>
            <a:r>
              <a:rPr lang="es-MX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Desacoplamiento</a:t>
            </a:r>
            <a:r>
              <a:rPr lang="es-MX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El sujeto no necesita conocer detalles de los observadores.</a:t>
            </a:r>
          </a:p>
          <a:p>
            <a:pPr algn="just"/>
            <a:r>
              <a:rPr lang="es-MX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Escalabilidad</a:t>
            </a:r>
            <a:r>
              <a:rPr lang="es-MX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Se pueden agregar o eliminar observadores sin modificar el sujeto.</a:t>
            </a:r>
          </a:p>
          <a:p>
            <a:pPr algn="just"/>
            <a:r>
              <a:rPr lang="es-MX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Actualización automática</a:t>
            </a:r>
            <a:r>
              <a:rPr lang="es-MX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Todos los observadores son notificados en tiempo real ante cualquier cambio.</a:t>
            </a:r>
          </a:p>
          <a:p>
            <a:pPr algn="just"/>
            <a:r>
              <a:rPr lang="es-MX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Mantenimiento sencillo</a:t>
            </a:r>
            <a:r>
              <a:rPr lang="es-MX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Facilita cambios o mejoras sin afectar el sistema completo.</a:t>
            </a:r>
          </a:p>
          <a:p>
            <a:pPr algn="just"/>
            <a:r>
              <a:rPr lang="es-MX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Reutilización</a:t>
            </a:r>
            <a:r>
              <a:rPr lang="es-MX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Los observadores pueden ser reutilizados en diferentes contextos o con otros sujetos.</a:t>
            </a:r>
          </a:p>
          <a:p>
            <a:pPr algn="just"/>
            <a:endParaRPr lang="es-MX" sz="1600" dirty="0"/>
          </a:p>
          <a:p>
            <a:pPr algn="just"/>
            <a:endParaRPr lang="es-MX" sz="1600" dirty="0"/>
          </a:p>
        </p:txBody>
      </p:sp>
      <p:sp>
        <p:nvSpPr>
          <p:cNvPr id="189" name="Google Shape;189;p28"/>
          <p:cNvSpPr txBox="1"/>
          <p:nvPr/>
        </p:nvSpPr>
        <p:spPr>
          <a:xfrm>
            <a:off x="7384026" y="1516432"/>
            <a:ext cx="4219456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s-MX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❌ Desventajas</a:t>
            </a:r>
          </a:p>
          <a:p>
            <a:pPr algn="just"/>
            <a:endParaRPr lang="es-MX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s-MX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Complejidad oculta</a:t>
            </a:r>
            <a:r>
              <a:rPr lang="es-MX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Puede ser difícil rastrear qué observadores están suscritos y cómo reaccionan.</a:t>
            </a:r>
          </a:p>
          <a:p>
            <a:pPr algn="just"/>
            <a:r>
              <a:rPr lang="es-MX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Rendimiento</a:t>
            </a:r>
            <a:r>
              <a:rPr lang="es-MX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Muchos observadores o notificaciones frecuentes pueden afectar el rendimiento.</a:t>
            </a:r>
          </a:p>
          <a:p>
            <a:pPr algn="just"/>
            <a:r>
              <a:rPr lang="es-MX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Orden de notificación no garantizado</a:t>
            </a:r>
            <a:r>
              <a:rPr lang="es-MX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No se controla el orden en que los observadores reciben la actualización.</a:t>
            </a:r>
          </a:p>
          <a:p>
            <a:pPr algn="just"/>
            <a:r>
              <a:rPr lang="es-MX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Dependencias implícitas</a:t>
            </a:r>
            <a:r>
              <a:rPr lang="es-MX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Puede generar una red de dependencias difícil de depurar.</a:t>
            </a:r>
          </a:p>
          <a:p>
            <a:pPr algn="just"/>
            <a:r>
              <a:rPr lang="es-MX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Riesgo de fugas de memoria</a:t>
            </a:r>
            <a:r>
              <a:rPr lang="es-MX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Si los observadores no se eliminan adecuadamente, pueden quedar referencias vivas innecesarias.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D8022EA-FE98-F908-49C6-417AAE52A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062" y="2555965"/>
            <a:ext cx="2438400" cy="2438400"/>
          </a:xfrm>
          <a:prstGeom prst="rect">
            <a:avLst/>
          </a:prstGeom>
        </p:spPr>
      </p:pic>
    </p:spTree>
  </p:cSld>
  <p:clrMapOvr>
    <a:masterClrMapping/>
  </p:clrMapOvr>
  <p:transition spd="slow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2890" y="365125"/>
            <a:ext cx="10350910" cy="1325563"/>
          </a:xfrm>
        </p:spPr>
        <p:txBody>
          <a:bodyPr wrap="square" anchor="ctr">
            <a:normAutofit/>
          </a:bodyPr>
          <a:lstStyle/>
          <a:p>
            <a:br>
              <a:rPr lang="es-MX" b="1" dirty="0"/>
            </a:br>
            <a:r>
              <a:rPr lang="es-MX" b="1" dirty="0"/>
              <a:t>  Problemática </a:t>
            </a:r>
            <a:endParaRPr lang="en-US" b="1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4294967295"/>
          </p:nvPr>
        </p:nvSpPr>
        <p:spPr>
          <a:xfrm>
            <a:off x="838200" y="1881188"/>
            <a:ext cx="5067300" cy="4352544"/>
          </a:xfrm>
        </p:spPr>
        <p:txBody>
          <a:bodyPr anchor="t">
            <a:norm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800" b="0" i="0" u="none" strike="noStrike" cap="none" dirty="0"/>
              <a:t>En </a:t>
            </a:r>
            <a:r>
              <a:rPr lang="en-US" sz="1800" b="0" i="0" u="none" strike="noStrike" cap="none" dirty="0" err="1"/>
              <a:t>una</a:t>
            </a:r>
            <a:r>
              <a:rPr lang="en-US" sz="1800" b="0" i="0" u="none" strike="noStrike" cap="none" dirty="0"/>
              <a:t> tienda </a:t>
            </a:r>
            <a:r>
              <a:rPr lang="en-US" sz="1800" b="0" i="0" u="none" strike="noStrike" cap="none" dirty="0" err="1"/>
              <a:t>en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línea</a:t>
            </a:r>
            <a:r>
              <a:rPr lang="en-US" sz="1800" b="0" i="0" u="none" strike="noStrike" cap="none" dirty="0"/>
              <a:t>, se </a:t>
            </a:r>
            <a:r>
              <a:rPr lang="en-US" sz="1800" b="0" i="0" u="none" strike="noStrike" cap="none" dirty="0" err="1"/>
              <a:t>requiere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implementar</a:t>
            </a:r>
            <a:r>
              <a:rPr lang="en-US" sz="1800" b="0" i="0" u="none" strike="noStrike" cap="none" dirty="0"/>
              <a:t> un </a:t>
            </a:r>
            <a:r>
              <a:rPr lang="en-US" sz="1800" b="0" i="0" u="none" strike="noStrike" cap="none" dirty="0" err="1"/>
              <a:t>sistema</a:t>
            </a:r>
            <a:r>
              <a:rPr lang="en-US" sz="1800" b="0" i="0" u="none" strike="noStrike" cap="none" dirty="0"/>
              <a:t> de </a:t>
            </a:r>
            <a:r>
              <a:rPr lang="en-US" sz="1800" b="0" i="0" u="none" strike="noStrike" cap="none" dirty="0" err="1"/>
              <a:t>notificaciones</a:t>
            </a:r>
            <a:r>
              <a:rPr lang="en-US" sz="1800" b="0" i="0" u="none" strike="noStrike" cap="none" dirty="0"/>
              <a:t> que </a:t>
            </a:r>
            <a:r>
              <a:rPr lang="en-US" sz="1800" b="0" i="0" u="none" strike="noStrike" cap="none" dirty="0" err="1"/>
              <a:t>permita</a:t>
            </a:r>
            <a:r>
              <a:rPr lang="en-US" sz="1800" b="0" i="0" u="none" strike="noStrike" cap="none" dirty="0"/>
              <a:t> a </a:t>
            </a:r>
            <a:r>
              <a:rPr lang="en-US" sz="1800" b="0" i="0" u="none" strike="noStrike" cap="none" dirty="0" err="1"/>
              <a:t>los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usuarios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registrarse</a:t>
            </a:r>
            <a:r>
              <a:rPr lang="en-US" sz="1800" b="0" i="0" u="none" strike="noStrike" cap="none" dirty="0"/>
              <a:t> para </a:t>
            </a:r>
            <a:r>
              <a:rPr lang="en-US" sz="1800" b="0" i="0" u="none" strike="noStrike" cap="none" dirty="0" err="1"/>
              <a:t>recibir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alertas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cuando</a:t>
            </a:r>
            <a:r>
              <a:rPr lang="en-US" sz="1800" b="0" i="0" u="none" strike="noStrike" cap="none" dirty="0"/>
              <a:t> un </a:t>
            </a:r>
            <a:r>
              <a:rPr lang="en-US" sz="1800" b="0" i="0" u="none" strike="noStrike" cap="none" dirty="0" err="1"/>
              <a:t>producto</a:t>
            </a:r>
            <a:r>
              <a:rPr lang="en-US" sz="1800" b="0" i="0" u="none" strike="noStrike" cap="none" dirty="0"/>
              <a:t> de </a:t>
            </a:r>
            <a:r>
              <a:rPr lang="en-US" sz="1800" b="0" i="0" u="none" strike="noStrike" cap="none" dirty="0" err="1"/>
              <a:t>su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interés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vuelva</a:t>
            </a:r>
            <a:r>
              <a:rPr lang="en-US" sz="1800" b="0" i="0" u="none" strike="noStrike" cap="none" dirty="0"/>
              <a:t> a </a:t>
            </a:r>
            <a:r>
              <a:rPr lang="en-US" sz="1800" b="0" i="0" u="none" strike="noStrike" cap="none" dirty="0" err="1"/>
              <a:t>estar</a:t>
            </a:r>
            <a:r>
              <a:rPr lang="en-US" sz="1800" b="0" i="0" u="none" strike="noStrike" cap="none" dirty="0"/>
              <a:t> disponible. </a:t>
            </a:r>
            <a:r>
              <a:rPr lang="en-US" sz="1800" b="0" i="0" u="none" strike="noStrike" cap="none" dirty="0" err="1"/>
              <a:t>Requisitos</a:t>
            </a:r>
            <a:r>
              <a:rPr lang="en-US" sz="1800" b="0" i="0" u="none" strike="noStrike" cap="none" dirty="0"/>
              <a:t> Los </a:t>
            </a:r>
            <a:r>
              <a:rPr lang="en-US" sz="1800" b="0" i="0" u="none" strike="noStrike" cap="none" dirty="0" err="1"/>
              <a:t>administradores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deben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poder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agregar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productos</a:t>
            </a:r>
            <a:r>
              <a:rPr lang="en-US" sz="1800" b="0" i="0" u="none" strike="noStrike" cap="none" dirty="0"/>
              <a:t> al </a:t>
            </a:r>
            <a:r>
              <a:rPr lang="en-US" sz="1800" b="0" i="0" u="none" strike="noStrike" cap="none" dirty="0" err="1"/>
              <a:t>sistema</a:t>
            </a:r>
            <a:r>
              <a:rPr lang="en-US" sz="1800" b="0" i="0" u="none" strike="noStrike" cap="none" dirty="0"/>
              <a:t>, </a:t>
            </a:r>
            <a:r>
              <a:rPr lang="en-US" sz="1800" b="0" i="0" u="none" strike="noStrike" cap="none" dirty="0" err="1"/>
              <a:t>especificando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su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nombre</a:t>
            </a:r>
            <a:r>
              <a:rPr lang="en-US" sz="1800" b="0" i="0" u="none" strike="noStrike" cap="none" dirty="0"/>
              <a:t>. Los </a:t>
            </a:r>
            <a:r>
              <a:rPr lang="en-US" sz="1800" b="0" i="0" u="none" strike="noStrike" cap="none" dirty="0" err="1"/>
              <a:t>productos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tendrán</a:t>
            </a:r>
            <a:r>
              <a:rPr lang="en-US" sz="1800" b="0" i="0" u="none" strike="noStrike" cap="none" dirty="0"/>
              <a:t> un </a:t>
            </a:r>
            <a:r>
              <a:rPr lang="en-US" sz="1800" b="0" i="0" u="none" strike="noStrike" cap="none" dirty="0" err="1"/>
              <a:t>estado</a:t>
            </a:r>
            <a:r>
              <a:rPr lang="en-US" sz="1800" b="0" i="0" u="none" strike="noStrike" cap="none" dirty="0"/>
              <a:t> de </a:t>
            </a:r>
            <a:r>
              <a:rPr lang="en-US" sz="1800" b="0" i="0" u="none" strike="noStrike" cap="none" dirty="0" err="1"/>
              <a:t>disponibilidad</a:t>
            </a:r>
            <a:r>
              <a:rPr lang="en-US" sz="1800" b="0" i="0" u="none" strike="noStrike" cap="none" dirty="0"/>
              <a:t>: "disponible" o "</a:t>
            </a:r>
            <a:r>
              <a:rPr lang="en-US" sz="1800" b="0" i="0" u="none" strike="noStrike" cap="none" dirty="0" err="1"/>
              <a:t>agotado</a:t>
            </a:r>
            <a:r>
              <a:rPr lang="en-US" sz="1800" b="0" i="0" u="none" strike="noStrike" cap="none" dirty="0"/>
              <a:t>". </a:t>
            </a:r>
            <a:r>
              <a:rPr lang="en-US" sz="1800" b="0" i="0" u="none" strike="noStrike" cap="none" dirty="0" err="1"/>
              <a:t>Suscripción</a:t>
            </a:r>
            <a:r>
              <a:rPr lang="en-US" sz="1800" b="0" i="0" u="none" strike="noStrike" cap="none" dirty="0"/>
              <a:t> de </a:t>
            </a:r>
            <a:r>
              <a:rPr lang="en-US" sz="1800" b="0" i="0" u="none" strike="noStrike" cap="none" dirty="0" err="1"/>
              <a:t>Usuarios</a:t>
            </a:r>
            <a:r>
              <a:rPr lang="en-US" sz="1800" b="0" i="0" u="none" strike="noStrike" cap="none" dirty="0"/>
              <a:t>: Los </a:t>
            </a:r>
            <a:r>
              <a:rPr lang="en-US" sz="1800" b="0" i="0" u="none" strike="noStrike" cap="none" dirty="0" err="1"/>
              <a:t>usuarios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deben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poder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suscribirse</a:t>
            </a:r>
            <a:r>
              <a:rPr lang="en-US" sz="1800" b="0" i="0" u="none" strike="noStrike" cap="none" dirty="0"/>
              <a:t> a </a:t>
            </a:r>
            <a:r>
              <a:rPr lang="en-US" sz="1800" b="0" i="0" u="none" strike="noStrike" cap="none" dirty="0" err="1"/>
              <a:t>productos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específicos</a:t>
            </a:r>
            <a:r>
              <a:rPr lang="en-US" sz="1800" b="0" i="0" u="none" strike="noStrike" cap="none" dirty="0"/>
              <a:t> para </a:t>
            </a:r>
            <a:r>
              <a:rPr lang="en-US" sz="1800" b="0" i="0" u="none" strike="noStrike" cap="none" dirty="0" err="1"/>
              <a:t>recibir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notificaciones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sobre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cambios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en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su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disponibilidad</a:t>
            </a:r>
            <a:r>
              <a:rPr lang="en-US" sz="1800" b="0" i="0" u="none" strike="noStrike" cap="none" dirty="0"/>
              <a:t>. </a:t>
            </a:r>
            <a:r>
              <a:rPr lang="en-US" sz="1800" b="0" i="0" u="none" strike="noStrike" cap="none" dirty="0" err="1"/>
              <a:t>Notificación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Automática</a:t>
            </a:r>
            <a:r>
              <a:rPr lang="en-US" sz="1800" b="0" i="0" u="none" strike="noStrike" cap="none" dirty="0"/>
              <a:t>: </a:t>
            </a:r>
            <a:r>
              <a:rPr lang="en-US" sz="1800" b="0" i="0" u="none" strike="noStrike" cap="none" dirty="0" err="1"/>
              <a:t>Cuando</a:t>
            </a:r>
            <a:r>
              <a:rPr lang="en-US" sz="1800" b="0" i="0" u="none" strike="noStrike" cap="none" dirty="0"/>
              <a:t> un </a:t>
            </a:r>
            <a:r>
              <a:rPr lang="en-US" sz="1800" b="0" i="0" u="none" strike="noStrike" cap="none" dirty="0" err="1"/>
              <a:t>producto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cambie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su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estado</a:t>
            </a:r>
            <a:r>
              <a:rPr lang="en-US" sz="1800" b="0" i="0" u="none" strike="noStrike" cap="none" dirty="0"/>
              <a:t> a "disponible", </a:t>
            </a:r>
            <a:r>
              <a:rPr lang="en-US" sz="1800" b="0" i="0" u="none" strike="noStrike" cap="none" dirty="0" err="1"/>
              <a:t>todos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los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usuarios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suscritos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deben</a:t>
            </a:r>
            <a:r>
              <a:rPr lang="en-US" sz="1800" b="0" i="0" u="none" strike="noStrike" cap="none" dirty="0"/>
              <a:t> ser </a:t>
            </a:r>
            <a:r>
              <a:rPr lang="en-US" sz="1800" b="0" i="0" u="none" strike="noStrike" cap="none" dirty="0" err="1"/>
              <a:t>notificados</a:t>
            </a:r>
            <a:r>
              <a:rPr lang="en-US" sz="1800" b="0" i="0" u="none" strike="noStrike" cap="none" dirty="0"/>
              <a:t> </a:t>
            </a:r>
            <a:r>
              <a:rPr lang="en-US" sz="1800" b="0" i="0" u="none" strike="noStrike" cap="none" dirty="0" err="1"/>
              <a:t>automáticamente</a:t>
            </a:r>
            <a:r>
              <a:rPr lang="en-US" sz="1800" b="0" i="0" u="none" strike="noStrike" cap="none" dirty="0"/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AD8734-0F57-4ED4-D013-3948A2F74A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77" r="-2" b="9227"/>
          <a:stretch>
            <a:fillRect/>
          </a:stretch>
        </p:blipFill>
        <p:spPr>
          <a:xfrm>
            <a:off x="6286502" y="1690688"/>
            <a:ext cx="5067300" cy="4352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3230572"/>
      </p:ext>
    </p:extLst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3907075" y="118013"/>
            <a:ext cx="41598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altLang="zh-CN" b="1" dirty="0"/>
              <a:t>Modelado</a:t>
            </a:r>
            <a:endParaRPr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E028B57-8D96-61D6-5E49-F3FA281FD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685" y="1227650"/>
            <a:ext cx="6104450" cy="528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Sistemas202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stemas202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1114</Words>
  <Application>Microsoft Office PowerPoint</Application>
  <PresentationFormat>Panorámica</PresentationFormat>
  <Paragraphs>63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Arial</vt:lpstr>
      <vt:lpstr>Calibri</vt:lpstr>
      <vt:lpstr>Wingdings</vt:lpstr>
      <vt:lpstr>1_Sistemas2020</vt:lpstr>
      <vt:lpstr>Sistemas2020</vt:lpstr>
      <vt:lpstr>Presentación de PowerPoint</vt:lpstr>
      <vt:lpstr>Patron Observer </vt:lpstr>
      <vt:lpstr>Presentación de PowerPoint</vt:lpstr>
      <vt:lpstr>Razones para implementar el Patrón Observer</vt:lpstr>
      <vt:lpstr>Presentación de PowerPoint</vt:lpstr>
      <vt:lpstr>Patrones Similares</vt:lpstr>
      <vt:lpstr>Ventajas y Desventajas</vt:lpstr>
      <vt:lpstr>   Problemática </vt:lpstr>
      <vt:lpstr>Modelado</vt:lpstr>
      <vt:lpstr>Conclusion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Romario Martinez</dc:creator>
  <cp:lastModifiedBy>Romario Martinez</cp:lastModifiedBy>
  <cp:revision>6</cp:revision>
  <dcterms:modified xsi:type="dcterms:W3CDTF">2025-06-16T20:36:31Z</dcterms:modified>
</cp:coreProperties>
</file>