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79" r:id="rId8"/>
    <p:sldId id="263" r:id="rId9"/>
    <p:sldId id="269" r:id="rId10"/>
    <p:sldId id="265" r:id="rId11"/>
    <p:sldId id="266" r:id="rId12"/>
    <p:sldId id="268" r:id="rId13"/>
    <p:sldId id="271" r:id="rId14"/>
    <p:sldId id="272" r:id="rId15"/>
    <p:sldId id="273" r:id="rId16"/>
    <p:sldId id="275" r:id="rId17"/>
    <p:sldId id="277" r:id="rId18"/>
    <p:sldId id="278" r:id="rId19"/>
    <p:sldId id="280" r:id="rId20"/>
    <p:sldId id="283" r:id="rId21"/>
    <p:sldId id="284" r:id="rId22"/>
    <p:sldId id="281" r:id="rId23"/>
    <p:sldId id="282" r:id="rId24"/>
    <p:sldId id="285" r:id="rId25"/>
    <p:sldId id="286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4DDFE95-4F0A-4BB7-8B45-C4954E2317D5}">
          <p14:sldIdLst>
            <p14:sldId id="256"/>
            <p14:sldId id="257"/>
            <p14:sldId id="258"/>
            <p14:sldId id="262"/>
            <p14:sldId id="260"/>
            <p14:sldId id="261"/>
            <p14:sldId id="279"/>
            <p14:sldId id="263"/>
            <p14:sldId id="269"/>
            <p14:sldId id="265"/>
            <p14:sldId id="266"/>
            <p14:sldId id="268"/>
            <p14:sldId id="271"/>
            <p14:sldId id="272"/>
            <p14:sldId id="273"/>
            <p14:sldId id="275"/>
            <p14:sldId id="277"/>
            <p14:sldId id="278"/>
            <p14:sldId id="280"/>
            <p14:sldId id="283"/>
            <p14:sldId id="284"/>
            <p14:sldId id="281"/>
            <p14:sldId id="282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9CB16-119E-4BA0-93F0-03D7E97CD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312" y="2516257"/>
            <a:ext cx="9833373" cy="1825486"/>
          </a:xfrm>
        </p:spPr>
        <p:txBody>
          <a:bodyPr/>
          <a:lstStyle/>
          <a:p>
            <a:r>
              <a:rPr lang="pt-BR" sz="3600" b="1" dirty="0"/>
              <a:t>SISTEMA DE GESTÃO DE DADOS JURÍDICOS</a:t>
            </a:r>
            <a:br>
              <a:rPr lang="pt-BR" sz="3600" dirty="0"/>
            </a:br>
            <a:r>
              <a:rPr lang="pt-BR" sz="3600" b="1" dirty="0"/>
              <a:t>E AVALIATIVOS PARA O NÚCLEO DE PRÁTICAS</a:t>
            </a:r>
            <a:br>
              <a:rPr lang="pt-BR" sz="3600" dirty="0"/>
            </a:br>
            <a:r>
              <a:rPr lang="pt-BR" sz="3600" b="1" dirty="0"/>
              <a:t>JURÍDICAS DA UNIVERSIDADE POSITIVO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6574D3-BAF0-4D2F-8393-BDFC70FC5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1" y="1971703"/>
            <a:ext cx="6831673" cy="544554"/>
          </a:xfrm>
        </p:spPr>
        <p:txBody>
          <a:bodyPr/>
          <a:lstStyle/>
          <a:p>
            <a:r>
              <a:rPr lang="pt-BR" dirty="0"/>
              <a:t>Jean Francisco Soares </a:t>
            </a:r>
            <a:r>
              <a:rPr lang="pt-BR" dirty="0" err="1"/>
              <a:t>Santini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3684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Controle de acessos </a:t>
            </a:r>
          </a:p>
          <a:p>
            <a:pPr marL="0" indent="0">
              <a:buNone/>
            </a:pPr>
            <a:r>
              <a:rPr lang="pt-BR" sz="4000" dirty="0"/>
              <a:t>e hierarquia.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54399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Controle de acessos </a:t>
            </a:r>
          </a:p>
          <a:p>
            <a:pPr marL="0" indent="0">
              <a:buNone/>
            </a:pPr>
            <a:r>
              <a:rPr lang="pt-BR" sz="4000" dirty="0"/>
              <a:t>e hierarquia.</a:t>
            </a:r>
          </a:p>
          <a:p>
            <a:pPr marL="0" indent="0">
              <a:buNone/>
            </a:pPr>
            <a:endParaRPr lang="pt-BR" sz="4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7E4647C-2E1F-4F0E-9472-E9CD5E8BE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181" y="2378611"/>
            <a:ext cx="2051779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CAEA7CC-D7AA-42DF-AAB6-9080BCEFC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1348257"/>
            <a:ext cx="2234797" cy="4916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746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Cadastro de usuário.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704898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Cadastro de usuário.</a:t>
            </a:r>
          </a:p>
          <a:p>
            <a:pPr marL="0" indent="0">
              <a:buNone/>
            </a:pP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EA8FC5-28E5-4C92-805C-EC0CBFB10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517" y="2992363"/>
            <a:ext cx="7056966" cy="3387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56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Cadastro de usuário.</a:t>
            </a:r>
          </a:p>
          <a:p>
            <a:pPr marL="0" indent="0">
              <a:buNone/>
            </a:pPr>
            <a:endParaRPr lang="pt-BR" sz="4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9184FE-B1EB-4ECA-91E5-2DB351C9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53" y="3266670"/>
            <a:ext cx="8487960" cy="2905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579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Cadastro de usuário.</a:t>
            </a:r>
          </a:p>
          <a:p>
            <a:pPr marL="0" indent="0">
              <a:buNone/>
            </a:pP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CF31AE-B1F3-40EE-A065-D677BD15D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90" y="3228564"/>
            <a:ext cx="8497486" cy="2943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968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Cadastro de caso.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207756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Cadastro de caso.</a:t>
            </a:r>
          </a:p>
          <a:p>
            <a:pPr marL="0" indent="0">
              <a:buNone/>
            </a:pP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B9D8B1-BA78-4B93-B87E-7D4C8BC6F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191" y="2107485"/>
            <a:ext cx="6288052" cy="44287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55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Cadastro de caso.</a:t>
            </a:r>
          </a:p>
          <a:p>
            <a:pPr marL="0" indent="0">
              <a:buNone/>
            </a:pPr>
            <a:endParaRPr lang="pt-BR" sz="4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772A52-2A59-4BF1-AC60-C6AF1823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95" y="2286000"/>
            <a:ext cx="6228522" cy="4154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55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Cadastro de caso.</a:t>
            </a:r>
          </a:p>
          <a:p>
            <a:pPr marL="0" indent="0">
              <a:buNone/>
            </a:pP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DE96C1-3ED4-4E35-BA34-37A0F4FDE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4" y="3429000"/>
            <a:ext cx="10515600" cy="2400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642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1E010-EDC8-44C3-BA8D-825D8843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NÚCLEO E PRÁTICAS JURÍDICAS (NPJ)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E86ED2-23A6-437E-A762-64687BDEA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83296"/>
            <a:ext cx="9601200" cy="2491408"/>
          </a:xfrm>
        </p:spPr>
        <p:txBody>
          <a:bodyPr>
            <a:normAutofit/>
          </a:bodyPr>
          <a:lstStyle/>
          <a:p>
            <a:r>
              <a:rPr lang="pt-BR" sz="4800" dirty="0"/>
              <a:t>O que é?</a:t>
            </a:r>
          </a:p>
          <a:p>
            <a:r>
              <a:rPr lang="pt-BR" sz="4800" dirty="0"/>
              <a:t>Qual o seu objetivo?</a:t>
            </a:r>
          </a:p>
          <a:p>
            <a:r>
              <a:rPr lang="pt-BR" sz="4800" dirty="0"/>
              <a:t>Quanto custa?</a:t>
            </a:r>
          </a:p>
          <a:p>
            <a:pPr marL="0" indent="0">
              <a:buNone/>
            </a:pP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4279695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Processos.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12621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Processos.</a:t>
            </a:r>
          </a:p>
          <a:p>
            <a:pPr marL="0" indent="0">
              <a:buNone/>
            </a:pP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929295-BB81-4D08-90C8-E798083F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38" y="3190875"/>
            <a:ext cx="10696575" cy="2981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76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Filtros e </a:t>
            </a:r>
          </a:p>
          <a:p>
            <a:pPr marL="0" indent="0">
              <a:buNone/>
            </a:pPr>
            <a:r>
              <a:rPr lang="pt-BR" sz="4000" dirty="0"/>
              <a:t>relatórios.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52351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Filtros e </a:t>
            </a:r>
          </a:p>
          <a:p>
            <a:pPr marL="0" indent="0">
              <a:buNone/>
            </a:pPr>
            <a:r>
              <a:rPr lang="pt-BR" sz="4000" dirty="0"/>
              <a:t>relatórios.</a:t>
            </a:r>
          </a:p>
          <a:p>
            <a:pPr marL="0" indent="0">
              <a:buNone/>
            </a:pP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85E586-9F5B-46B3-BC65-6F8434C7D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795" y="3160643"/>
            <a:ext cx="6056732" cy="3478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DD9CFF2-DA49-4EA5-8C2E-6DADE0FF1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17" y="3826772"/>
            <a:ext cx="4431195" cy="28125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447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Filtros e </a:t>
            </a:r>
          </a:p>
          <a:p>
            <a:pPr marL="0" indent="0">
              <a:buNone/>
            </a:pPr>
            <a:r>
              <a:rPr lang="pt-BR" sz="4000" dirty="0"/>
              <a:t>relatórios.</a:t>
            </a:r>
          </a:p>
          <a:p>
            <a:pPr marL="0" indent="0">
              <a:buNone/>
            </a:pP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39680C-57FE-4B36-B850-9605592B7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791" y="2178177"/>
            <a:ext cx="7771158" cy="4101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94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25269" cy="758687"/>
          </a:xfrm>
        </p:spPr>
        <p:txBody>
          <a:bodyPr/>
          <a:lstStyle/>
          <a:p>
            <a:r>
              <a:rPr lang="pt-BR" b="1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734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25269" cy="758687"/>
          </a:xfrm>
        </p:spPr>
        <p:txBody>
          <a:bodyPr/>
          <a:lstStyle/>
          <a:p>
            <a:r>
              <a:rPr lang="pt-BR" b="1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403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25269" cy="758687"/>
          </a:xfrm>
        </p:spPr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CRONAPP. </a:t>
            </a:r>
            <a:r>
              <a:rPr lang="pt-BR" b="1" dirty="0"/>
              <a:t>Os maiores desafios e barreiras no desenvolvimento de softwares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], 9 out. 2017. Disponível em: https://www.cronapp.io/</a:t>
            </a:r>
            <a:r>
              <a:rPr lang="pt-BR" dirty="0" err="1"/>
              <a:t>pt-br</a:t>
            </a:r>
            <a:r>
              <a:rPr lang="pt-BR" dirty="0"/>
              <a:t>/os-maiores-desafios-e-barreiras-no-desenvolvimento-de-softwares/. Acesso em: 31 mar. 2019.</a:t>
            </a:r>
          </a:p>
          <a:p>
            <a:pPr marL="0" indent="0">
              <a:buNone/>
            </a:pPr>
            <a:r>
              <a:rPr lang="pt-BR" dirty="0"/>
              <a:t>MOESCH, Beatriz; TOFFOLO, </a:t>
            </a:r>
            <a:r>
              <a:rPr lang="pt-BR" dirty="0" err="1"/>
              <a:t>Geferson</a:t>
            </a:r>
            <a:r>
              <a:rPr lang="pt-BR" dirty="0"/>
              <a:t>. </a:t>
            </a:r>
            <a:r>
              <a:rPr lang="pt-BR" b="1" dirty="0"/>
              <a:t>SISTEMA PARA GERENCIAMENTO DE PROCESSOS JURÍDICOS PARA O SAJUG</a:t>
            </a:r>
            <a:r>
              <a:rPr lang="pt-BR" dirty="0"/>
              <a:t>. Santa Catarina, 2013. Disponível em: http://revista.faifaculdades.edu.br/</a:t>
            </a:r>
            <a:r>
              <a:rPr lang="pt-BR" dirty="0" err="1"/>
              <a:t>index.php</a:t>
            </a:r>
            <a:r>
              <a:rPr lang="pt-BR" dirty="0"/>
              <a:t>/</a:t>
            </a:r>
            <a:r>
              <a:rPr lang="pt-BR" dirty="0" err="1"/>
              <a:t>conexao</a:t>
            </a:r>
            <a:r>
              <a:rPr lang="pt-BR" dirty="0"/>
              <a:t>/</a:t>
            </a:r>
            <a:r>
              <a:rPr lang="pt-BR" dirty="0" err="1"/>
              <a:t>article</a:t>
            </a:r>
            <a:r>
              <a:rPr lang="pt-BR" dirty="0"/>
              <a:t>/</a:t>
            </a:r>
            <a:r>
              <a:rPr lang="pt-BR" dirty="0" err="1"/>
              <a:t>view</a:t>
            </a:r>
            <a:r>
              <a:rPr lang="pt-BR" dirty="0"/>
              <a:t>/23/9.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25 mar. 2019.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PROJURIS. </a:t>
            </a:r>
            <a:r>
              <a:rPr lang="pt-BR" b="1" dirty="0"/>
              <a:t>Aprenda em 1 minuto: o que é NPJ? Como funciona? Quem pode participar?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], [2017?]. Disponível em: https://www.projuris.com.br/como-funciona-</a:t>
            </a:r>
            <a:r>
              <a:rPr lang="pt-BR" dirty="0" err="1"/>
              <a:t>nucleo</a:t>
            </a:r>
            <a:r>
              <a:rPr lang="pt-BR" dirty="0"/>
              <a:t>-de-pratica-</a:t>
            </a:r>
            <a:r>
              <a:rPr lang="pt-BR" dirty="0" err="1"/>
              <a:t>juridica</a:t>
            </a:r>
            <a:r>
              <a:rPr lang="pt-BR" dirty="0"/>
              <a:t>-</a:t>
            </a:r>
            <a:r>
              <a:rPr lang="pt-BR" dirty="0" err="1"/>
              <a:t>npj</a:t>
            </a:r>
            <a:r>
              <a:rPr lang="pt-BR" dirty="0"/>
              <a:t>/. Acesso em: 25 mar. 2019.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53393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25269" cy="758687"/>
          </a:xfrm>
        </p:spPr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PROJURIS. </a:t>
            </a:r>
            <a:r>
              <a:rPr lang="pt-BR" b="1" dirty="0"/>
              <a:t>“Com </a:t>
            </a:r>
            <a:r>
              <a:rPr lang="pt-BR" b="1" dirty="0" err="1"/>
              <a:t>ProJuris</a:t>
            </a:r>
            <a:r>
              <a:rPr lang="pt-BR" b="1" dirty="0"/>
              <a:t>, acabamos com a necessidade de alimentar planilhas em Excel, relatórios e agenda física”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], [2016?]. Disponível em: https://www.projuris.com.br/case-software-</a:t>
            </a:r>
            <a:r>
              <a:rPr lang="pt-BR" dirty="0" err="1"/>
              <a:t>juridico</a:t>
            </a:r>
            <a:r>
              <a:rPr lang="pt-BR" dirty="0"/>
              <a:t>-</a:t>
            </a:r>
            <a:r>
              <a:rPr lang="pt-BR" dirty="0" err="1"/>
              <a:t>projuris</a:t>
            </a:r>
            <a:r>
              <a:rPr lang="pt-BR" dirty="0"/>
              <a:t>-paul-</a:t>
            </a:r>
            <a:r>
              <a:rPr lang="pt-BR" dirty="0" err="1"/>
              <a:t>gouveia</a:t>
            </a:r>
            <a:r>
              <a:rPr lang="pt-BR" dirty="0"/>
              <a:t>-horta-advogados/. Acesso em: 25 mar. 2019.</a:t>
            </a:r>
          </a:p>
          <a:p>
            <a:pPr marL="0" indent="0">
              <a:buNone/>
            </a:pPr>
            <a:r>
              <a:rPr lang="pt-BR" dirty="0"/>
              <a:t>PUCPR. </a:t>
            </a:r>
            <a:r>
              <a:rPr lang="pt-BR" b="1" dirty="0"/>
              <a:t>Núcleo de Prática Jurídica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], [20--?]. Disponível em: https://www.pucpr.br/escola-de-direito/</a:t>
            </a:r>
            <a:r>
              <a:rPr lang="pt-BR" dirty="0" err="1"/>
              <a:t>nucleo</a:t>
            </a:r>
            <a:r>
              <a:rPr lang="pt-BR" dirty="0"/>
              <a:t>-de-pratica-</a:t>
            </a:r>
            <a:r>
              <a:rPr lang="pt-BR" dirty="0" err="1"/>
              <a:t>juridica</a:t>
            </a:r>
            <a:r>
              <a:rPr lang="pt-BR" dirty="0"/>
              <a:t>/. Acesso em: 25 mar. 2019.</a:t>
            </a:r>
          </a:p>
          <a:p>
            <a:pPr marL="0" indent="0">
              <a:buNone/>
            </a:pPr>
            <a:r>
              <a:rPr lang="pt-BR" dirty="0"/>
              <a:t>SAJ ADV. </a:t>
            </a:r>
            <a:r>
              <a:rPr lang="pt-BR" b="1" dirty="0"/>
              <a:t>SAJ ADV</a:t>
            </a:r>
            <a:r>
              <a:rPr lang="pt-BR" dirty="0"/>
              <a:t>. Santa Catarina, [2018?]. Disponível em: https://www.sajadv.com.br/. Acesso em: 25 mar. 2019.</a:t>
            </a:r>
          </a:p>
          <a:p>
            <a:pPr marL="0" indent="0">
              <a:buNone/>
            </a:pPr>
            <a:r>
              <a:rPr lang="pt-BR" dirty="0"/>
              <a:t>UP. </a:t>
            </a:r>
            <a:r>
              <a:rPr lang="pt-BR" b="1" dirty="0"/>
              <a:t>Núcleo de Prática Jurídica (NPJ)</a:t>
            </a:r>
            <a:r>
              <a:rPr lang="pt-BR" dirty="0"/>
              <a:t>. Paraná, [2018?]. Disponível em: https://www.up.edu.br/londrina/</a:t>
            </a:r>
            <a:r>
              <a:rPr lang="pt-BR" dirty="0" err="1"/>
              <a:t>nucleo</a:t>
            </a:r>
            <a:r>
              <a:rPr lang="pt-BR" dirty="0"/>
              <a:t>-de-pratica-</a:t>
            </a:r>
            <a:r>
              <a:rPr lang="pt-BR" dirty="0" err="1"/>
              <a:t>juridica</a:t>
            </a:r>
            <a:r>
              <a:rPr lang="pt-BR" dirty="0"/>
              <a:t>--</a:t>
            </a:r>
            <a:r>
              <a:rPr lang="pt-BR" dirty="0" err="1"/>
              <a:t>npj</a:t>
            </a:r>
            <a:r>
              <a:rPr lang="pt-BR" dirty="0"/>
              <a:t>-. Acesso em: 25 mar. 2019.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7112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25270" cy="3886200"/>
          </a:xfrm>
        </p:spPr>
        <p:txBody>
          <a:bodyPr>
            <a:normAutofit/>
          </a:bodyPr>
          <a:lstStyle/>
          <a:p>
            <a:r>
              <a:rPr lang="pt-BR" sz="4000" dirty="0"/>
              <a:t>OS DADOS DO NPJ</a:t>
            </a:r>
          </a:p>
        </p:txBody>
      </p:sp>
    </p:spTree>
    <p:extLst>
      <p:ext uri="{BB962C8B-B14F-4D97-AF65-F5344CB8AC3E}">
        <p14:creationId xmlns:p14="http://schemas.microsoft.com/office/powerpoint/2010/main" val="410713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25270" cy="3886200"/>
          </a:xfrm>
        </p:spPr>
        <p:txBody>
          <a:bodyPr>
            <a:normAutofit/>
          </a:bodyPr>
          <a:lstStyle/>
          <a:p>
            <a:r>
              <a:rPr lang="pt-BR" sz="4000" dirty="0"/>
              <a:t>OS DADOS DO NPJ</a:t>
            </a:r>
          </a:p>
          <a:p>
            <a:pPr lvl="1"/>
            <a:r>
              <a:rPr lang="pt-BR" sz="4000" dirty="0"/>
              <a:t>Número total de atendimentos aumentando;</a:t>
            </a:r>
          </a:p>
        </p:txBody>
      </p:sp>
    </p:spTree>
    <p:extLst>
      <p:ext uri="{BB962C8B-B14F-4D97-AF65-F5344CB8AC3E}">
        <p14:creationId xmlns:p14="http://schemas.microsoft.com/office/powerpoint/2010/main" val="173958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25270" cy="3886200"/>
          </a:xfrm>
        </p:spPr>
        <p:txBody>
          <a:bodyPr>
            <a:normAutofit/>
          </a:bodyPr>
          <a:lstStyle/>
          <a:p>
            <a:r>
              <a:rPr lang="pt-BR" sz="4000" dirty="0"/>
              <a:t>OS DADOS DO NPJ</a:t>
            </a:r>
          </a:p>
          <a:p>
            <a:pPr lvl="1"/>
            <a:r>
              <a:rPr lang="pt-BR" sz="4000" dirty="0"/>
              <a:t>Número total de atendimentos aumentando;</a:t>
            </a:r>
          </a:p>
          <a:p>
            <a:pPr lvl="1"/>
            <a:r>
              <a:rPr lang="pt-BR" sz="4000" dirty="0"/>
              <a:t>Variedade de informações e o vínculo entre elas;</a:t>
            </a:r>
          </a:p>
        </p:txBody>
      </p:sp>
    </p:spTree>
    <p:extLst>
      <p:ext uri="{BB962C8B-B14F-4D97-AF65-F5344CB8AC3E}">
        <p14:creationId xmlns:p14="http://schemas.microsoft.com/office/powerpoint/2010/main" val="10014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25270" cy="3886200"/>
          </a:xfrm>
        </p:spPr>
        <p:txBody>
          <a:bodyPr>
            <a:normAutofit/>
          </a:bodyPr>
          <a:lstStyle/>
          <a:p>
            <a:r>
              <a:rPr lang="pt-BR" sz="4000" dirty="0"/>
              <a:t>OS DADOS DO NPJ</a:t>
            </a:r>
          </a:p>
          <a:p>
            <a:pPr lvl="1"/>
            <a:r>
              <a:rPr lang="pt-BR" sz="4000" dirty="0"/>
              <a:t>Número total de atendimentos aumentando;</a:t>
            </a:r>
          </a:p>
          <a:p>
            <a:pPr lvl="1"/>
            <a:r>
              <a:rPr lang="pt-BR" sz="4000" dirty="0"/>
              <a:t>Variedade de informações e o vínculo entre elas;</a:t>
            </a:r>
          </a:p>
          <a:p>
            <a:pPr lvl="1"/>
            <a:r>
              <a:rPr lang="pt-BR" sz="4000" dirty="0"/>
              <a:t>Avaliação.</a:t>
            </a:r>
          </a:p>
        </p:txBody>
      </p:sp>
    </p:spTree>
    <p:extLst>
      <p:ext uri="{BB962C8B-B14F-4D97-AF65-F5344CB8AC3E}">
        <p14:creationId xmlns:p14="http://schemas.microsoft.com/office/powerpoint/2010/main" val="390534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25270" cy="3886200"/>
          </a:xfrm>
        </p:spPr>
        <p:txBody>
          <a:bodyPr>
            <a:normAutofit/>
          </a:bodyPr>
          <a:lstStyle/>
          <a:p>
            <a:r>
              <a:rPr lang="pt-BR" sz="4000" dirty="0"/>
              <a:t>DADOS JURÍDICOS</a:t>
            </a:r>
          </a:p>
          <a:p>
            <a:pPr lvl="1"/>
            <a:r>
              <a:rPr lang="pt-BR" sz="4000" dirty="0" err="1"/>
              <a:t>Moesch</a:t>
            </a:r>
            <a:r>
              <a:rPr lang="pt-BR" sz="4000" dirty="0"/>
              <a:t> e </a:t>
            </a:r>
            <a:r>
              <a:rPr lang="pt-BR" sz="4000" dirty="0" err="1"/>
              <a:t>Toffolo</a:t>
            </a:r>
            <a:r>
              <a:rPr lang="pt-BR" sz="4000" dirty="0"/>
              <a:t>;</a:t>
            </a:r>
          </a:p>
          <a:p>
            <a:pPr lvl="1"/>
            <a:r>
              <a:rPr lang="pt-BR" sz="4000" dirty="0" err="1"/>
              <a:t>ProJuris</a:t>
            </a:r>
            <a:r>
              <a:rPr lang="pt-BR" sz="4000" dirty="0"/>
              <a:t>;</a:t>
            </a:r>
          </a:p>
          <a:p>
            <a:pPr lvl="1"/>
            <a:r>
              <a:rPr lang="pt-BR" sz="4000" dirty="0"/>
              <a:t>SAJ ADV.</a:t>
            </a:r>
          </a:p>
        </p:txBody>
      </p:sp>
    </p:spTree>
    <p:extLst>
      <p:ext uri="{BB962C8B-B14F-4D97-AF65-F5344CB8AC3E}">
        <p14:creationId xmlns:p14="http://schemas.microsoft.com/office/powerpoint/2010/main" val="138858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1485900"/>
          </a:xfrm>
        </p:spPr>
        <p:txBody>
          <a:bodyPr/>
          <a:lstStyle/>
          <a:p>
            <a:r>
              <a:rPr lang="pt-BR" b="1" dirty="0"/>
              <a:t>O AUXÍLIO NA ORGANIZAÇÃO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UM LOCAL OU MÉTODO MAIS PRÁTICO;</a:t>
            </a:r>
          </a:p>
          <a:p>
            <a:pPr lvl="1"/>
            <a:r>
              <a:rPr lang="pt-BR" sz="4000" dirty="0"/>
              <a:t>Avisos;</a:t>
            </a:r>
          </a:p>
          <a:p>
            <a:pPr lvl="1"/>
            <a:r>
              <a:rPr lang="pt-BR" sz="4000" dirty="0"/>
              <a:t>Períodos de alteração de registros dos usuários;</a:t>
            </a:r>
          </a:p>
          <a:p>
            <a:pPr lvl="1"/>
            <a:r>
              <a:rPr lang="pt-BR" sz="4000" dirty="0"/>
              <a:t>Organização dos contextos;</a:t>
            </a:r>
          </a:p>
        </p:txBody>
      </p:sp>
    </p:spTree>
    <p:extLst>
      <p:ext uri="{BB962C8B-B14F-4D97-AF65-F5344CB8AC3E}">
        <p14:creationId xmlns:p14="http://schemas.microsoft.com/office/powerpoint/2010/main" val="185042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200792357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159</TotalTime>
  <Words>216</Words>
  <Application>Microsoft Office PowerPoint</Application>
  <PresentationFormat>Widescreen</PresentationFormat>
  <Paragraphs>77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0" baseType="lpstr">
      <vt:lpstr>Franklin Gothic Book</vt:lpstr>
      <vt:lpstr>Cortar</vt:lpstr>
      <vt:lpstr>SISTEMA DE GESTÃO DE DADOS JURÍDICOS E AVALIATIVOS PARA O NÚCLEO DE PRÁTICAS JURÍDICAS DA UNIVERSIDADE POSITIVO</vt:lpstr>
      <vt:lpstr>O NÚCLEO E PRÁTICAS JURÍDICAS (NPJ)</vt:lpstr>
      <vt:lpstr>O PROBLEMA</vt:lpstr>
      <vt:lpstr>O PROBLEMA</vt:lpstr>
      <vt:lpstr>O PROBLEMA</vt:lpstr>
      <vt:lpstr>O PROBLEMA</vt:lpstr>
      <vt:lpstr>FUNDAMENTAÇÃO</vt:lpstr>
      <vt:lpstr>O AUXÍLIO NA ORGANIZAÇÃO DOS DADOS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CONCLUSÃO</vt:lpstr>
      <vt:lpstr>TRABALHOS FUTUROS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DE DADOS JURÍDICOS E AVALIATIVOS PARA O NÚCLEO DE PRÁTICAS JURÍDICAS DA UNIVERSIDADE POSITIVO</dc:title>
  <dc:creator>JJJ</dc:creator>
  <cp:lastModifiedBy>JJJ</cp:lastModifiedBy>
  <cp:revision>15</cp:revision>
  <dcterms:created xsi:type="dcterms:W3CDTF">2019-06-07T00:54:36Z</dcterms:created>
  <dcterms:modified xsi:type="dcterms:W3CDTF">2019-06-14T15:47:36Z</dcterms:modified>
</cp:coreProperties>
</file>