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3"/>
    <p:sldId id="257" r:id="rId4"/>
    <p:sldId id="258" r:id="rId5"/>
    <p:sldId id="260" r:id="rId6"/>
    <p:sldId id="259" r:id="rId7"/>
    <p:sldId id="262" r:id="rId8"/>
    <p:sldId id="263" r:id="rId9"/>
    <p:sldId id="264" r:id="rId10"/>
    <p:sldId id="266" r:id="rId11"/>
    <p:sldId id="261" r:id="rId12"/>
    <p:sldId id="265" r:id="rId13"/>
    <p:sldId id="267" r:id="rId14"/>
    <p:sldId id="268" r:id="rId15"/>
    <p:sldId id="275" r:id="rId16"/>
    <p:sldId id="269" r:id="rId17"/>
    <p:sldId id="270" r:id="rId18"/>
    <p:sldId id="271" r:id="rId19"/>
    <p:sldId id="273" r:id="rId20"/>
    <p:sldId id="272" r:id="rId21"/>
    <p:sldId id="274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1196975"/>
            <a:ext cx="10943167" cy="108267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title style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2422525"/>
            <a:ext cx="10949517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SimSun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SimSun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SimSun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SimSun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SimSun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SimSun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SimSun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SimSun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4417" y="2332990"/>
            <a:ext cx="10943167" cy="1082675"/>
          </a:xfrm>
        </p:spPr>
        <p:txBody>
          <a:bodyPr/>
          <a:p>
            <a:r>
              <a:rPr lang="x-none" altLang="en-US"/>
              <a:t>IssueTracker产品设计方案</a:t>
            </a:r>
            <a:endParaRPr lang="x-none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6533" y="3558540"/>
            <a:ext cx="10949517" cy="1752600"/>
          </a:xfrm>
        </p:spPr>
        <p:txBody>
          <a:bodyPr/>
          <a:p>
            <a:r>
              <a:rPr lang="x-none" altLang="en-US"/>
              <a:t>张刚2018.7.31</a:t>
            </a:r>
            <a:endParaRPr lang="x-none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添加项目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en-US"/>
              <a:t>项目可以对应到代码库，也可以对应到一些代码快照的序列（在无法直接访问代码库的情况下）；</a:t>
            </a:r>
            <a:endParaRPr lang="x-none" altLang="en-US"/>
          </a:p>
          <a:p>
            <a:r>
              <a:rPr lang="x-none" altLang="en-US"/>
              <a:t>添加项目的本质是建立了一个“用户”-“代码库”的</a:t>
            </a:r>
            <a:r>
              <a:rPr lang="x-none" altLang="en-US">
                <a:sym typeface="+mn-ea"/>
              </a:rPr>
              <a:t>映射关系。代码库自身如果存在，不会在系统中按照不同的用户存在不同的代码库实体；</a:t>
            </a:r>
            <a:endParaRPr lang="x-none" altLang="en-US">
              <a:sym typeface="+mn-ea"/>
            </a:endParaRPr>
          </a:p>
          <a:p>
            <a:r>
              <a:rPr lang="x-none" altLang="en-US">
                <a:sym typeface="+mn-ea"/>
              </a:rPr>
              <a:t>主体结构是</a:t>
            </a:r>
            <a:r>
              <a:rPr lang="x-none" altLang="en-US">
                <a:sym typeface="+mn-ea"/>
              </a:rPr>
              <a:t>类似于jenkins的项目账号添加方式；</a:t>
            </a:r>
            <a:endParaRPr lang="x-none" altLang="en-US">
              <a:sym typeface="+mn-ea"/>
            </a:endParaRPr>
          </a:p>
          <a:p>
            <a:pPr lvl="1"/>
            <a:r>
              <a:rPr lang="x-none" altLang="en-US">
                <a:sym typeface="+mn-ea"/>
              </a:rPr>
              <a:t>如果有用户的github账号，则此处的项目添加可以有快捷方案；</a:t>
            </a:r>
            <a:endParaRPr lang="x-none" altLang="en-US">
              <a:sym typeface="+mn-ea"/>
            </a:endParaRPr>
          </a:p>
          <a:p>
            <a:pPr lvl="1"/>
            <a:r>
              <a:rPr lang="x-none" altLang="en-US">
                <a:sym typeface="+mn-ea"/>
              </a:rPr>
              <a:t>如果是上传代码的方式，则允许此处没有代码库对应。</a:t>
            </a:r>
            <a:endParaRPr lang="x-none" altLang="en-US">
              <a:sym typeface="+mn-ea"/>
            </a:endParaRPr>
          </a:p>
          <a:p>
            <a:endParaRPr lang="x-none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添加项目</a:t>
            </a:r>
            <a:endParaRPr lang="x-none" altLang="en-US"/>
          </a:p>
        </p:txBody>
      </p:sp>
      <p:sp>
        <p:nvSpPr>
          <p:cNvPr id="4" name="Rectangle 3"/>
          <p:cNvSpPr/>
          <p:nvPr/>
        </p:nvSpPr>
        <p:spPr>
          <a:xfrm>
            <a:off x="3406140" y="1709420"/>
            <a:ext cx="2854325" cy="568325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SimSun" charset="-122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2412365" y="1819275"/>
            <a:ext cx="8686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/>
              <a:t>项目名</a:t>
            </a:r>
            <a:endParaRPr lang="x-none" altLang="en-US"/>
          </a:p>
        </p:txBody>
      </p:sp>
      <p:sp>
        <p:nvSpPr>
          <p:cNvPr id="5" name="Rectangle 4"/>
          <p:cNvSpPr/>
          <p:nvPr/>
        </p:nvSpPr>
        <p:spPr>
          <a:xfrm>
            <a:off x="3911600" y="3145155"/>
            <a:ext cx="2854325" cy="568325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SimSun" charset="-122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2412365" y="2560955"/>
            <a:ext cx="13258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/>
              <a:t>代码库类型</a:t>
            </a:r>
            <a:endParaRPr lang="x-none" altLang="en-US"/>
          </a:p>
        </p:txBody>
      </p:sp>
      <p:sp>
        <p:nvSpPr>
          <p:cNvPr id="9" name="Text Box 8"/>
          <p:cNvSpPr txBox="1"/>
          <p:nvPr/>
        </p:nvSpPr>
        <p:spPr>
          <a:xfrm>
            <a:off x="6529705" y="1804035"/>
            <a:ext cx="38658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/>
              <a:t>为空时，可在项目url更新时自动推算</a:t>
            </a:r>
            <a:endParaRPr lang="x-none" altLang="en-US"/>
          </a:p>
        </p:txBody>
      </p:sp>
      <p:sp>
        <p:nvSpPr>
          <p:cNvPr id="10" name="Text Box 9"/>
          <p:cNvSpPr txBox="1"/>
          <p:nvPr/>
        </p:nvSpPr>
        <p:spPr>
          <a:xfrm>
            <a:off x="3880485" y="2536825"/>
            <a:ext cx="5237480" cy="3657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x-none" altLang="en-US"/>
              <a:t>O git              </a:t>
            </a:r>
            <a:r>
              <a:rPr lang="x-none" altLang="en-US">
                <a:sym typeface="+mn-ea"/>
              </a:rPr>
              <a:t>O svn               O github               ... </a:t>
            </a:r>
            <a:r>
              <a:rPr lang="x-none" altLang="en-US"/>
              <a:t> </a:t>
            </a:r>
            <a:endParaRPr lang="x-none" altLang="en-US"/>
          </a:p>
        </p:txBody>
      </p:sp>
      <p:sp>
        <p:nvSpPr>
          <p:cNvPr id="11" name="Text Box 10"/>
          <p:cNvSpPr txBox="1"/>
          <p:nvPr/>
        </p:nvSpPr>
        <p:spPr>
          <a:xfrm>
            <a:off x="2428875" y="3224530"/>
            <a:ext cx="13258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/>
              <a:t>代码库地址</a:t>
            </a:r>
            <a:endParaRPr lang="x-none" altLang="en-US"/>
          </a:p>
        </p:txBody>
      </p:sp>
      <p:sp>
        <p:nvSpPr>
          <p:cNvPr id="12" name="Rounded Rectangle 11"/>
          <p:cNvSpPr/>
          <p:nvPr/>
        </p:nvSpPr>
        <p:spPr>
          <a:xfrm>
            <a:off x="7191375" y="3128010"/>
            <a:ext cx="1719580" cy="631190"/>
          </a:xfrm>
          <a:prstGeom prst="round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x-none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SimSun" charset="-122"/>
              </a:rPr>
              <a:t>检查</a:t>
            </a:r>
            <a:endParaRPr kumimoji="0" lang="x-none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SimSun" charset="-122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2602230" y="4500880"/>
            <a:ext cx="1719580" cy="631190"/>
          </a:xfrm>
          <a:prstGeom prst="round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x-none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SimSun" charset="-122"/>
              </a:rPr>
              <a:t>添加</a:t>
            </a:r>
            <a:endParaRPr kumimoji="0" lang="x-none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SimSun" charset="-122"/>
            </a:endParaRPr>
          </a:p>
        </p:txBody>
      </p:sp>
      <p:sp>
        <p:nvSpPr>
          <p:cNvPr id="14" name="Text Box 13"/>
          <p:cNvSpPr txBox="1"/>
          <p:nvPr/>
        </p:nvSpPr>
        <p:spPr>
          <a:xfrm>
            <a:off x="6024880" y="4469130"/>
            <a:ext cx="4353560" cy="11887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说明：后台会自动根据URL和代码库地址归并实际的代码库；项目名不会自动化归并，这个是用户的助记符，不同用户可以不一样</a:t>
            </a:r>
            <a:endParaRPr lang="x-none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项目仪表盘</a:t>
            </a:r>
            <a:endParaRPr lang="x-none" altLang="en-US"/>
          </a:p>
        </p:txBody>
      </p:sp>
      <p:sp>
        <p:nvSpPr>
          <p:cNvPr id="4" name="Text Box 3"/>
          <p:cNvSpPr txBox="1"/>
          <p:nvPr/>
        </p:nvSpPr>
        <p:spPr>
          <a:xfrm>
            <a:off x="1325245" y="1204595"/>
            <a:ext cx="89979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2800" u="sng"/>
              <a:t>10</a:t>
            </a:r>
            <a:endParaRPr lang="x-none" altLang="en-US" sz="2800" u="sng"/>
          </a:p>
        </p:txBody>
      </p:sp>
      <p:sp>
        <p:nvSpPr>
          <p:cNvPr id="5" name="Text Box 4"/>
          <p:cNvSpPr txBox="1"/>
          <p:nvPr/>
        </p:nvSpPr>
        <p:spPr>
          <a:xfrm>
            <a:off x="3959225" y="1204595"/>
            <a:ext cx="89979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2800" u="sng"/>
              <a:t>30</a:t>
            </a:r>
            <a:endParaRPr lang="x-none" altLang="en-US" sz="2800" u="sng"/>
          </a:p>
        </p:txBody>
      </p:sp>
      <p:sp>
        <p:nvSpPr>
          <p:cNvPr id="6" name="Text Box 5"/>
          <p:cNvSpPr txBox="1"/>
          <p:nvPr/>
        </p:nvSpPr>
        <p:spPr>
          <a:xfrm>
            <a:off x="6372860" y="1204595"/>
            <a:ext cx="140398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2800" u="sng"/>
              <a:t>1000</a:t>
            </a:r>
            <a:endParaRPr lang="x-none" altLang="en-US" sz="2800" u="sng"/>
          </a:p>
        </p:txBody>
      </p:sp>
      <p:sp>
        <p:nvSpPr>
          <p:cNvPr id="7" name="Text Box 6"/>
          <p:cNvSpPr txBox="1"/>
          <p:nvPr/>
        </p:nvSpPr>
        <p:spPr>
          <a:xfrm>
            <a:off x="1213485" y="1866265"/>
            <a:ext cx="10972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/>
              <a:t>新增问题</a:t>
            </a:r>
            <a:endParaRPr lang="x-none" altLang="en-US"/>
          </a:p>
        </p:txBody>
      </p:sp>
      <p:sp>
        <p:nvSpPr>
          <p:cNvPr id="8" name="Text Box 7"/>
          <p:cNvSpPr txBox="1"/>
          <p:nvPr/>
        </p:nvSpPr>
        <p:spPr>
          <a:xfrm>
            <a:off x="3642995" y="1866265"/>
            <a:ext cx="10972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/>
              <a:t>消除问题</a:t>
            </a:r>
            <a:endParaRPr lang="x-none" altLang="en-US"/>
          </a:p>
        </p:txBody>
      </p:sp>
      <p:sp>
        <p:nvSpPr>
          <p:cNvPr id="9" name="Text Box 8"/>
          <p:cNvSpPr txBox="1"/>
          <p:nvPr/>
        </p:nvSpPr>
        <p:spPr>
          <a:xfrm>
            <a:off x="6371590" y="1849755"/>
            <a:ext cx="10972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/>
              <a:t>剩余问题</a:t>
            </a:r>
            <a:endParaRPr lang="x-none" altLang="en-US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1544955" y="6534785"/>
            <a:ext cx="6151245" cy="0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11" name="Straight Arrow Connector 10"/>
          <p:cNvCxnSpPr/>
          <p:nvPr/>
        </p:nvCxnSpPr>
        <p:spPr>
          <a:xfrm flipV="1">
            <a:off x="1560830" y="4311015"/>
            <a:ext cx="0" cy="2239645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12" name="Freeform 11"/>
          <p:cNvSpPr/>
          <p:nvPr/>
        </p:nvSpPr>
        <p:spPr>
          <a:xfrm>
            <a:off x="1560830" y="4847590"/>
            <a:ext cx="5867400" cy="1309370"/>
          </a:xfrm>
          <a:custGeom>
            <a:avLst/>
            <a:gdLst>
              <a:gd name="connisteX0" fmla="*/ 0 w 5867400"/>
              <a:gd name="connsiteY0" fmla="*/ 0 h 1309370"/>
              <a:gd name="connisteX1" fmla="*/ 647065 w 5867400"/>
              <a:gd name="connsiteY1" fmla="*/ 205105 h 1309370"/>
              <a:gd name="connisteX2" fmla="*/ 1514475 w 5867400"/>
              <a:gd name="connsiteY2" fmla="*/ 331470 h 1309370"/>
              <a:gd name="connisteX3" fmla="*/ 2681605 w 5867400"/>
              <a:gd name="connsiteY3" fmla="*/ 567690 h 1309370"/>
              <a:gd name="connisteX4" fmla="*/ 3738245 w 5867400"/>
              <a:gd name="connsiteY4" fmla="*/ 1040765 h 1309370"/>
              <a:gd name="connisteX5" fmla="*/ 4905375 w 5867400"/>
              <a:gd name="connsiteY5" fmla="*/ 1151255 h 1309370"/>
              <a:gd name="connisteX6" fmla="*/ 5867400 w 5867400"/>
              <a:gd name="connsiteY6" fmla="*/ 1309370 h 130937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</a:cxnLst>
            <a:rect l="l" t="t" r="r" b="b"/>
            <a:pathLst>
              <a:path w="5867400" h="1309370">
                <a:moveTo>
                  <a:pt x="0" y="0"/>
                </a:moveTo>
                <a:lnTo>
                  <a:pt x="647065" y="205105"/>
                </a:lnTo>
                <a:lnTo>
                  <a:pt x="1514475" y="331470"/>
                </a:lnTo>
                <a:lnTo>
                  <a:pt x="2681605" y="567690"/>
                </a:lnTo>
                <a:lnTo>
                  <a:pt x="3738245" y="1040765"/>
                </a:lnTo>
                <a:lnTo>
                  <a:pt x="4905375" y="1151255"/>
                </a:lnTo>
                <a:lnTo>
                  <a:pt x="5867400" y="1309370"/>
                </a:lnTo>
              </a:path>
            </a:pathLst>
          </a:custGeom>
          <a:noFill/>
          <a:ln w="28575" cap="flat" cmpd="sng" algn="ctr">
            <a:solidFill>
              <a:schemeClr val="accent1"/>
            </a:solidFill>
            <a:prstDash val="sysDash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SimSun" charset="-122"/>
            </a:endParaRPr>
          </a:p>
        </p:txBody>
      </p:sp>
      <p:sp>
        <p:nvSpPr>
          <p:cNvPr id="13" name="Freeform 12"/>
          <p:cNvSpPr/>
          <p:nvPr/>
        </p:nvSpPr>
        <p:spPr>
          <a:xfrm>
            <a:off x="1545590" y="5194300"/>
            <a:ext cx="5741035" cy="1183005"/>
          </a:xfrm>
          <a:custGeom>
            <a:avLst/>
            <a:gdLst>
              <a:gd name="connisteX0" fmla="*/ 0 w 5741035"/>
              <a:gd name="connsiteY0" fmla="*/ 0 h 1183005"/>
              <a:gd name="connisteX1" fmla="*/ 1009015 w 5741035"/>
              <a:gd name="connsiteY1" fmla="*/ 126365 h 1183005"/>
              <a:gd name="connisteX2" fmla="*/ 2728595 w 5741035"/>
              <a:gd name="connsiteY2" fmla="*/ 536575 h 1183005"/>
              <a:gd name="connisteX3" fmla="*/ 3737610 w 5741035"/>
              <a:gd name="connsiteY3" fmla="*/ 899160 h 1183005"/>
              <a:gd name="connisteX4" fmla="*/ 5741035 w 5741035"/>
              <a:gd name="connsiteY4" fmla="*/ 1183005 h 118300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</a:cxnLst>
            <a:rect l="l" t="t" r="r" b="b"/>
            <a:pathLst>
              <a:path w="5741035" h="1183005">
                <a:moveTo>
                  <a:pt x="0" y="0"/>
                </a:moveTo>
                <a:lnTo>
                  <a:pt x="1009015" y="126365"/>
                </a:lnTo>
                <a:lnTo>
                  <a:pt x="2728595" y="536575"/>
                </a:lnTo>
                <a:lnTo>
                  <a:pt x="3737610" y="899160"/>
                </a:lnTo>
                <a:lnTo>
                  <a:pt x="5741035" y="1183005"/>
                </a:lnTo>
              </a:path>
            </a:pathLst>
          </a:cu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SimSun" charset="-122"/>
            </a:endParaRPr>
          </a:p>
        </p:txBody>
      </p:sp>
      <p:sp>
        <p:nvSpPr>
          <p:cNvPr id="14" name="Freeform 13"/>
          <p:cNvSpPr/>
          <p:nvPr/>
        </p:nvSpPr>
        <p:spPr>
          <a:xfrm>
            <a:off x="1576705" y="5920105"/>
            <a:ext cx="5772785" cy="536575"/>
          </a:xfrm>
          <a:custGeom>
            <a:avLst/>
            <a:gdLst>
              <a:gd name="connisteX0" fmla="*/ 0 w 5772785"/>
              <a:gd name="connsiteY0" fmla="*/ 0 h 536575"/>
              <a:gd name="connisteX1" fmla="*/ 1703705 w 5772785"/>
              <a:gd name="connsiteY1" fmla="*/ 267970 h 536575"/>
              <a:gd name="connisteX2" fmla="*/ 2224405 w 5772785"/>
              <a:gd name="connsiteY2" fmla="*/ 110490 h 536575"/>
              <a:gd name="connisteX3" fmla="*/ 2917825 w 5772785"/>
              <a:gd name="connsiteY3" fmla="*/ 378460 h 536575"/>
              <a:gd name="connisteX4" fmla="*/ 3722370 w 5772785"/>
              <a:gd name="connsiteY4" fmla="*/ 457200 h 536575"/>
              <a:gd name="connisteX5" fmla="*/ 4558665 w 5772785"/>
              <a:gd name="connsiteY5" fmla="*/ 362585 h 536575"/>
              <a:gd name="connisteX6" fmla="*/ 5772785 w 5772785"/>
              <a:gd name="connsiteY6" fmla="*/ 536575 h 5365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</a:cxnLst>
            <a:rect l="l" t="t" r="r" b="b"/>
            <a:pathLst>
              <a:path w="5772785" h="536575">
                <a:moveTo>
                  <a:pt x="0" y="0"/>
                </a:moveTo>
                <a:lnTo>
                  <a:pt x="1703705" y="267970"/>
                </a:lnTo>
                <a:lnTo>
                  <a:pt x="2224405" y="110490"/>
                </a:lnTo>
                <a:lnTo>
                  <a:pt x="2917825" y="378460"/>
                </a:lnTo>
                <a:lnTo>
                  <a:pt x="3722370" y="457200"/>
                </a:lnTo>
                <a:lnTo>
                  <a:pt x="4558665" y="362585"/>
                </a:lnTo>
                <a:lnTo>
                  <a:pt x="5772785" y="536575"/>
                </a:lnTo>
              </a:path>
            </a:pathLst>
          </a:custGeom>
          <a:noFill/>
          <a:ln w="28575" cap="flat" cmpd="dbl" algn="ctr">
            <a:solidFill>
              <a:schemeClr val="accent1"/>
            </a:solidFill>
            <a:prstDash val="sysDot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SimSun" charset="-122"/>
            </a:endParaRPr>
          </a:p>
        </p:txBody>
      </p:sp>
      <p:sp>
        <p:nvSpPr>
          <p:cNvPr id="15" name="Text Box 14"/>
          <p:cNvSpPr txBox="1"/>
          <p:nvPr/>
        </p:nvSpPr>
        <p:spPr>
          <a:xfrm>
            <a:off x="1276985" y="746760"/>
            <a:ext cx="890397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昨日</a:t>
            </a:r>
            <a:endParaRPr lang="x-none" altLang="en-US"/>
          </a:p>
        </p:txBody>
      </p:sp>
      <p:sp>
        <p:nvSpPr>
          <p:cNvPr id="16" name="Text Box 15"/>
          <p:cNvSpPr txBox="1"/>
          <p:nvPr/>
        </p:nvSpPr>
        <p:spPr>
          <a:xfrm>
            <a:off x="1323975" y="2229485"/>
            <a:ext cx="6400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/>
              <a:t>本周</a:t>
            </a:r>
            <a:endParaRPr lang="x-none" altLang="en-US"/>
          </a:p>
        </p:txBody>
      </p:sp>
      <p:sp>
        <p:nvSpPr>
          <p:cNvPr id="17" name="Text Box 16"/>
          <p:cNvSpPr txBox="1"/>
          <p:nvPr/>
        </p:nvSpPr>
        <p:spPr>
          <a:xfrm>
            <a:off x="1323975" y="2607945"/>
            <a:ext cx="6400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/>
              <a:t>本月</a:t>
            </a:r>
            <a:endParaRPr lang="x-none" altLang="en-US"/>
          </a:p>
        </p:txBody>
      </p:sp>
      <p:sp>
        <p:nvSpPr>
          <p:cNvPr id="18" name="Text Box 17"/>
          <p:cNvSpPr txBox="1"/>
          <p:nvPr/>
        </p:nvSpPr>
        <p:spPr>
          <a:xfrm>
            <a:off x="1372235" y="3839210"/>
            <a:ext cx="6400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/>
              <a:t>趋势</a:t>
            </a:r>
            <a:endParaRPr lang="x-none" altLang="en-US"/>
          </a:p>
        </p:txBody>
      </p:sp>
      <p:sp>
        <p:nvSpPr>
          <p:cNvPr id="19" name="Text Box 18"/>
          <p:cNvSpPr txBox="1"/>
          <p:nvPr/>
        </p:nvSpPr>
        <p:spPr>
          <a:xfrm>
            <a:off x="8642985" y="2277745"/>
            <a:ext cx="6400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/>
              <a:t>折叠</a:t>
            </a:r>
            <a:endParaRPr lang="x-none" altLang="en-US"/>
          </a:p>
        </p:txBody>
      </p:sp>
      <p:sp>
        <p:nvSpPr>
          <p:cNvPr id="20" name="Rounded Rectangle 19"/>
          <p:cNvSpPr/>
          <p:nvPr/>
        </p:nvSpPr>
        <p:spPr>
          <a:xfrm>
            <a:off x="4794250" y="352425"/>
            <a:ext cx="1024890" cy="457835"/>
          </a:xfrm>
          <a:prstGeom prst="round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x-none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SimSun" charset="-122"/>
              </a:rPr>
              <a:t>缺陷</a:t>
            </a:r>
            <a:endParaRPr kumimoji="0" lang="x-none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SimSun" charset="-122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6024880" y="352425"/>
            <a:ext cx="1024890" cy="457835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x-none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SimSun" charset="-122"/>
              </a:rPr>
              <a:t>克隆</a:t>
            </a:r>
            <a:endParaRPr kumimoji="0" lang="x-none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SimSun" charset="-122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7223760" y="352425"/>
            <a:ext cx="1024890" cy="457835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x-none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SimSun" charset="-122"/>
              </a:rPr>
              <a:t>...</a:t>
            </a:r>
            <a:endParaRPr kumimoji="0" lang="x-none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SimSun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查看问题详情</a:t>
            </a:r>
            <a:endParaRPr lang="x-none" altLang="en-US"/>
          </a:p>
        </p:txBody>
      </p:sp>
      <p:sp>
        <p:nvSpPr>
          <p:cNvPr id="4" name="Rectangle 3"/>
          <p:cNvSpPr/>
          <p:nvPr/>
        </p:nvSpPr>
        <p:spPr>
          <a:xfrm>
            <a:off x="709295" y="1046480"/>
            <a:ext cx="5441950" cy="5331460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5400000" scaled="1"/>
                </a:gradFill>
              </a14:hiddenFill>
            </a:ext>
          </a:extLst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SimSun" charset="-122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610985" y="1173480"/>
            <a:ext cx="5566410" cy="1562100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5400000" scaled="1"/>
                </a:gradFill>
              </a14:hiddenFill>
            </a:ext>
          </a:extLst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SimSun" charset="-122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882650" y="2071370"/>
            <a:ext cx="53263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/>
              <a:t>id    类型    位置   引入日期  消除日期   标签及 动作</a:t>
            </a:r>
            <a:endParaRPr lang="x-none" alt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73650" y="1503045"/>
            <a:ext cx="330835" cy="335915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3895090" y="304800"/>
            <a:ext cx="9448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 u="sng"/>
              <a:t>XX项目</a:t>
            </a:r>
            <a:endParaRPr lang="x-none" altLang="en-US" u="sng"/>
          </a:p>
        </p:txBody>
      </p:sp>
      <p:sp>
        <p:nvSpPr>
          <p:cNvPr id="10" name="Text Box 9"/>
          <p:cNvSpPr txBox="1"/>
          <p:nvPr/>
        </p:nvSpPr>
        <p:spPr>
          <a:xfrm>
            <a:off x="962025" y="1504315"/>
            <a:ext cx="1372235" cy="365760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endParaRPr 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1339850" y="5873115"/>
            <a:ext cx="263398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第X页 共XX页  跳转到   </a:t>
            </a:r>
            <a:endParaRPr lang="x-none" altLang="en-US"/>
          </a:p>
        </p:txBody>
      </p:sp>
      <p:sp>
        <p:nvSpPr>
          <p:cNvPr id="12" name="Text Box 11"/>
          <p:cNvSpPr txBox="1"/>
          <p:nvPr/>
        </p:nvSpPr>
        <p:spPr>
          <a:xfrm>
            <a:off x="2192020" y="3522980"/>
            <a:ext cx="1430655" cy="5791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3200"/>
              <a:t>列表区</a:t>
            </a:r>
            <a:endParaRPr lang="x-none" altLang="en-US" sz="3200"/>
          </a:p>
        </p:txBody>
      </p:sp>
      <p:sp>
        <p:nvSpPr>
          <p:cNvPr id="13" name="Text Box 12"/>
          <p:cNvSpPr txBox="1"/>
          <p:nvPr/>
        </p:nvSpPr>
        <p:spPr>
          <a:xfrm>
            <a:off x="7571740" y="2056765"/>
            <a:ext cx="2629535" cy="5791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3200"/>
              <a:t>版本跟踪区</a:t>
            </a:r>
            <a:endParaRPr lang="x-none" altLang="en-US" sz="3200"/>
          </a:p>
        </p:txBody>
      </p:sp>
      <p:sp>
        <p:nvSpPr>
          <p:cNvPr id="14" name="Text Box 13"/>
          <p:cNvSpPr txBox="1"/>
          <p:nvPr/>
        </p:nvSpPr>
        <p:spPr>
          <a:xfrm>
            <a:off x="6703695" y="1299210"/>
            <a:ext cx="36499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/>
              <a:t>版本    时间    提交者   文件位置    </a:t>
            </a:r>
            <a:endParaRPr lang="x-none" altLang="en-US"/>
          </a:p>
        </p:txBody>
      </p:sp>
      <p:sp>
        <p:nvSpPr>
          <p:cNvPr id="15" name="Text Box 14"/>
          <p:cNvSpPr txBox="1"/>
          <p:nvPr/>
        </p:nvSpPr>
        <p:spPr>
          <a:xfrm>
            <a:off x="8035925" y="769620"/>
            <a:ext cx="2240280" cy="3657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x-none" altLang="en-US">
                <a:sym typeface="+mn-ea"/>
              </a:rPr>
              <a:t>（无变化的不列出）</a:t>
            </a:r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3205" y="2829560"/>
            <a:ext cx="5516880" cy="3057525"/>
          </a:xfrm>
          <a:prstGeom prst="rect">
            <a:avLst/>
          </a:prstGeom>
        </p:spPr>
      </p:pic>
      <p:sp>
        <p:nvSpPr>
          <p:cNvPr id="17" name="Text Box 16"/>
          <p:cNvSpPr txBox="1"/>
          <p:nvPr/>
        </p:nvSpPr>
        <p:spPr>
          <a:xfrm>
            <a:off x="7052945" y="3776345"/>
            <a:ext cx="5010785" cy="10668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3200"/>
              <a:t>代码详情区，</a:t>
            </a:r>
            <a:br>
              <a:rPr lang="x-none" altLang="en-US" sz="3200"/>
            </a:br>
            <a:r>
              <a:rPr lang="x-none" altLang="en-US" sz="3200"/>
              <a:t>问题部分高亮</a:t>
            </a:r>
            <a:endParaRPr lang="x-none" altLang="en-US" sz="3200"/>
          </a:p>
        </p:txBody>
      </p:sp>
      <p:sp>
        <p:nvSpPr>
          <p:cNvPr id="18" name="Text Box 17"/>
          <p:cNvSpPr txBox="1"/>
          <p:nvPr/>
        </p:nvSpPr>
        <p:spPr>
          <a:xfrm>
            <a:off x="5140960" y="2498090"/>
            <a:ext cx="1309370" cy="1737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说明：动作可以是“不再关注等各种标签；图标表示</a:t>
            </a:r>
            <a:endParaRPr lang="x-none" altLang="en-US"/>
          </a:p>
        </p:txBody>
      </p:sp>
      <p:sp>
        <p:nvSpPr>
          <p:cNvPr id="19" name="Text Box 18"/>
          <p:cNvSpPr txBox="1"/>
          <p:nvPr/>
        </p:nvSpPr>
        <p:spPr>
          <a:xfrm>
            <a:off x="9542145" y="5605780"/>
            <a:ext cx="228727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可整页显示</a:t>
            </a:r>
            <a:endParaRPr lang="x-none" altLang="en-US"/>
          </a:p>
        </p:txBody>
      </p:sp>
      <p:sp>
        <p:nvSpPr>
          <p:cNvPr id="20" name="Text Box 19"/>
          <p:cNvSpPr txBox="1"/>
          <p:nvPr/>
        </p:nvSpPr>
        <p:spPr>
          <a:xfrm>
            <a:off x="9984740" y="2341245"/>
            <a:ext cx="228727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可整页显示</a:t>
            </a:r>
            <a:endParaRPr lang="x-none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手动扫描</a:t>
            </a:r>
            <a:endParaRPr lang="x-none" altLang="en-US"/>
          </a:p>
        </p:txBody>
      </p:sp>
      <p:sp>
        <p:nvSpPr>
          <p:cNvPr id="4" name="Rectangle 3"/>
          <p:cNvSpPr/>
          <p:nvPr/>
        </p:nvSpPr>
        <p:spPr>
          <a:xfrm>
            <a:off x="709295" y="1046480"/>
            <a:ext cx="5441950" cy="5331460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5400000" scaled="1"/>
                </a:gradFill>
              </a14:hiddenFill>
            </a:ext>
          </a:extLst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SimSun" charset="-122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882650" y="1535430"/>
            <a:ext cx="51231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/>
              <a:t>版本id   提交日期 提交者     扫描状态        选中    </a:t>
            </a:r>
            <a:endParaRPr lang="x-none" altLang="en-US"/>
          </a:p>
        </p:txBody>
      </p:sp>
      <p:sp>
        <p:nvSpPr>
          <p:cNvPr id="13" name="Rounded Rectangle 12"/>
          <p:cNvSpPr/>
          <p:nvPr/>
        </p:nvSpPr>
        <p:spPr>
          <a:xfrm>
            <a:off x="4211320" y="5462905"/>
            <a:ext cx="1719580" cy="631190"/>
          </a:xfrm>
          <a:prstGeom prst="round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x-none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SimSun" charset="-122"/>
              </a:rPr>
              <a:t>扫描</a:t>
            </a:r>
            <a:endParaRPr kumimoji="0" lang="x-none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SimSun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" y="3187065"/>
            <a:ext cx="10972800" cy="582613"/>
          </a:xfrm>
        </p:spPr>
        <p:txBody>
          <a:bodyPr/>
          <a:p>
            <a:pPr algn="ctr"/>
            <a:r>
              <a:rPr lang="x-none" altLang="en-US"/>
              <a:t>备用</a:t>
            </a:r>
            <a:endParaRPr lang="x-none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仪表盘参考-其他方案</a:t>
            </a:r>
            <a:endParaRPr lang="x-none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05510" y="1174750"/>
            <a:ext cx="10379710" cy="4953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项目管理-其他方案</a:t>
            </a:r>
            <a:endParaRPr lang="x-none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303020" y="1174750"/>
            <a:ext cx="9584690" cy="49530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6012" y="1950720"/>
            <a:ext cx="10943167" cy="1082675"/>
          </a:xfrm>
        </p:spPr>
        <p:txBody>
          <a:bodyPr/>
          <a:p>
            <a:r>
              <a:rPr lang="x-none" altLang="en-US"/>
              <a:t>IssueTracker Core</a:t>
            </a:r>
            <a:endParaRPr lang="x-none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IssueTracker Open API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en-US"/>
              <a:t>add_monitor_repo(repo, issue_type)</a:t>
            </a:r>
            <a:endParaRPr lang="x-none" altLang="en-US"/>
          </a:p>
          <a:p>
            <a:r>
              <a:rPr lang="x-none" altLang="en-US"/>
              <a:t>remove_monitor_repo(repo, issue_type)</a:t>
            </a:r>
            <a:endParaRPr lang="x-none" altLang="en-US"/>
          </a:p>
          <a:p>
            <a:r>
              <a:rPr lang="x-none" altLang="en-US"/>
              <a:t>retrieve_tracker_handle(repo, issue_type)</a:t>
            </a:r>
            <a:endParaRPr lang="x-none" altLang="en-US"/>
          </a:p>
          <a:p>
            <a:r>
              <a:rPr lang="x-none" altLang="en-US"/>
              <a:t>get_issue_list(handle, offset, limit)</a:t>
            </a:r>
            <a:endParaRPr lang="x-none" altLang="en-US"/>
          </a:p>
          <a:p>
            <a:r>
              <a:rPr lang="x-none" altLang="en-US"/>
              <a:t>retrieve_issue_raws(issue_id)</a:t>
            </a:r>
            <a:endParaRPr lang="x-none" altLang="en-US"/>
          </a:p>
          <a:p>
            <a:r>
              <a:rPr lang="x-none" altLang="en-US"/>
              <a:t>retrieve_code(repo, commit, file)</a:t>
            </a:r>
            <a:endParaRPr lang="x-none" altLang="en-US"/>
          </a:p>
          <a:p>
            <a:r>
              <a:rPr lang="x-none" altLang="en-US"/>
              <a:t>force_start_scan(repo,commit)</a:t>
            </a:r>
            <a:endParaRPr lang="x-none" altLang="en-US"/>
          </a:p>
          <a:p>
            <a:r>
              <a:rPr lang="x-none" altLang="en-US"/>
              <a:t>remove_scan(repo, commit)</a:t>
            </a:r>
            <a:endParaRPr lang="x-none" altLang="en-US"/>
          </a:p>
          <a:p>
            <a:endParaRPr lang="x-none" altLang="en-US"/>
          </a:p>
          <a:p>
            <a:endParaRPr lang="x-none" altLang="en-US"/>
          </a:p>
          <a:p>
            <a:endParaRPr lang="x-none" altLang="en-US"/>
          </a:p>
          <a:p>
            <a:endParaRPr lang="x-none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用户群体A：管理者和开发者（IssueTrackerWeb)</a:t>
            </a:r>
            <a:endParaRPr lang="x-none" altLang="en-US"/>
          </a:p>
        </p:txBody>
      </p:sp>
      <p:sp>
        <p:nvSpPr>
          <p:cNvPr id="4" name="Rounded Rectangle 3"/>
          <p:cNvSpPr/>
          <p:nvPr/>
        </p:nvSpPr>
        <p:spPr>
          <a:xfrm>
            <a:off x="739775" y="1428115"/>
            <a:ext cx="2755265" cy="3048635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x-none" altLang="en-US" sz="3600">
                <a:sym typeface="+mn-ea"/>
              </a:rPr>
              <a:t>缺陷、克隆、架构问题等单版本缺陷检测</a:t>
            </a:r>
            <a:endParaRPr kumimoji="0" lang="x-none" alt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SimSun" charset="-122"/>
              <a:sym typeface="+mn-ea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760095" y="4944110"/>
            <a:ext cx="9497060" cy="1094105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x-none" altLang="en-US" sz="3600">
                <a:sym typeface="+mn-ea"/>
              </a:rPr>
              <a:t>IssueTracker-持续问题合并、跟踪</a:t>
            </a:r>
            <a:endParaRPr kumimoji="0" lang="x-none" alt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SimSun" charset="-122"/>
              <a:sym typeface="+mn-ea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7590155" y="1428115"/>
            <a:ext cx="2755265" cy="3048635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x-none" altLang="en-US" sz="3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SimSun" charset="-122"/>
                <a:sym typeface="+mn-ea"/>
              </a:rPr>
              <a:t>面向演化的问题</a:t>
            </a:r>
            <a:r>
              <a:rPr lang="x-none" altLang="en-US" sz="3600" smtClean="0">
                <a:ln>
                  <a:noFill/>
                </a:ln>
                <a:latin typeface="Arial" charset="0"/>
                <a:ea typeface="SimSun" charset="-122"/>
                <a:sym typeface="+mn-ea"/>
              </a:rPr>
              <a:t>持续</a:t>
            </a:r>
            <a:r>
              <a:rPr kumimoji="0" lang="x-none" altLang="en-US" sz="3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SimSun" charset="-122"/>
                <a:sym typeface="+mn-ea"/>
              </a:rPr>
              <a:t>跟踪管理</a:t>
            </a:r>
            <a:endParaRPr kumimoji="0" lang="x-none" alt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SimSun" charset="-122"/>
              <a:sym typeface="+mn-ea"/>
            </a:endParaRPr>
          </a:p>
        </p:txBody>
      </p:sp>
      <p:sp>
        <p:nvSpPr>
          <p:cNvPr id="7" name="Down Arrow 6"/>
          <p:cNvSpPr/>
          <p:nvPr/>
        </p:nvSpPr>
        <p:spPr>
          <a:xfrm>
            <a:off x="1708150" y="4521200"/>
            <a:ext cx="1000760" cy="384810"/>
          </a:xfrm>
          <a:prstGeom prst="downArrow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SimSun" charset="-122"/>
            </a:endParaRPr>
          </a:p>
        </p:txBody>
      </p:sp>
      <p:sp>
        <p:nvSpPr>
          <p:cNvPr id="8" name="Down Arrow 7"/>
          <p:cNvSpPr/>
          <p:nvPr/>
        </p:nvSpPr>
        <p:spPr>
          <a:xfrm rot="10800000">
            <a:off x="8423910" y="4494530"/>
            <a:ext cx="1000760" cy="384810"/>
          </a:xfrm>
          <a:prstGeom prst="downArrow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SimSun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Issue Tracker DB (和领域模型一致，略）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用户群体B-研究者及未来产品演进(IssueTrackerCore)</a:t>
            </a:r>
            <a:endParaRPr lang="x-none" altLang="en-US"/>
          </a:p>
        </p:txBody>
      </p:sp>
      <p:sp>
        <p:nvSpPr>
          <p:cNvPr id="4" name="Rounded Rectangle 3"/>
          <p:cNvSpPr/>
          <p:nvPr/>
        </p:nvSpPr>
        <p:spPr>
          <a:xfrm>
            <a:off x="739775" y="1428115"/>
            <a:ext cx="2755265" cy="3048635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x-none" altLang="en-US" sz="3600">
                <a:sym typeface="+mn-ea"/>
              </a:rPr>
              <a:t>缺陷、克隆、架构问题等单版本缺陷检测</a:t>
            </a:r>
            <a:endParaRPr kumimoji="0" lang="x-none" alt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SimSun" charset="-122"/>
              <a:sym typeface="+mn-ea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760095" y="4944110"/>
            <a:ext cx="9497060" cy="1094105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x-none" altLang="en-US" sz="3600">
                <a:sym typeface="+mn-ea"/>
              </a:rPr>
              <a:t>IssueTracker-持续问题合并、跟踪</a:t>
            </a:r>
            <a:endParaRPr kumimoji="0" lang="x-none" alt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SimSun" charset="-122"/>
              <a:sym typeface="+mn-ea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7590155" y="1428115"/>
            <a:ext cx="2755265" cy="3048635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x-none" altLang="en-US" sz="3600">
                <a:sym typeface="+mn-ea"/>
              </a:rPr>
              <a:t>基于演化的</a:t>
            </a:r>
            <a:r>
              <a:rPr lang="x-none" altLang="en-US" sz="3600">
                <a:sym typeface="+mn-ea"/>
              </a:rPr>
              <a:t>问题</a:t>
            </a:r>
            <a:r>
              <a:rPr lang="x-none" altLang="en-US" sz="3600">
                <a:sym typeface="+mn-ea"/>
              </a:rPr>
              <a:t>数据深度分析及洞察</a:t>
            </a:r>
            <a:endParaRPr kumimoji="0" lang="x-none" alt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SimSun" charset="-122"/>
              <a:sym typeface="+mn-ea"/>
            </a:endParaRPr>
          </a:p>
        </p:txBody>
      </p:sp>
      <p:sp>
        <p:nvSpPr>
          <p:cNvPr id="7" name="Down Arrow 6"/>
          <p:cNvSpPr/>
          <p:nvPr/>
        </p:nvSpPr>
        <p:spPr>
          <a:xfrm>
            <a:off x="1708150" y="4521200"/>
            <a:ext cx="1000760" cy="384810"/>
          </a:xfrm>
          <a:prstGeom prst="downArrow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SimSun" charset="-122"/>
            </a:endParaRPr>
          </a:p>
        </p:txBody>
      </p:sp>
      <p:sp>
        <p:nvSpPr>
          <p:cNvPr id="8" name="Down Arrow 7"/>
          <p:cNvSpPr/>
          <p:nvPr/>
        </p:nvSpPr>
        <p:spPr>
          <a:xfrm rot="10620000">
            <a:off x="8423910" y="4494530"/>
            <a:ext cx="1000760" cy="384810"/>
          </a:xfrm>
          <a:prstGeom prst="downArrow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SimSun" charset="-122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869815" y="2324100"/>
            <a:ext cx="1909445" cy="186436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x-none" altLang="en-US" sz="3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SimSun" charset="-122"/>
                <a:sym typeface="+mn-ea"/>
              </a:rPr>
              <a:t>其他维度数据</a:t>
            </a:r>
            <a:endParaRPr kumimoji="0" lang="x-none" alt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SimSun" charset="-122"/>
              <a:sym typeface="+mn-ea"/>
            </a:endParaRPr>
          </a:p>
        </p:txBody>
      </p:sp>
      <p:sp>
        <p:nvSpPr>
          <p:cNvPr id="10" name="Down Arrow 9"/>
          <p:cNvSpPr/>
          <p:nvPr/>
        </p:nvSpPr>
        <p:spPr>
          <a:xfrm rot="16080000">
            <a:off x="6626860" y="2896870"/>
            <a:ext cx="1000760" cy="384810"/>
          </a:xfrm>
          <a:prstGeom prst="downArrow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SimSun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6012" y="1950720"/>
            <a:ext cx="10943167" cy="1082675"/>
          </a:xfrm>
        </p:spPr>
        <p:txBody>
          <a:bodyPr/>
          <a:p>
            <a:r>
              <a:rPr lang="x-none" altLang="en-US"/>
              <a:t>IssueTracker Web</a:t>
            </a:r>
            <a:endParaRPr lang="x-none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用户场景-登录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75385"/>
            <a:ext cx="10972800" cy="4227195"/>
          </a:xfrm>
        </p:spPr>
        <p:txBody>
          <a:bodyPr/>
          <a:p>
            <a:r>
              <a:rPr lang="x-none" altLang="en-US"/>
              <a:t>用户名、密码方式</a:t>
            </a:r>
            <a:endParaRPr lang="x-none" altLang="en-US"/>
          </a:p>
          <a:p>
            <a:r>
              <a:rPr lang="x-none" altLang="en-US"/>
              <a:t>手机号、验证码方式</a:t>
            </a:r>
            <a:endParaRPr lang="x-none" altLang="en-US"/>
          </a:p>
          <a:p>
            <a:r>
              <a:rPr lang="x-none" altLang="en-US"/>
              <a:t>社交账号登录方式</a:t>
            </a:r>
            <a:br>
              <a:rPr lang="x-none" altLang="en-US"/>
            </a:br>
            <a:r>
              <a:rPr lang="x-none" altLang="en-US"/>
              <a:t>（微信、github等）</a:t>
            </a:r>
            <a:endParaRPr lang="x-none" altLang="en-US"/>
          </a:p>
          <a:p>
            <a:endParaRPr lang="x-none" altLang="en-US"/>
          </a:p>
          <a:p>
            <a:endParaRPr lang="x-none" altLang="en-US"/>
          </a:p>
        </p:txBody>
      </p:sp>
      <p:sp>
        <p:nvSpPr>
          <p:cNvPr id="4" name="Rectangle 3"/>
          <p:cNvSpPr/>
          <p:nvPr/>
        </p:nvSpPr>
        <p:spPr>
          <a:xfrm>
            <a:off x="5372735" y="1150620"/>
            <a:ext cx="95885" cy="2216785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SimSun" charset="-122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6034405" y="1703705"/>
            <a:ext cx="287909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2400" u="sng"/>
              <a:t>统一的用户ID</a:t>
            </a:r>
            <a:endParaRPr lang="x-none" altLang="en-US" sz="2400" u="sng"/>
          </a:p>
        </p:txBody>
      </p:sp>
      <p:sp>
        <p:nvSpPr>
          <p:cNvPr id="6" name="Text Box 5"/>
          <p:cNvSpPr txBox="1"/>
          <p:nvPr/>
        </p:nvSpPr>
        <p:spPr>
          <a:xfrm>
            <a:off x="892175" y="3921125"/>
            <a:ext cx="10021570" cy="11887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说明：注册、登录场景是通用场景；在初始研发阶段优先级不高；确保用户能登录即可；</a:t>
            </a:r>
            <a:endParaRPr lang="x-none" altLang="en-US"/>
          </a:p>
          <a:p>
            <a:r>
              <a:rPr lang="x-none" altLang="en-US"/>
              <a:t>暂时仅实现用户名、密码登录即可；</a:t>
            </a:r>
            <a:endParaRPr lang="x-none" altLang="en-US"/>
          </a:p>
          <a:p>
            <a:endParaRPr lang="x-none" altLang="en-US"/>
          </a:p>
          <a:p>
            <a:r>
              <a:rPr lang="x-none" altLang="en-US"/>
              <a:t>如有空闲研发资源（如其他工作处于等待状态），可完善登录、注册系统的开发</a:t>
            </a:r>
            <a:endParaRPr lang="x-none" altLang="en-US"/>
          </a:p>
        </p:txBody>
      </p:sp>
      <p:sp>
        <p:nvSpPr>
          <p:cNvPr id="7" name="Hexagon 6"/>
          <p:cNvSpPr/>
          <p:nvPr/>
        </p:nvSpPr>
        <p:spPr>
          <a:xfrm rot="5400000">
            <a:off x="10535285" y="5315585"/>
            <a:ext cx="1356360" cy="1231265"/>
          </a:xfrm>
          <a:prstGeom prst="hexagon">
            <a:avLst/>
          </a:prstGeom>
          <a:gradFill rotWithShape="0">
            <a:gsLst>
              <a:gs pos="0">
                <a:srgbClr val="FECF40"/>
              </a:gs>
              <a:gs pos="100000">
                <a:srgbClr val="846C21"/>
              </a:gs>
            </a:gsLst>
            <a:lin ang="5400000" scaled="0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vert270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x-none" altLang="zh-CN" sz="24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SimSun" charset="-122"/>
              </a:rPr>
              <a:t>用户</a:t>
            </a:r>
            <a:endParaRPr kumimoji="0" lang="x-none" altLang="zh-CN" sz="24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  <p:sp>
        <p:nvSpPr>
          <p:cNvPr id="8" name="Hexagon 7"/>
          <p:cNvSpPr/>
          <p:nvPr/>
        </p:nvSpPr>
        <p:spPr>
          <a:xfrm rot="5400000">
            <a:off x="9199880" y="5319395"/>
            <a:ext cx="1356360" cy="1231265"/>
          </a:xfrm>
          <a:prstGeom prst="hexagon">
            <a:avLst/>
          </a:prstGeom>
          <a:gradFill rotWithShape="0">
            <a:gsLst>
              <a:gs pos="0">
                <a:srgbClr val="FECF40"/>
              </a:gs>
              <a:gs pos="100000">
                <a:srgbClr val="846C21"/>
              </a:gs>
            </a:gsLst>
            <a:lin ang="5400000" scaled="0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vert270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x-none" altLang="zh-CN" sz="24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SimSun" charset="-122"/>
              </a:rPr>
              <a:t>账号</a:t>
            </a:r>
            <a:endParaRPr kumimoji="0" lang="x-none" altLang="zh-CN" sz="24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登录</a:t>
            </a:r>
            <a:endParaRPr lang="x-none" altLang="en-US"/>
          </a:p>
        </p:txBody>
      </p:sp>
      <p:sp>
        <p:nvSpPr>
          <p:cNvPr id="4" name="Rectangle 3"/>
          <p:cNvSpPr/>
          <p:nvPr/>
        </p:nvSpPr>
        <p:spPr>
          <a:xfrm>
            <a:off x="4116070" y="1804035"/>
            <a:ext cx="2854325" cy="568325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SimSun" charset="-122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116070" y="2608580"/>
            <a:ext cx="2854325" cy="568325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SimSun" charset="-122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2412365" y="1819275"/>
            <a:ext cx="8686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/>
              <a:t>用户名</a:t>
            </a:r>
            <a:endParaRPr lang="x-none" altLang="en-US"/>
          </a:p>
        </p:txBody>
      </p:sp>
      <p:sp>
        <p:nvSpPr>
          <p:cNvPr id="7" name="Text Box 6"/>
          <p:cNvSpPr txBox="1"/>
          <p:nvPr/>
        </p:nvSpPr>
        <p:spPr>
          <a:xfrm>
            <a:off x="2412365" y="2734310"/>
            <a:ext cx="6400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/>
              <a:t>密码</a:t>
            </a:r>
            <a:endParaRPr lang="x-none" altLang="en-US"/>
          </a:p>
        </p:txBody>
      </p:sp>
      <p:sp>
        <p:nvSpPr>
          <p:cNvPr id="8" name="Text Box 7"/>
          <p:cNvSpPr txBox="1"/>
          <p:nvPr/>
        </p:nvSpPr>
        <p:spPr>
          <a:xfrm>
            <a:off x="5740400" y="3444240"/>
            <a:ext cx="168656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u="sng"/>
              <a:t>验证码登录</a:t>
            </a:r>
            <a:endParaRPr lang="x-none" altLang="en-US" u="sng"/>
          </a:p>
        </p:txBody>
      </p:sp>
      <p:cxnSp>
        <p:nvCxnSpPr>
          <p:cNvPr id="10" name="Straight Connector 9"/>
          <p:cNvCxnSpPr/>
          <p:nvPr/>
        </p:nvCxnSpPr>
        <p:spPr>
          <a:xfrm>
            <a:off x="2491105" y="3964305"/>
            <a:ext cx="4794885" cy="15875"/>
          </a:xfrm>
          <a:prstGeom prst="lin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Text Box 10"/>
          <p:cNvSpPr txBox="1"/>
          <p:nvPr/>
        </p:nvSpPr>
        <p:spPr>
          <a:xfrm>
            <a:off x="4400550" y="5290185"/>
            <a:ext cx="15544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/>
              <a:t>社交账号登录</a:t>
            </a:r>
            <a:endParaRPr lang="x-none" alt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21785" y="4354195"/>
            <a:ext cx="857250" cy="70485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2890" y="4328795"/>
            <a:ext cx="607695" cy="63182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注册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en-US"/>
              <a:t>（待设计，仅限于用户名，密码的账号系统）</a:t>
            </a:r>
            <a:endParaRPr lang="x-none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账号关联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080" y="1174750"/>
            <a:ext cx="10972800" cy="4953000"/>
          </a:xfrm>
        </p:spPr>
        <p:txBody>
          <a:bodyPr/>
          <a:p>
            <a:r>
              <a:rPr lang="x-none" altLang="en-US"/>
              <a:t>如果是社交账号登录，则允许在登录后关联其他账号类型；</a:t>
            </a:r>
            <a:endParaRPr lang="x-none" altLang="en-US"/>
          </a:p>
          <a:p>
            <a:endParaRPr lang="x-none" altLang="en-US"/>
          </a:p>
          <a:p>
            <a:r>
              <a:rPr lang="x-none" altLang="en-US"/>
              <a:t>社交账号、验证码等登录方式，会自动分配一个用户名；</a:t>
            </a:r>
            <a:endParaRPr lang="x-none" altLang="en-US"/>
          </a:p>
          <a:p>
            <a:endParaRPr lang="x-none" altLang="en-US"/>
          </a:p>
          <a:p>
            <a:r>
              <a:rPr lang="x-none" altLang="en-US"/>
              <a:t>用户可以更改自己的用户名；</a:t>
            </a:r>
            <a:endParaRPr lang="x-none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登录后的</a:t>
            </a:r>
            <a:r>
              <a:rPr lang="x-none" altLang="en-US">
                <a:sym typeface="+mn-ea"/>
              </a:rPr>
              <a:t>主页</a:t>
            </a:r>
            <a:endParaRPr lang="x-none" altLang="en-US"/>
          </a:p>
        </p:txBody>
      </p:sp>
      <p:sp>
        <p:nvSpPr>
          <p:cNvPr id="4" name="Rectangle 3"/>
          <p:cNvSpPr/>
          <p:nvPr/>
        </p:nvSpPr>
        <p:spPr>
          <a:xfrm>
            <a:off x="709295" y="1046480"/>
            <a:ext cx="2050415" cy="5331460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5400000" scaled="1"/>
                </a:gradFill>
              </a14:hiddenFill>
            </a:ext>
          </a:extLst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SimSun" charset="-122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919095" y="1031240"/>
            <a:ext cx="7618095" cy="584200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5400000" scaled="1"/>
                </a:gradFill>
              </a14:hiddenFill>
            </a:ext>
          </a:extLst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SimSun" charset="-122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993140" y="1267460"/>
            <a:ext cx="10972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/>
              <a:t>项目管理</a:t>
            </a:r>
            <a:endParaRPr lang="x-none" altLang="en-US"/>
          </a:p>
        </p:txBody>
      </p:sp>
      <p:sp>
        <p:nvSpPr>
          <p:cNvPr id="7" name="Text Box 6"/>
          <p:cNvSpPr txBox="1"/>
          <p:nvPr/>
        </p:nvSpPr>
        <p:spPr>
          <a:xfrm>
            <a:off x="993140" y="1819275"/>
            <a:ext cx="8686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/>
              <a:t>仪表盘</a:t>
            </a:r>
            <a:endParaRPr lang="x-none" altLang="en-US"/>
          </a:p>
        </p:txBody>
      </p:sp>
      <p:sp>
        <p:nvSpPr>
          <p:cNvPr id="9" name="Text Box 8"/>
          <p:cNvSpPr txBox="1"/>
          <p:nvPr/>
        </p:nvSpPr>
        <p:spPr>
          <a:xfrm>
            <a:off x="9163685" y="1203960"/>
            <a:ext cx="10972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/>
              <a:t>个人设置</a:t>
            </a:r>
            <a:endParaRPr lang="x-none" altLang="en-US"/>
          </a:p>
        </p:txBody>
      </p:sp>
      <p:sp>
        <p:nvSpPr>
          <p:cNvPr id="11" name="Text Box 10"/>
          <p:cNvSpPr txBox="1"/>
          <p:nvPr/>
        </p:nvSpPr>
        <p:spPr>
          <a:xfrm>
            <a:off x="3027045" y="2608580"/>
            <a:ext cx="749236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项目名称   代码库类型  监控URL地址  最后更新日期  检测状态   动作   </a:t>
            </a:r>
            <a:endParaRPr lang="x-none" altLang="en-US"/>
          </a:p>
        </p:txBody>
      </p:sp>
      <p:sp>
        <p:nvSpPr>
          <p:cNvPr id="12" name="Rounded Rectangle 11"/>
          <p:cNvSpPr/>
          <p:nvPr/>
        </p:nvSpPr>
        <p:spPr>
          <a:xfrm>
            <a:off x="9432290" y="2009775"/>
            <a:ext cx="504825" cy="519430"/>
          </a:xfrm>
          <a:prstGeom prst="roundRect">
            <a:avLst/>
          </a:prstGeom>
          <a:gradFill rotWithShape="0">
            <a:gsLst>
              <a:gs pos="0">
                <a:srgbClr val="FE4444"/>
              </a:gs>
              <a:gs pos="100000">
                <a:srgbClr val="832B2B"/>
              </a:gs>
            </a:gsLst>
            <a:lin ang="5400000" scaled="0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1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x-none" altLang="zh-CN" sz="4000" b="0" i="0" u="none" strike="noStrike" cap="none" normalizeH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SimSun" charset="-122"/>
              </a:rPr>
              <a:t>+</a:t>
            </a:r>
            <a:endParaRPr kumimoji="0" lang="x-none" altLang="zh-CN" sz="4000" b="0" i="0" u="none" strike="noStrike" cap="none" normalizeH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SimSun" charset="-122"/>
            </a:endParaRPr>
          </a:p>
        </p:txBody>
      </p:sp>
      <p:sp>
        <p:nvSpPr>
          <p:cNvPr id="13" name="Text Box 12"/>
          <p:cNvSpPr txBox="1"/>
          <p:nvPr/>
        </p:nvSpPr>
        <p:spPr>
          <a:xfrm>
            <a:off x="9368155" y="4800600"/>
            <a:ext cx="1309370" cy="14630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说明：动作可以是“立即检测“、”查看详情“，”管理”</a:t>
            </a:r>
            <a:endParaRPr lang="x-none" altLang="en-US"/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9809480" y="2986405"/>
            <a:ext cx="31750" cy="1293495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15" name="Text Box 14"/>
          <p:cNvSpPr txBox="1"/>
          <p:nvPr/>
        </p:nvSpPr>
        <p:spPr>
          <a:xfrm>
            <a:off x="3390900" y="4234180"/>
            <a:ext cx="3169920" cy="11887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有没有可能把仪表盘和项目管理合二为一？会不会更简洁？对于大多数用户，不会同时关注太多项目</a:t>
            </a:r>
            <a:endParaRPr lang="x-none" altLang="en-US"/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1403350" y="2056130"/>
            <a:ext cx="1940560" cy="2666365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Blue Waves">
  <a:themeElements>
    <a:clrScheme name="Blu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Blu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SimSun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SimSun" charset="-122"/>
          </a:defRPr>
        </a:defPPr>
      </a:lstStyle>
    </a:lnDef>
  </a:objectDefaults>
  <a:extraClrSchemeLst>
    <a:extraClrScheme>
      <a:clrScheme name="Blu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1552</Words>
  <Application>Kingsoft Office WPP</Application>
  <PresentationFormat>Widescreen</PresentationFormat>
  <Paragraphs>193</Paragraphs>
  <Slides>20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1" baseType="lpstr">
      <vt:lpstr>Blue Waves</vt:lpstr>
      <vt:lpstr>PowerPoint 演示文稿</vt:lpstr>
      <vt:lpstr>PowerPoint 演示文稿</vt:lpstr>
      <vt:lpstr>PowerPoint 演示文稿</vt:lpstr>
      <vt:lpstr>IssueTracker产品设计方案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IssueTracker Web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IssueTracker产品设计方案</dc:title>
  <dc:creator>gangz</dc:creator>
  <cp:lastModifiedBy>gangz</cp:lastModifiedBy>
  <cp:revision>108</cp:revision>
  <dcterms:created xsi:type="dcterms:W3CDTF">2018-07-31T11:11:22Z</dcterms:created>
  <dcterms:modified xsi:type="dcterms:W3CDTF">2018-07-31T11:11:22Z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1033-10.1.0.5672</vt:lpwstr>
  </property>
</Properties>
</file>