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Roboto Mon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RobotoMono-bold.fntdata"/><Relationship Id="rId23" Type="http://schemas.openxmlformats.org/officeDocument/2006/relationships/font" Target="fonts/RobotoMon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boldItalic.fntdata"/><Relationship Id="rId25" Type="http://schemas.openxmlformats.org/officeDocument/2006/relationships/font" Target="fonts/RobotoMon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42d9646194_0_1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42d9646194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42d9646194_0_1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42d9646194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42d9646194_0_1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42d9646194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2d964619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42d964619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42d9646194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42d9646194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42d9646194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42d9646194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42d9646194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42d9646194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42d9646194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42d9646194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www.kaggle.com/code/eisgandar/red-wine-quality-eda-classification/notebook#5.1" TargetMode="External"/><Relationship Id="rId4" Type="http://schemas.openxmlformats.org/officeDocument/2006/relationships/hyperlink" Target="https://www.kaggle.com/code/eisgandar/red-wine-quality-eda-classification/notebook#5.2" TargetMode="External"/><Relationship Id="rId11" Type="http://schemas.openxmlformats.org/officeDocument/2006/relationships/image" Target="../media/image6.jpg"/><Relationship Id="rId10" Type="http://schemas.openxmlformats.org/officeDocument/2006/relationships/hyperlink" Target="https://www.kaggle.com/code/eisgandar/red-wine-quality-eda-classification/notebook#5.8" TargetMode="External"/><Relationship Id="rId9" Type="http://schemas.openxmlformats.org/officeDocument/2006/relationships/hyperlink" Target="https://www.kaggle.com/code/eisgandar/red-wine-quality-eda-classification/notebook#5.7" TargetMode="External"/><Relationship Id="rId5" Type="http://schemas.openxmlformats.org/officeDocument/2006/relationships/hyperlink" Target="https://www.kaggle.com/code/eisgandar/red-wine-quality-eda-classification/notebook#5.3" TargetMode="External"/><Relationship Id="rId6" Type="http://schemas.openxmlformats.org/officeDocument/2006/relationships/hyperlink" Target="https://www.kaggle.com/code/eisgandar/red-wine-quality-eda-classification/notebook#5.4" TargetMode="External"/><Relationship Id="rId7" Type="http://schemas.openxmlformats.org/officeDocument/2006/relationships/hyperlink" Target="https://www.kaggle.com/code/eisgandar/red-wine-quality-eda-classification/notebook#5.5" TargetMode="External"/><Relationship Id="rId8" Type="http://schemas.openxmlformats.org/officeDocument/2006/relationships/hyperlink" Target="https://www.kaggle.com/code/eisgandar/red-wine-quality-eda-classification/notebook#5.6"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Red Wine Quality Prediction</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makes red wine good?</a:t>
            </a:r>
            <a:endParaRPr/>
          </a:p>
        </p:txBody>
      </p:sp>
      <p:pic>
        <p:nvPicPr>
          <p:cNvPr id="87" name="Google Shape;87;p13"/>
          <p:cNvPicPr preferRelativeResize="0"/>
          <p:nvPr/>
        </p:nvPicPr>
        <p:blipFill>
          <a:blip r:embed="rId3">
            <a:alphaModFix/>
          </a:blip>
          <a:stretch>
            <a:fillRect/>
          </a:stretch>
        </p:blipFill>
        <p:spPr>
          <a:xfrm>
            <a:off x="4572000" y="2715925"/>
            <a:ext cx="3902999" cy="2198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157" name="Google Shape;157;p22"/>
          <p:cNvSpPr txBox="1"/>
          <p:nvPr>
            <p:ph idx="2" type="body"/>
          </p:nvPr>
        </p:nvSpPr>
        <p:spPr>
          <a:xfrm>
            <a:off x="4607200" y="724200"/>
            <a:ext cx="45828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050">
                <a:latin typeface="Roboto Mono"/>
                <a:ea typeface="Roboto Mono"/>
                <a:cs typeface="Roboto Mono"/>
                <a:sym typeface="Roboto Mono"/>
              </a:rPr>
              <a:t>                precision   recall   f1-score  support</a:t>
            </a:r>
            <a:endParaRPr b="1" sz="1050">
              <a:latin typeface="Roboto Mono"/>
              <a:ea typeface="Roboto Mono"/>
              <a:cs typeface="Roboto Mono"/>
              <a:sym typeface="Roboto Mono"/>
            </a:endParaRPr>
          </a:p>
          <a:p>
            <a:pPr indent="0" lvl="0" marL="0" rtl="0" algn="l">
              <a:spcBef>
                <a:spcPts val="1600"/>
              </a:spcBef>
              <a:spcAft>
                <a:spcPts val="0"/>
              </a:spcAft>
              <a:buNone/>
            </a:pPr>
            <a:r>
              <a:t/>
            </a:r>
            <a:endParaRPr b="1" sz="1050">
              <a:latin typeface="Roboto Mono"/>
              <a:ea typeface="Roboto Mono"/>
              <a:cs typeface="Roboto Mono"/>
              <a:sym typeface="Roboto Mono"/>
            </a:endParaRPr>
          </a:p>
          <a:p>
            <a:pPr indent="0" lvl="0" marL="0" rtl="0" algn="l">
              <a:spcBef>
                <a:spcPts val="1600"/>
              </a:spcBef>
              <a:spcAft>
                <a:spcPts val="0"/>
              </a:spcAft>
              <a:buNone/>
            </a:pPr>
            <a:r>
              <a:rPr b="1" lang="en" sz="1050">
                <a:latin typeface="Roboto Mono"/>
                <a:ea typeface="Roboto Mono"/>
                <a:cs typeface="Roboto Mono"/>
                <a:sym typeface="Roboto Mono"/>
              </a:rPr>
              <a:t>           0       0.76      0.82      0.79       188</a:t>
            </a:r>
            <a:endParaRPr b="1" sz="1050">
              <a:latin typeface="Roboto Mono"/>
              <a:ea typeface="Roboto Mono"/>
              <a:cs typeface="Roboto Mono"/>
              <a:sym typeface="Roboto Mono"/>
            </a:endParaRPr>
          </a:p>
          <a:p>
            <a:pPr indent="0" lvl="0" marL="0" rtl="0" algn="l">
              <a:spcBef>
                <a:spcPts val="1600"/>
              </a:spcBef>
              <a:spcAft>
                <a:spcPts val="0"/>
              </a:spcAft>
              <a:buNone/>
            </a:pPr>
            <a:r>
              <a:rPr b="1" lang="en" sz="1050">
                <a:latin typeface="Roboto Mono"/>
                <a:ea typeface="Roboto Mono"/>
                <a:cs typeface="Roboto Mono"/>
                <a:sym typeface="Roboto Mono"/>
              </a:rPr>
              <a:t>           1       0.83      0.77      0.80       212</a:t>
            </a:r>
            <a:endParaRPr b="1" sz="1050">
              <a:latin typeface="Roboto Mono"/>
              <a:ea typeface="Roboto Mono"/>
              <a:cs typeface="Roboto Mono"/>
              <a:sym typeface="Roboto Mono"/>
            </a:endParaRPr>
          </a:p>
          <a:p>
            <a:pPr indent="0" lvl="0" marL="0" rtl="0" algn="l">
              <a:spcBef>
                <a:spcPts val="1600"/>
              </a:spcBef>
              <a:spcAft>
                <a:spcPts val="0"/>
              </a:spcAft>
              <a:buNone/>
            </a:pPr>
            <a:r>
              <a:t/>
            </a:r>
            <a:endParaRPr b="1" sz="1050">
              <a:latin typeface="Roboto Mono"/>
              <a:ea typeface="Roboto Mono"/>
              <a:cs typeface="Roboto Mono"/>
              <a:sym typeface="Roboto Mono"/>
            </a:endParaRPr>
          </a:p>
          <a:p>
            <a:pPr indent="0" lvl="0" marL="0" rtl="0" algn="l">
              <a:spcBef>
                <a:spcPts val="1600"/>
              </a:spcBef>
              <a:spcAft>
                <a:spcPts val="0"/>
              </a:spcAft>
              <a:buNone/>
            </a:pPr>
            <a:r>
              <a:rPr b="1" lang="en" sz="1050">
                <a:latin typeface="Roboto Mono"/>
                <a:ea typeface="Roboto Mono"/>
                <a:cs typeface="Roboto Mono"/>
                <a:sym typeface="Roboto Mono"/>
              </a:rPr>
              <a:t>    accuracy                           </a:t>
            </a:r>
            <a:r>
              <a:rPr b="1" lang="en" sz="1050">
                <a:solidFill>
                  <a:srgbClr val="FF0000"/>
                </a:solidFill>
                <a:latin typeface="Roboto Mono"/>
                <a:ea typeface="Roboto Mono"/>
                <a:cs typeface="Roboto Mono"/>
                <a:sym typeface="Roboto Mono"/>
              </a:rPr>
              <a:t>0.80</a:t>
            </a:r>
            <a:r>
              <a:rPr b="1" lang="en" sz="1050">
                <a:latin typeface="Roboto Mono"/>
                <a:ea typeface="Roboto Mono"/>
                <a:cs typeface="Roboto Mono"/>
                <a:sym typeface="Roboto Mono"/>
              </a:rPr>
              <a:t>       400</a:t>
            </a:r>
            <a:endParaRPr b="1" sz="1050">
              <a:latin typeface="Roboto Mono"/>
              <a:ea typeface="Roboto Mono"/>
              <a:cs typeface="Roboto Mono"/>
              <a:sym typeface="Roboto Mono"/>
            </a:endParaRPr>
          </a:p>
          <a:p>
            <a:pPr indent="0" lvl="0" marL="0" rtl="0" algn="l">
              <a:spcBef>
                <a:spcPts val="1600"/>
              </a:spcBef>
              <a:spcAft>
                <a:spcPts val="0"/>
              </a:spcAft>
              <a:buNone/>
            </a:pPr>
            <a:r>
              <a:rPr b="1" lang="en" sz="1050">
                <a:latin typeface="Roboto Mono"/>
                <a:ea typeface="Roboto Mono"/>
                <a:cs typeface="Roboto Mono"/>
                <a:sym typeface="Roboto Mono"/>
              </a:rPr>
              <a:t>   macro avg       0.80      0.80      0.79       400</a:t>
            </a:r>
            <a:endParaRPr b="1" sz="1050">
              <a:latin typeface="Roboto Mono"/>
              <a:ea typeface="Roboto Mono"/>
              <a:cs typeface="Roboto Mono"/>
              <a:sym typeface="Roboto Mono"/>
            </a:endParaRPr>
          </a:p>
          <a:p>
            <a:pPr indent="0" lvl="0" marL="0" rtl="0" algn="l">
              <a:lnSpc>
                <a:spcPct val="170000"/>
              </a:lnSpc>
              <a:spcBef>
                <a:spcPts val="1600"/>
              </a:spcBef>
              <a:spcAft>
                <a:spcPts val="0"/>
              </a:spcAft>
              <a:buNone/>
            </a:pPr>
            <a:r>
              <a:rPr b="1" lang="en" sz="1050">
                <a:latin typeface="Roboto Mono"/>
                <a:ea typeface="Roboto Mono"/>
                <a:cs typeface="Roboto Mono"/>
                <a:sym typeface="Roboto Mono"/>
              </a:rPr>
              <a:t>weighted avg       0.80      0.80      0.80       400</a:t>
            </a:r>
            <a:endParaRPr b="1" sz="1050">
              <a:latin typeface="Roboto Mono"/>
              <a:ea typeface="Roboto Mono"/>
              <a:cs typeface="Roboto Mono"/>
              <a:sym typeface="Roboto Mono"/>
            </a:endParaRPr>
          </a:p>
          <a:p>
            <a:pPr indent="0" lvl="0" marL="0" rtl="0" algn="l">
              <a:spcBef>
                <a:spcPts val="0"/>
              </a:spcBef>
              <a:spcAft>
                <a:spcPts val="1600"/>
              </a:spcAft>
              <a:buNone/>
            </a:pPr>
            <a:r>
              <a:t/>
            </a:r>
            <a:endParaRPr/>
          </a:p>
        </p:txBody>
      </p:sp>
      <p:sp>
        <p:nvSpPr>
          <p:cNvPr id="158" name="Google Shape;158;p22"/>
          <p:cNvSpPr txBox="1"/>
          <p:nvPr/>
        </p:nvSpPr>
        <p:spPr>
          <a:xfrm>
            <a:off x="4859100" y="211275"/>
            <a:ext cx="4111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Roboto"/>
                <a:ea typeface="Roboto"/>
                <a:cs typeface="Roboto"/>
                <a:sym typeface="Roboto"/>
              </a:rPr>
              <a:t>GBM</a:t>
            </a:r>
            <a:r>
              <a:rPr b="1" lang="en" sz="1800">
                <a:solidFill>
                  <a:schemeClr val="lt1"/>
                </a:solidFill>
                <a:latin typeface="Roboto"/>
                <a:ea typeface="Roboto"/>
                <a:cs typeface="Roboto"/>
                <a:sym typeface="Roboto"/>
              </a:rPr>
              <a:t> - Classification Report</a:t>
            </a:r>
            <a:endParaRPr b="1" sz="1800">
              <a:solidFill>
                <a:schemeClr val="lt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164" name="Google Shape;164;p23"/>
          <p:cNvSpPr txBox="1"/>
          <p:nvPr>
            <p:ph idx="2" type="body"/>
          </p:nvPr>
        </p:nvSpPr>
        <p:spPr>
          <a:xfrm>
            <a:off x="4607200" y="724200"/>
            <a:ext cx="45828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050">
                <a:latin typeface="Roboto Mono"/>
                <a:ea typeface="Roboto Mono"/>
                <a:cs typeface="Roboto Mono"/>
                <a:sym typeface="Roboto Mono"/>
              </a:rPr>
              <a:t>               precision    recall  f1-score   support</a:t>
            </a:r>
            <a:endParaRPr b="1" sz="1050">
              <a:latin typeface="Roboto Mono"/>
              <a:ea typeface="Roboto Mono"/>
              <a:cs typeface="Roboto Mono"/>
              <a:sym typeface="Roboto Mono"/>
            </a:endParaRPr>
          </a:p>
          <a:p>
            <a:pPr indent="0" lvl="0" marL="0" rtl="0" algn="l">
              <a:spcBef>
                <a:spcPts val="1600"/>
              </a:spcBef>
              <a:spcAft>
                <a:spcPts val="0"/>
              </a:spcAft>
              <a:buNone/>
            </a:pPr>
            <a:r>
              <a:t/>
            </a:r>
            <a:endParaRPr b="1" sz="1050">
              <a:latin typeface="Roboto Mono"/>
              <a:ea typeface="Roboto Mono"/>
              <a:cs typeface="Roboto Mono"/>
              <a:sym typeface="Roboto Mono"/>
            </a:endParaRPr>
          </a:p>
          <a:p>
            <a:pPr indent="0" lvl="0" marL="0" rtl="0" algn="l">
              <a:spcBef>
                <a:spcPts val="1600"/>
              </a:spcBef>
              <a:spcAft>
                <a:spcPts val="0"/>
              </a:spcAft>
              <a:buNone/>
            </a:pPr>
            <a:r>
              <a:rPr b="1" lang="en" sz="1050">
                <a:latin typeface="Roboto Mono"/>
                <a:ea typeface="Roboto Mono"/>
                <a:cs typeface="Roboto Mono"/>
                <a:sym typeface="Roboto Mono"/>
              </a:rPr>
              <a:t>           0       0.77      0.85      0.81       188</a:t>
            </a:r>
            <a:endParaRPr b="1" sz="1050">
              <a:latin typeface="Roboto Mono"/>
              <a:ea typeface="Roboto Mono"/>
              <a:cs typeface="Roboto Mono"/>
              <a:sym typeface="Roboto Mono"/>
            </a:endParaRPr>
          </a:p>
          <a:p>
            <a:pPr indent="0" lvl="0" marL="0" rtl="0" algn="l">
              <a:spcBef>
                <a:spcPts val="1600"/>
              </a:spcBef>
              <a:spcAft>
                <a:spcPts val="0"/>
              </a:spcAft>
              <a:buNone/>
            </a:pPr>
            <a:r>
              <a:rPr b="1" lang="en" sz="1050">
                <a:latin typeface="Roboto Mono"/>
                <a:ea typeface="Roboto Mono"/>
                <a:cs typeface="Roboto Mono"/>
                <a:sym typeface="Roboto Mono"/>
              </a:rPr>
              <a:t>           1       0.85      0.78      0.81       212</a:t>
            </a:r>
            <a:endParaRPr b="1" sz="1050">
              <a:latin typeface="Roboto Mono"/>
              <a:ea typeface="Roboto Mono"/>
              <a:cs typeface="Roboto Mono"/>
              <a:sym typeface="Roboto Mono"/>
            </a:endParaRPr>
          </a:p>
          <a:p>
            <a:pPr indent="0" lvl="0" marL="0" rtl="0" algn="l">
              <a:spcBef>
                <a:spcPts val="1600"/>
              </a:spcBef>
              <a:spcAft>
                <a:spcPts val="0"/>
              </a:spcAft>
              <a:buNone/>
            </a:pPr>
            <a:r>
              <a:t/>
            </a:r>
            <a:endParaRPr b="1" sz="1050">
              <a:latin typeface="Roboto Mono"/>
              <a:ea typeface="Roboto Mono"/>
              <a:cs typeface="Roboto Mono"/>
              <a:sym typeface="Roboto Mono"/>
            </a:endParaRPr>
          </a:p>
          <a:p>
            <a:pPr indent="0" lvl="0" marL="0" rtl="0" algn="l">
              <a:spcBef>
                <a:spcPts val="1600"/>
              </a:spcBef>
              <a:spcAft>
                <a:spcPts val="0"/>
              </a:spcAft>
              <a:buNone/>
            </a:pPr>
            <a:r>
              <a:rPr b="1" lang="en" sz="1050">
                <a:latin typeface="Roboto Mono"/>
                <a:ea typeface="Roboto Mono"/>
                <a:cs typeface="Roboto Mono"/>
                <a:sym typeface="Roboto Mono"/>
              </a:rPr>
              <a:t>    accuracy                           </a:t>
            </a:r>
            <a:r>
              <a:rPr b="1" lang="en" sz="1050">
                <a:solidFill>
                  <a:srgbClr val="FF0000"/>
                </a:solidFill>
                <a:latin typeface="Roboto Mono"/>
                <a:ea typeface="Roboto Mono"/>
                <a:cs typeface="Roboto Mono"/>
                <a:sym typeface="Roboto Mono"/>
              </a:rPr>
              <a:t>0.81</a:t>
            </a:r>
            <a:r>
              <a:rPr b="1" lang="en" sz="1050">
                <a:latin typeface="Roboto Mono"/>
                <a:ea typeface="Roboto Mono"/>
                <a:cs typeface="Roboto Mono"/>
                <a:sym typeface="Roboto Mono"/>
              </a:rPr>
              <a:t>       400</a:t>
            </a:r>
            <a:endParaRPr b="1" sz="1050">
              <a:latin typeface="Roboto Mono"/>
              <a:ea typeface="Roboto Mono"/>
              <a:cs typeface="Roboto Mono"/>
              <a:sym typeface="Roboto Mono"/>
            </a:endParaRPr>
          </a:p>
          <a:p>
            <a:pPr indent="0" lvl="0" marL="0" rtl="0" algn="l">
              <a:spcBef>
                <a:spcPts val="1600"/>
              </a:spcBef>
              <a:spcAft>
                <a:spcPts val="0"/>
              </a:spcAft>
              <a:buNone/>
            </a:pPr>
            <a:r>
              <a:rPr b="1" lang="en" sz="1050">
                <a:latin typeface="Roboto Mono"/>
                <a:ea typeface="Roboto Mono"/>
                <a:cs typeface="Roboto Mono"/>
                <a:sym typeface="Roboto Mono"/>
              </a:rPr>
              <a:t>   macro avg       0.81      0.81      0.81       400</a:t>
            </a:r>
            <a:endParaRPr b="1" sz="1050">
              <a:latin typeface="Roboto Mono"/>
              <a:ea typeface="Roboto Mono"/>
              <a:cs typeface="Roboto Mono"/>
              <a:sym typeface="Roboto Mono"/>
            </a:endParaRPr>
          </a:p>
          <a:p>
            <a:pPr indent="0" lvl="0" marL="0" rtl="0" algn="l">
              <a:lnSpc>
                <a:spcPct val="170000"/>
              </a:lnSpc>
              <a:spcBef>
                <a:spcPts val="1600"/>
              </a:spcBef>
              <a:spcAft>
                <a:spcPts val="0"/>
              </a:spcAft>
              <a:buNone/>
            </a:pPr>
            <a:r>
              <a:rPr b="1" lang="en" sz="1050">
                <a:latin typeface="Roboto Mono"/>
                <a:ea typeface="Roboto Mono"/>
                <a:cs typeface="Roboto Mono"/>
                <a:sym typeface="Roboto Mono"/>
              </a:rPr>
              <a:t>weighted avg       0.82      0.81      0.81       400</a:t>
            </a:r>
            <a:endParaRPr b="1" sz="1050">
              <a:latin typeface="Roboto Mono"/>
              <a:ea typeface="Roboto Mono"/>
              <a:cs typeface="Roboto Mono"/>
              <a:sym typeface="Roboto Mono"/>
            </a:endParaRPr>
          </a:p>
          <a:p>
            <a:pPr indent="0" lvl="0" marL="0" rtl="0" algn="l">
              <a:spcBef>
                <a:spcPts val="0"/>
              </a:spcBef>
              <a:spcAft>
                <a:spcPts val="1600"/>
              </a:spcAft>
              <a:buNone/>
            </a:pPr>
            <a:r>
              <a:t/>
            </a:r>
            <a:endParaRPr/>
          </a:p>
        </p:txBody>
      </p:sp>
      <p:sp>
        <p:nvSpPr>
          <p:cNvPr id="165" name="Google Shape;165;p23"/>
          <p:cNvSpPr txBox="1"/>
          <p:nvPr/>
        </p:nvSpPr>
        <p:spPr>
          <a:xfrm>
            <a:off x="4859100" y="211275"/>
            <a:ext cx="4111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Roboto"/>
                <a:ea typeface="Roboto"/>
                <a:cs typeface="Roboto"/>
                <a:sym typeface="Roboto"/>
              </a:rPr>
              <a:t>Light GBM</a:t>
            </a:r>
            <a:r>
              <a:rPr b="1" lang="en" sz="1800">
                <a:solidFill>
                  <a:schemeClr val="lt1"/>
                </a:solidFill>
                <a:latin typeface="Roboto"/>
                <a:ea typeface="Roboto"/>
                <a:cs typeface="Roboto"/>
                <a:sym typeface="Roboto"/>
              </a:rPr>
              <a:t> - Classification Report</a:t>
            </a:r>
            <a:endParaRPr b="1" sz="1800">
              <a:solidFill>
                <a:schemeClr val="lt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622475" y="11772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71" name="Google Shape;171;p24"/>
          <p:cNvSpPr txBox="1"/>
          <p:nvPr/>
        </p:nvSpPr>
        <p:spPr>
          <a:xfrm>
            <a:off x="4730375" y="1119250"/>
            <a:ext cx="36534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Roboto"/>
                <a:ea typeface="Roboto"/>
                <a:cs typeface="Roboto"/>
                <a:sym typeface="Roboto"/>
              </a:rPr>
              <a:t>The Light Gradient Boosting Machines Model is the most accurate when </a:t>
            </a:r>
            <a:r>
              <a:rPr lang="en" sz="1800">
                <a:solidFill>
                  <a:schemeClr val="lt1"/>
                </a:solidFill>
                <a:latin typeface="Roboto"/>
                <a:ea typeface="Roboto"/>
                <a:cs typeface="Roboto"/>
                <a:sym typeface="Roboto"/>
              </a:rPr>
              <a:t>classifying</a:t>
            </a:r>
            <a:r>
              <a:rPr lang="en" sz="1800">
                <a:solidFill>
                  <a:schemeClr val="lt1"/>
                </a:solidFill>
                <a:latin typeface="Roboto"/>
                <a:ea typeface="Roboto"/>
                <a:cs typeface="Roboto"/>
                <a:sym typeface="Roboto"/>
              </a:rPr>
              <a:t> this dataset. Direct </a:t>
            </a:r>
            <a:r>
              <a:rPr lang="en" sz="1800">
                <a:solidFill>
                  <a:schemeClr val="lt1"/>
                </a:solidFill>
                <a:latin typeface="Roboto"/>
                <a:ea typeface="Roboto"/>
                <a:cs typeface="Roboto"/>
                <a:sym typeface="Roboto"/>
              </a:rPr>
              <a:t>correlations</a:t>
            </a:r>
            <a:r>
              <a:rPr lang="en" sz="1800">
                <a:solidFill>
                  <a:schemeClr val="lt1"/>
                </a:solidFill>
                <a:latin typeface="Roboto"/>
                <a:ea typeface="Roboto"/>
                <a:cs typeface="Roboto"/>
                <a:sym typeface="Roboto"/>
              </a:rPr>
              <a:t> can be visualized as to which </a:t>
            </a:r>
            <a:r>
              <a:rPr lang="en" sz="1800">
                <a:solidFill>
                  <a:schemeClr val="lt1"/>
                </a:solidFill>
                <a:latin typeface="Roboto"/>
                <a:ea typeface="Roboto"/>
                <a:cs typeface="Roboto"/>
                <a:sym typeface="Roboto"/>
              </a:rPr>
              <a:t>ingredients</a:t>
            </a:r>
            <a:r>
              <a:rPr lang="en" sz="1800">
                <a:solidFill>
                  <a:schemeClr val="lt1"/>
                </a:solidFill>
                <a:latin typeface="Roboto"/>
                <a:ea typeface="Roboto"/>
                <a:cs typeface="Roboto"/>
                <a:sym typeface="Roboto"/>
              </a:rPr>
              <a:t> are more </a:t>
            </a:r>
            <a:r>
              <a:rPr lang="en" sz="1800">
                <a:solidFill>
                  <a:schemeClr val="lt1"/>
                </a:solidFill>
                <a:latin typeface="Roboto"/>
                <a:ea typeface="Roboto"/>
                <a:cs typeface="Roboto"/>
                <a:sym typeface="Roboto"/>
              </a:rPr>
              <a:t>prevalent</a:t>
            </a:r>
            <a:r>
              <a:rPr lang="en" sz="1800">
                <a:solidFill>
                  <a:schemeClr val="lt1"/>
                </a:solidFill>
                <a:latin typeface="Roboto"/>
                <a:ea typeface="Roboto"/>
                <a:cs typeface="Roboto"/>
                <a:sym typeface="Roboto"/>
              </a:rPr>
              <a:t> in good tasting red wine. From this data, wineries can reform their cultivation techniques to </a:t>
            </a:r>
            <a:r>
              <a:rPr lang="en" sz="1800">
                <a:solidFill>
                  <a:schemeClr val="lt1"/>
                </a:solidFill>
                <a:latin typeface="Roboto"/>
                <a:ea typeface="Roboto"/>
                <a:cs typeface="Roboto"/>
                <a:sym typeface="Roboto"/>
              </a:rPr>
              <a:t>invoke</a:t>
            </a:r>
            <a:r>
              <a:rPr lang="en" sz="1800">
                <a:solidFill>
                  <a:schemeClr val="lt1"/>
                </a:solidFill>
                <a:latin typeface="Roboto"/>
                <a:ea typeface="Roboto"/>
                <a:cs typeface="Roboto"/>
                <a:sym typeface="Roboto"/>
              </a:rPr>
              <a:t> the characteristics of good tasting wine.</a:t>
            </a:r>
            <a:endParaRPr sz="1800">
              <a:solidFill>
                <a:schemeClr val="lt1"/>
              </a:solidFill>
              <a:latin typeface="Roboto"/>
              <a:ea typeface="Roboto"/>
              <a:cs typeface="Roboto"/>
              <a:sym typeface="Roboto"/>
            </a:endParaRPr>
          </a:p>
        </p:txBody>
      </p:sp>
      <p:pic>
        <p:nvPicPr>
          <p:cNvPr id="172" name="Google Shape;172;p24"/>
          <p:cNvPicPr preferRelativeResize="0"/>
          <p:nvPr/>
        </p:nvPicPr>
        <p:blipFill>
          <a:blip r:embed="rId3">
            <a:alphaModFix/>
          </a:blip>
          <a:stretch>
            <a:fillRect/>
          </a:stretch>
        </p:blipFill>
        <p:spPr>
          <a:xfrm>
            <a:off x="776850" y="2571747"/>
            <a:ext cx="2771325" cy="1847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614350" y="19492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CHEERS</a:t>
            </a:r>
            <a:endParaRPr/>
          </a:p>
        </p:txBody>
      </p:sp>
      <p:pic>
        <p:nvPicPr>
          <p:cNvPr id="178" name="Google Shape;178;p25"/>
          <p:cNvPicPr preferRelativeResize="0"/>
          <p:nvPr/>
        </p:nvPicPr>
        <p:blipFill>
          <a:blip r:embed="rId3">
            <a:alphaModFix/>
          </a:blip>
          <a:stretch>
            <a:fillRect/>
          </a:stretch>
        </p:blipFill>
        <p:spPr>
          <a:xfrm>
            <a:off x="2918550" y="1040075"/>
            <a:ext cx="5372126" cy="3583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3550875" y="540000"/>
            <a:ext cx="5363100" cy="4063500"/>
          </a:xfrm>
          <a:prstGeom prst="rect">
            <a:avLst/>
          </a:prstGeom>
        </p:spPr>
        <p:txBody>
          <a:bodyPr anchorCtr="0" anchor="b" bIns="91425" lIns="91425" spcFirstLastPara="1" rIns="91425" wrap="square" tIns="91425">
            <a:spAutoFit/>
          </a:bodyPr>
          <a:lstStyle/>
          <a:p>
            <a:pPr indent="-495300" lvl="0" marL="457200" rtl="0" algn="l">
              <a:spcBef>
                <a:spcPts val="0"/>
              </a:spcBef>
              <a:spcAft>
                <a:spcPts val="0"/>
              </a:spcAft>
              <a:buSzPts val="4200"/>
              <a:buChar char="●"/>
            </a:pPr>
            <a:r>
              <a:rPr lang="en"/>
              <a:t>Problem</a:t>
            </a:r>
            <a:endParaRPr/>
          </a:p>
          <a:p>
            <a:pPr indent="-495300" lvl="0" marL="457200" rtl="0" algn="l">
              <a:spcBef>
                <a:spcPts val="0"/>
              </a:spcBef>
              <a:spcAft>
                <a:spcPts val="0"/>
              </a:spcAft>
              <a:buSzPts val="4200"/>
              <a:buChar char="●"/>
            </a:pPr>
            <a:r>
              <a:rPr lang="en"/>
              <a:t>Data</a:t>
            </a:r>
            <a:endParaRPr/>
          </a:p>
          <a:p>
            <a:pPr indent="-495300" lvl="0" marL="457200" rtl="0" algn="l">
              <a:spcBef>
                <a:spcPts val="0"/>
              </a:spcBef>
              <a:spcAft>
                <a:spcPts val="0"/>
              </a:spcAft>
              <a:buSzPts val="4200"/>
              <a:buChar char="●"/>
            </a:pPr>
            <a:r>
              <a:rPr lang="en"/>
              <a:t>Data Visualization</a:t>
            </a:r>
            <a:endParaRPr/>
          </a:p>
          <a:p>
            <a:pPr indent="-495300" lvl="0" marL="457200" rtl="0" algn="l">
              <a:spcBef>
                <a:spcPts val="0"/>
              </a:spcBef>
              <a:spcAft>
                <a:spcPts val="0"/>
              </a:spcAft>
              <a:buSzPts val="4200"/>
              <a:buChar char="●"/>
            </a:pPr>
            <a:r>
              <a:rPr lang="en"/>
              <a:t>Algorithms</a:t>
            </a:r>
            <a:endParaRPr/>
          </a:p>
          <a:p>
            <a:pPr indent="-495300" lvl="0" marL="457200" rtl="0" algn="l">
              <a:spcBef>
                <a:spcPts val="0"/>
              </a:spcBef>
              <a:spcAft>
                <a:spcPts val="0"/>
              </a:spcAft>
              <a:buSzPts val="4200"/>
              <a:buChar char="●"/>
            </a:pPr>
            <a:r>
              <a:rPr lang="en"/>
              <a:t>Model Building</a:t>
            </a:r>
            <a:endParaRPr/>
          </a:p>
          <a:p>
            <a:pPr indent="-495300" lvl="0" marL="457200" rtl="0" algn="l">
              <a:spcBef>
                <a:spcPts val="0"/>
              </a:spcBef>
              <a:spcAft>
                <a:spcPts val="0"/>
              </a:spcAft>
              <a:buSzPts val="4200"/>
              <a:buChar char="●"/>
            </a:pPr>
            <a:r>
              <a:rPr lang="en"/>
              <a:t>Results</a:t>
            </a:r>
            <a:endParaRPr/>
          </a:p>
        </p:txBody>
      </p:sp>
      <p:pic>
        <p:nvPicPr>
          <p:cNvPr id="93" name="Google Shape;93;p14"/>
          <p:cNvPicPr preferRelativeResize="0"/>
          <p:nvPr/>
        </p:nvPicPr>
        <p:blipFill>
          <a:blip r:embed="rId3">
            <a:alphaModFix/>
          </a:blip>
          <a:stretch>
            <a:fillRect/>
          </a:stretch>
        </p:blipFill>
        <p:spPr>
          <a:xfrm>
            <a:off x="152400" y="540000"/>
            <a:ext cx="3246075" cy="3940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a:t>
            </a:r>
            <a:endParaRPr/>
          </a:p>
        </p:txBody>
      </p:sp>
      <p:sp>
        <p:nvSpPr>
          <p:cNvPr id="99" name="Google Shape;99;p15"/>
          <p:cNvSpPr txBox="1"/>
          <p:nvPr/>
        </p:nvSpPr>
        <p:spPr>
          <a:xfrm>
            <a:off x="585050" y="1389475"/>
            <a:ext cx="7930500" cy="31863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1300"/>
              <a:t>The goal of the data mining project is to analyze wine ingredients and determine the factors that contribute to the quality of wine</a:t>
            </a:r>
            <a:r>
              <a:rPr lang="en" sz="1300"/>
              <a:t>. Using classification as the main data mining method, t</a:t>
            </a:r>
            <a:r>
              <a:rPr lang="en" sz="1300"/>
              <a:t>he project aims to develop a model that can accurately classify wines into different quality categories based on their ingredient composition. Additionally, data visualization techniques will be employed to gain insights and refine the analysis of the wine data. Understanding the key factors that contribute to the quality of wine is crucial for winemakers to optimize their production processes and improve the taste and reputation of their wines. Furthermore, consumers can benefit from this knowledge by making informed purchasing decisions and appreciating the characteristics of high-quality wines.</a:t>
            </a:r>
            <a:endParaRPr sz="17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105" name="Google Shape;105;p16"/>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6" name="Google Shape;106;p16"/>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t/>
            </a:r>
            <a:endParaRPr>
              <a:solidFill>
                <a:schemeClr val="lt1"/>
              </a:solidFill>
            </a:endParaRPr>
          </a:p>
        </p:txBody>
      </p:sp>
      <p:sp>
        <p:nvSpPr>
          <p:cNvPr id="107" name="Google Shape;107;p16"/>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Identification of important wine ingredients</a:t>
            </a:r>
            <a:endParaRPr b="1" sz="1500"/>
          </a:p>
          <a:p>
            <a:pPr indent="0" lvl="0" marL="0" rtl="0" algn="l">
              <a:spcBef>
                <a:spcPts val="800"/>
              </a:spcBef>
              <a:spcAft>
                <a:spcPts val="800"/>
              </a:spcAft>
              <a:buNone/>
            </a:pPr>
            <a:r>
              <a:rPr lang="en" sz="1500"/>
              <a:t>The classification model will reveal the ingredients that significantly influence wine quality.</a:t>
            </a:r>
            <a:r>
              <a:rPr lang="en" sz="1400"/>
              <a:t> </a:t>
            </a:r>
            <a:endParaRPr sz="1600"/>
          </a:p>
        </p:txBody>
      </p:sp>
      <p:sp>
        <p:nvSpPr>
          <p:cNvPr id="108" name="Google Shape;108;p16"/>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9" name="Google Shape;109;p16"/>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t/>
            </a:r>
            <a:endParaRPr>
              <a:solidFill>
                <a:schemeClr val="lt1"/>
              </a:solidFill>
            </a:endParaRPr>
          </a:p>
        </p:txBody>
      </p:sp>
      <p:sp>
        <p:nvSpPr>
          <p:cNvPr id="110" name="Google Shape;110;p16"/>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Creation of a predictive model</a:t>
            </a:r>
            <a:endParaRPr b="1" sz="1500"/>
          </a:p>
          <a:p>
            <a:pPr indent="0" lvl="0" marL="0" rtl="0" algn="l">
              <a:spcBef>
                <a:spcPts val="800"/>
              </a:spcBef>
              <a:spcAft>
                <a:spcPts val="800"/>
              </a:spcAft>
              <a:buNone/>
            </a:pPr>
            <a:r>
              <a:rPr lang="en" sz="1500"/>
              <a:t>The project will develop a classification model that can accurately predict the quality category of a wine based on its ingredient composition.</a:t>
            </a:r>
            <a:endParaRPr sz="1500"/>
          </a:p>
        </p:txBody>
      </p:sp>
      <p:sp>
        <p:nvSpPr>
          <p:cNvPr id="111" name="Google Shape;111;p16"/>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2" name="Google Shape;112;p16"/>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t/>
            </a:r>
            <a:endParaRPr>
              <a:solidFill>
                <a:schemeClr val="lt1"/>
              </a:solidFill>
            </a:endParaRPr>
          </a:p>
        </p:txBody>
      </p:sp>
      <p:sp>
        <p:nvSpPr>
          <p:cNvPr id="113" name="Google Shape;113;p16"/>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Data visualization insights</a:t>
            </a:r>
            <a:endParaRPr b="1" sz="1500"/>
          </a:p>
          <a:p>
            <a:pPr indent="0" lvl="0" marL="0" rtl="0" algn="l">
              <a:spcBef>
                <a:spcPts val="800"/>
              </a:spcBef>
              <a:spcAft>
                <a:spcPts val="800"/>
              </a:spcAft>
              <a:buNone/>
            </a:pPr>
            <a:r>
              <a:rPr lang="en" sz="1500"/>
              <a:t>Through data visualization techniques such as scatter plots, bar charts, and heatmaps, the project will provide visual representations of ingredient relationships, patterns, and correlations with wine quality.</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ctrTitle"/>
          </p:nvPr>
        </p:nvSpPr>
        <p:spPr>
          <a:xfrm>
            <a:off x="4184675" y="877575"/>
            <a:ext cx="2982000" cy="3336300"/>
          </a:xfrm>
          <a:prstGeom prst="rect">
            <a:avLst/>
          </a:prstGeom>
        </p:spPr>
        <p:txBody>
          <a:bodyPr anchorCtr="0" anchor="b" bIns="91425" lIns="91425" spcFirstLastPara="1" rIns="91425" wrap="square" tIns="91425">
            <a:spAutoFit/>
          </a:bodyPr>
          <a:lstStyle/>
          <a:p>
            <a:pPr indent="-323850" lvl="0" marL="457200" rtl="0" algn="l">
              <a:lnSpc>
                <a:spcPct val="115000"/>
              </a:lnSpc>
              <a:spcBef>
                <a:spcPts val="1200"/>
              </a:spcBef>
              <a:spcAft>
                <a:spcPts val="0"/>
              </a:spcAft>
              <a:buSzPts val="1500"/>
              <a:buFont typeface="Arial"/>
              <a:buChar char="●"/>
            </a:pPr>
            <a:r>
              <a:rPr lang="en" sz="1500">
                <a:latin typeface="Arial"/>
                <a:ea typeface="Arial"/>
                <a:cs typeface="Arial"/>
                <a:sym typeface="Arial"/>
              </a:rPr>
              <a:t>fixed acidity</a:t>
            </a:r>
            <a:endParaRPr sz="1500">
              <a:latin typeface="Arial"/>
              <a:ea typeface="Arial"/>
              <a:cs typeface="Arial"/>
              <a:sym typeface="Arial"/>
            </a:endParaRPr>
          </a:p>
          <a:p>
            <a:pPr indent="-323850" lvl="0" marL="457200" rtl="0" algn="l">
              <a:lnSpc>
                <a:spcPct val="115000"/>
              </a:lnSpc>
              <a:spcBef>
                <a:spcPts val="0"/>
              </a:spcBef>
              <a:spcAft>
                <a:spcPts val="0"/>
              </a:spcAft>
              <a:buSzPts val="1500"/>
              <a:buFont typeface="Arial"/>
              <a:buChar char="●"/>
            </a:pPr>
            <a:r>
              <a:rPr lang="en" sz="1500">
                <a:latin typeface="Arial"/>
                <a:ea typeface="Arial"/>
                <a:cs typeface="Arial"/>
                <a:sym typeface="Arial"/>
              </a:rPr>
              <a:t>volatile acidity</a:t>
            </a:r>
            <a:endParaRPr sz="1500">
              <a:latin typeface="Arial"/>
              <a:ea typeface="Arial"/>
              <a:cs typeface="Arial"/>
              <a:sym typeface="Arial"/>
            </a:endParaRPr>
          </a:p>
          <a:p>
            <a:pPr indent="-323850" lvl="0" marL="457200" rtl="0" algn="l">
              <a:lnSpc>
                <a:spcPct val="115000"/>
              </a:lnSpc>
              <a:spcBef>
                <a:spcPts val="0"/>
              </a:spcBef>
              <a:spcAft>
                <a:spcPts val="0"/>
              </a:spcAft>
              <a:buSzPts val="1500"/>
              <a:buFont typeface="Arial"/>
              <a:buChar char="●"/>
            </a:pPr>
            <a:r>
              <a:rPr lang="en" sz="1500">
                <a:latin typeface="Arial"/>
                <a:ea typeface="Arial"/>
                <a:cs typeface="Arial"/>
                <a:sym typeface="Arial"/>
              </a:rPr>
              <a:t>citric acid</a:t>
            </a:r>
            <a:endParaRPr sz="1500">
              <a:latin typeface="Arial"/>
              <a:ea typeface="Arial"/>
              <a:cs typeface="Arial"/>
              <a:sym typeface="Arial"/>
            </a:endParaRPr>
          </a:p>
          <a:p>
            <a:pPr indent="-323850" lvl="0" marL="457200" rtl="0" algn="l">
              <a:lnSpc>
                <a:spcPct val="115000"/>
              </a:lnSpc>
              <a:spcBef>
                <a:spcPts val="0"/>
              </a:spcBef>
              <a:spcAft>
                <a:spcPts val="0"/>
              </a:spcAft>
              <a:buSzPts val="1500"/>
              <a:buFont typeface="Arial"/>
              <a:buChar char="●"/>
            </a:pPr>
            <a:r>
              <a:rPr lang="en" sz="1500">
                <a:latin typeface="Arial"/>
                <a:ea typeface="Arial"/>
                <a:cs typeface="Arial"/>
                <a:sym typeface="Arial"/>
              </a:rPr>
              <a:t>residual sugar</a:t>
            </a:r>
            <a:endParaRPr sz="1500">
              <a:latin typeface="Arial"/>
              <a:ea typeface="Arial"/>
              <a:cs typeface="Arial"/>
              <a:sym typeface="Arial"/>
            </a:endParaRPr>
          </a:p>
          <a:p>
            <a:pPr indent="-323850" lvl="0" marL="457200" rtl="0" algn="l">
              <a:lnSpc>
                <a:spcPct val="115000"/>
              </a:lnSpc>
              <a:spcBef>
                <a:spcPts val="0"/>
              </a:spcBef>
              <a:spcAft>
                <a:spcPts val="0"/>
              </a:spcAft>
              <a:buSzPts val="1500"/>
              <a:buFont typeface="Arial"/>
              <a:buChar char="●"/>
            </a:pPr>
            <a:r>
              <a:rPr lang="en" sz="1500">
                <a:latin typeface="Arial"/>
                <a:ea typeface="Arial"/>
                <a:cs typeface="Arial"/>
                <a:sym typeface="Arial"/>
              </a:rPr>
              <a:t>chlorides</a:t>
            </a:r>
            <a:endParaRPr sz="1500">
              <a:latin typeface="Arial"/>
              <a:ea typeface="Arial"/>
              <a:cs typeface="Arial"/>
              <a:sym typeface="Arial"/>
            </a:endParaRPr>
          </a:p>
          <a:p>
            <a:pPr indent="-323850" lvl="0" marL="457200" rtl="0" algn="l">
              <a:lnSpc>
                <a:spcPct val="115000"/>
              </a:lnSpc>
              <a:spcBef>
                <a:spcPts val="0"/>
              </a:spcBef>
              <a:spcAft>
                <a:spcPts val="0"/>
              </a:spcAft>
              <a:buSzPts val="1500"/>
              <a:buFont typeface="Arial"/>
              <a:buChar char="●"/>
            </a:pPr>
            <a:r>
              <a:rPr lang="en" sz="1500">
                <a:latin typeface="Arial"/>
                <a:ea typeface="Arial"/>
                <a:cs typeface="Arial"/>
                <a:sym typeface="Arial"/>
              </a:rPr>
              <a:t>free sulfur dioxide</a:t>
            </a:r>
            <a:endParaRPr sz="1500">
              <a:latin typeface="Arial"/>
              <a:ea typeface="Arial"/>
              <a:cs typeface="Arial"/>
              <a:sym typeface="Arial"/>
            </a:endParaRPr>
          </a:p>
          <a:p>
            <a:pPr indent="-323850" lvl="0" marL="457200" rtl="0" algn="l">
              <a:lnSpc>
                <a:spcPct val="115000"/>
              </a:lnSpc>
              <a:spcBef>
                <a:spcPts val="0"/>
              </a:spcBef>
              <a:spcAft>
                <a:spcPts val="0"/>
              </a:spcAft>
              <a:buSzPts val="1500"/>
              <a:buFont typeface="Arial"/>
              <a:buChar char="●"/>
            </a:pPr>
            <a:r>
              <a:rPr lang="en" sz="1500">
                <a:latin typeface="Arial"/>
                <a:ea typeface="Arial"/>
                <a:cs typeface="Arial"/>
                <a:sym typeface="Arial"/>
              </a:rPr>
              <a:t>total sulfur dioxide</a:t>
            </a:r>
            <a:endParaRPr sz="1500">
              <a:latin typeface="Arial"/>
              <a:ea typeface="Arial"/>
              <a:cs typeface="Arial"/>
              <a:sym typeface="Arial"/>
            </a:endParaRPr>
          </a:p>
          <a:p>
            <a:pPr indent="-323850" lvl="0" marL="457200" rtl="0" algn="l">
              <a:lnSpc>
                <a:spcPct val="115000"/>
              </a:lnSpc>
              <a:spcBef>
                <a:spcPts val="0"/>
              </a:spcBef>
              <a:spcAft>
                <a:spcPts val="0"/>
              </a:spcAft>
              <a:buSzPts val="1500"/>
              <a:buFont typeface="Arial"/>
              <a:buChar char="●"/>
            </a:pPr>
            <a:r>
              <a:rPr lang="en" sz="1500">
                <a:latin typeface="Arial"/>
                <a:ea typeface="Arial"/>
                <a:cs typeface="Arial"/>
                <a:sym typeface="Arial"/>
              </a:rPr>
              <a:t>density</a:t>
            </a:r>
            <a:endParaRPr sz="1500">
              <a:latin typeface="Arial"/>
              <a:ea typeface="Arial"/>
              <a:cs typeface="Arial"/>
              <a:sym typeface="Arial"/>
            </a:endParaRPr>
          </a:p>
          <a:p>
            <a:pPr indent="-323850" lvl="0" marL="457200" rtl="0" algn="l">
              <a:lnSpc>
                <a:spcPct val="115000"/>
              </a:lnSpc>
              <a:spcBef>
                <a:spcPts val="0"/>
              </a:spcBef>
              <a:spcAft>
                <a:spcPts val="0"/>
              </a:spcAft>
              <a:buSzPts val="1500"/>
              <a:buFont typeface="Arial"/>
              <a:buChar char="●"/>
            </a:pPr>
            <a:r>
              <a:rPr lang="en" sz="1500">
                <a:latin typeface="Arial"/>
                <a:ea typeface="Arial"/>
                <a:cs typeface="Arial"/>
                <a:sym typeface="Arial"/>
              </a:rPr>
              <a:t>pH</a:t>
            </a:r>
            <a:endParaRPr sz="1500">
              <a:latin typeface="Arial"/>
              <a:ea typeface="Arial"/>
              <a:cs typeface="Arial"/>
              <a:sym typeface="Arial"/>
            </a:endParaRPr>
          </a:p>
          <a:p>
            <a:pPr indent="-323850" lvl="0" marL="457200" rtl="0" algn="l">
              <a:lnSpc>
                <a:spcPct val="115000"/>
              </a:lnSpc>
              <a:spcBef>
                <a:spcPts val="0"/>
              </a:spcBef>
              <a:spcAft>
                <a:spcPts val="0"/>
              </a:spcAft>
              <a:buSzPts val="1500"/>
              <a:buFont typeface="Arial"/>
              <a:buChar char="●"/>
            </a:pPr>
            <a:r>
              <a:rPr lang="en" sz="1500">
                <a:latin typeface="Arial"/>
                <a:ea typeface="Arial"/>
                <a:cs typeface="Arial"/>
                <a:sym typeface="Arial"/>
              </a:rPr>
              <a:t>sulphates</a:t>
            </a:r>
            <a:endParaRPr sz="1500">
              <a:latin typeface="Arial"/>
              <a:ea typeface="Arial"/>
              <a:cs typeface="Arial"/>
              <a:sym typeface="Arial"/>
            </a:endParaRPr>
          </a:p>
          <a:p>
            <a:pPr indent="-323850" lvl="0" marL="457200" rtl="0" algn="l">
              <a:lnSpc>
                <a:spcPct val="115000"/>
              </a:lnSpc>
              <a:spcBef>
                <a:spcPts val="0"/>
              </a:spcBef>
              <a:spcAft>
                <a:spcPts val="0"/>
              </a:spcAft>
              <a:buSzPts val="1500"/>
              <a:buFont typeface="Arial"/>
              <a:buChar char="●"/>
            </a:pPr>
            <a:r>
              <a:rPr lang="en" sz="1500">
                <a:latin typeface="Arial"/>
                <a:ea typeface="Arial"/>
                <a:cs typeface="Arial"/>
                <a:sym typeface="Arial"/>
              </a:rPr>
              <a:t>alcohol </a:t>
            </a:r>
            <a:endParaRPr sz="1500">
              <a:latin typeface="Arial"/>
              <a:ea typeface="Arial"/>
              <a:cs typeface="Arial"/>
              <a:sym typeface="Arial"/>
            </a:endParaRPr>
          </a:p>
          <a:p>
            <a:pPr indent="-323850" lvl="0" marL="457200" rtl="0" algn="l">
              <a:lnSpc>
                <a:spcPct val="115000"/>
              </a:lnSpc>
              <a:spcBef>
                <a:spcPts val="0"/>
              </a:spcBef>
              <a:spcAft>
                <a:spcPts val="0"/>
              </a:spcAft>
              <a:buSzPts val="1500"/>
              <a:buFont typeface="Arial"/>
              <a:buChar char="●"/>
            </a:pPr>
            <a:r>
              <a:rPr lang="en" sz="1500">
                <a:latin typeface="Arial"/>
                <a:ea typeface="Arial"/>
                <a:cs typeface="Arial"/>
                <a:sym typeface="Arial"/>
              </a:rPr>
              <a:t>quality</a:t>
            </a:r>
            <a:endParaRPr sz="1500"/>
          </a:p>
        </p:txBody>
      </p:sp>
      <p:sp>
        <p:nvSpPr>
          <p:cNvPr id="119" name="Google Shape;119;p17"/>
          <p:cNvSpPr txBox="1"/>
          <p:nvPr/>
        </p:nvSpPr>
        <p:spPr>
          <a:xfrm>
            <a:off x="1105075" y="1186325"/>
            <a:ext cx="2990100" cy="36327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1500">
                <a:solidFill>
                  <a:schemeClr val="lt1"/>
                </a:solidFill>
              </a:rPr>
              <a:t>The data for this project would consist of a collection of wine samples, each with associated attributes. Dataset consists of 1599 rows and 12 columns.This dataset is related to red variants of the Portuguese "Vinho Verde".</a:t>
            </a:r>
            <a:endParaRPr sz="1900">
              <a:solidFill>
                <a:schemeClr val="lt1"/>
              </a:solidFill>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www.kaggle.com</a:t>
            </a:r>
            <a:endParaRPr>
              <a:latin typeface="Roboto"/>
              <a:ea typeface="Roboto"/>
              <a:cs typeface="Roboto"/>
              <a:sym typeface="Roboto"/>
            </a:endParaRPr>
          </a:p>
        </p:txBody>
      </p:sp>
      <p:sp>
        <p:nvSpPr>
          <p:cNvPr id="120" name="Google Shape;120;p17"/>
          <p:cNvSpPr txBox="1"/>
          <p:nvPr/>
        </p:nvSpPr>
        <p:spPr>
          <a:xfrm>
            <a:off x="723175" y="276275"/>
            <a:ext cx="40710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800">
                <a:solidFill>
                  <a:schemeClr val="lt1"/>
                </a:solidFill>
                <a:latin typeface="Roboto"/>
                <a:ea typeface="Roboto"/>
                <a:cs typeface="Roboto"/>
                <a:sym typeface="Roboto"/>
              </a:rPr>
              <a:t>Data</a:t>
            </a:r>
            <a:endParaRPr sz="3800">
              <a:solidFill>
                <a:schemeClr val="lt1"/>
              </a:solidFill>
              <a:latin typeface="Roboto"/>
              <a:ea typeface="Roboto"/>
              <a:cs typeface="Roboto"/>
              <a:sym typeface="Roboto"/>
            </a:endParaRPr>
          </a:p>
        </p:txBody>
      </p:sp>
      <p:pic>
        <p:nvPicPr>
          <p:cNvPr id="121" name="Google Shape;121;p17"/>
          <p:cNvPicPr preferRelativeResize="0"/>
          <p:nvPr/>
        </p:nvPicPr>
        <p:blipFill>
          <a:blip r:embed="rId3">
            <a:alphaModFix/>
          </a:blip>
          <a:stretch>
            <a:fillRect/>
          </a:stretch>
        </p:blipFill>
        <p:spPr>
          <a:xfrm>
            <a:off x="6799025" y="1851200"/>
            <a:ext cx="1672525" cy="230293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ctrTitle"/>
          </p:nvPr>
        </p:nvSpPr>
        <p:spPr>
          <a:xfrm>
            <a:off x="4184675" y="1291975"/>
            <a:ext cx="3965400" cy="2775300"/>
          </a:xfrm>
          <a:prstGeom prst="rect">
            <a:avLst/>
          </a:prstGeom>
        </p:spPr>
        <p:txBody>
          <a:bodyPr anchorCtr="0" anchor="b" bIns="91425" lIns="91425" spcFirstLastPara="1" rIns="91425" wrap="square" tIns="91425">
            <a:spAutoFit/>
          </a:bodyPr>
          <a:lstStyle/>
          <a:p>
            <a:pPr indent="-333375" lvl="0" marL="457200" rtl="0" algn="l">
              <a:lnSpc>
                <a:spcPct val="115000"/>
              </a:lnSpc>
              <a:spcBef>
                <a:spcPts val="0"/>
              </a:spcBef>
              <a:spcAft>
                <a:spcPts val="0"/>
              </a:spcAft>
              <a:buSzPts val="1650"/>
              <a:buFont typeface="Arial"/>
              <a:buChar char="●"/>
            </a:pPr>
            <a:r>
              <a:rPr lang="en" sz="1650">
                <a:highlight>
                  <a:schemeClr val="dk1"/>
                </a:highlight>
                <a:uFill>
                  <a:noFill/>
                </a:uFill>
                <a:latin typeface="Arial"/>
                <a:ea typeface="Arial"/>
                <a:cs typeface="Arial"/>
                <a:sym typeface="Arial"/>
                <a:hlinkClick r:id="rId3"/>
              </a:rPr>
              <a:t>Hist</a:t>
            </a:r>
            <a:r>
              <a:rPr lang="en" sz="1650">
                <a:highlight>
                  <a:schemeClr val="dk1"/>
                </a:highlight>
                <a:latin typeface="Arial"/>
                <a:ea typeface="Arial"/>
                <a:cs typeface="Arial"/>
                <a:sym typeface="Arial"/>
              </a:rPr>
              <a:t>oplot</a:t>
            </a:r>
            <a:endParaRPr sz="1650">
              <a:highlight>
                <a:schemeClr val="dk1"/>
              </a:highlight>
              <a:latin typeface="Arial"/>
              <a:ea typeface="Arial"/>
              <a:cs typeface="Arial"/>
              <a:sym typeface="Arial"/>
            </a:endParaRPr>
          </a:p>
          <a:p>
            <a:pPr indent="-333375" lvl="0" marL="457200" rtl="0" algn="l">
              <a:lnSpc>
                <a:spcPct val="115000"/>
              </a:lnSpc>
              <a:spcBef>
                <a:spcPts val="0"/>
              </a:spcBef>
              <a:spcAft>
                <a:spcPts val="0"/>
              </a:spcAft>
              <a:buSzPts val="1650"/>
              <a:buFont typeface="Arial"/>
              <a:buChar char="●"/>
            </a:pPr>
            <a:r>
              <a:rPr lang="en" sz="1650">
                <a:highlight>
                  <a:schemeClr val="dk1"/>
                </a:highlight>
                <a:uFill>
                  <a:noFill/>
                </a:uFill>
                <a:latin typeface="Arial"/>
                <a:ea typeface="Arial"/>
                <a:cs typeface="Arial"/>
                <a:sym typeface="Arial"/>
                <a:hlinkClick r:id="rId4"/>
              </a:rPr>
              <a:t>Pairplot</a:t>
            </a:r>
            <a:endParaRPr sz="1650">
              <a:highlight>
                <a:schemeClr val="dk1"/>
              </a:highlight>
              <a:latin typeface="Arial"/>
              <a:ea typeface="Arial"/>
              <a:cs typeface="Arial"/>
              <a:sym typeface="Arial"/>
            </a:endParaRPr>
          </a:p>
          <a:p>
            <a:pPr indent="-333375" lvl="0" marL="457200" rtl="0" algn="l">
              <a:lnSpc>
                <a:spcPct val="115000"/>
              </a:lnSpc>
              <a:spcBef>
                <a:spcPts val="0"/>
              </a:spcBef>
              <a:spcAft>
                <a:spcPts val="0"/>
              </a:spcAft>
              <a:buSzPts val="1650"/>
              <a:buFont typeface="Arial"/>
              <a:buChar char="●"/>
            </a:pPr>
            <a:r>
              <a:rPr lang="en" sz="1650">
                <a:highlight>
                  <a:schemeClr val="dk1"/>
                </a:highlight>
                <a:uFill>
                  <a:noFill/>
                </a:uFill>
                <a:latin typeface="Arial"/>
                <a:ea typeface="Arial"/>
                <a:cs typeface="Arial"/>
                <a:sym typeface="Arial"/>
                <a:hlinkClick r:id="rId5"/>
              </a:rPr>
              <a:t>Scatterplot</a:t>
            </a:r>
            <a:endParaRPr sz="1650">
              <a:highlight>
                <a:schemeClr val="dk1"/>
              </a:highlight>
              <a:latin typeface="Arial"/>
              <a:ea typeface="Arial"/>
              <a:cs typeface="Arial"/>
              <a:sym typeface="Arial"/>
            </a:endParaRPr>
          </a:p>
          <a:p>
            <a:pPr indent="-333375" lvl="0" marL="457200" rtl="0" algn="l">
              <a:lnSpc>
                <a:spcPct val="115000"/>
              </a:lnSpc>
              <a:spcBef>
                <a:spcPts val="0"/>
              </a:spcBef>
              <a:spcAft>
                <a:spcPts val="0"/>
              </a:spcAft>
              <a:buSzPts val="1650"/>
              <a:buFont typeface="Arial"/>
              <a:buChar char="●"/>
            </a:pPr>
            <a:r>
              <a:rPr lang="en" sz="1650">
                <a:highlight>
                  <a:schemeClr val="dk1"/>
                </a:highlight>
                <a:uFill>
                  <a:noFill/>
                </a:uFill>
                <a:latin typeface="Arial"/>
                <a:ea typeface="Arial"/>
                <a:cs typeface="Arial"/>
                <a:sym typeface="Arial"/>
                <a:hlinkClick r:id="rId6"/>
              </a:rPr>
              <a:t>Smooth Kernel Density with Marginal Histograms</a:t>
            </a:r>
            <a:endParaRPr sz="1650">
              <a:highlight>
                <a:schemeClr val="dk1"/>
              </a:highlight>
              <a:latin typeface="Arial"/>
              <a:ea typeface="Arial"/>
              <a:cs typeface="Arial"/>
              <a:sym typeface="Arial"/>
            </a:endParaRPr>
          </a:p>
          <a:p>
            <a:pPr indent="-333375" lvl="0" marL="457200" rtl="0" algn="l">
              <a:lnSpc>
                <a:spcPct val="115000"/>
              </a:lnSpc>
              <a:spcBef>
                <a:spcPts val="0"/>
              </a:spcBef>
              <a:spcAft>
                <a:spcPts val="0"/>
              </a:spcAft>
              <a:buSzPts val="1650"/>
              <a:buFont typeface="Arial"/>
              <a:buChar char="●"/>
            </a:pPr>
            <a:r>
              <a:rPr lang="en" sz="1650">
                <a:highlight>
                  <a:schemeClr val="dk1"/>
                </a:highlight>
                <a:uFill>
                  <a:noFill/>
                </a:uFill>
                <a:latin typeface="Arial"/>
                <a:ea typeface="Arial"/>
                <a:cs typeface="Arial"/>
                <a:sym typeface="Arial"/>
                <a:hlinkClick r:id="rId7"/>
              </a:rPr>
              <a:t>Regplot</a:t>
            </a:r>
            <a:endParaRPr sz="1650">
              <a:highlight>
                <a:schemeClr val="dk1"/>
              </a:highlight>
              <a:latin typeface="Arial"/>
              <a:ea typeface="Arial"/>
              <a:cs typeface="Arial"/>
              <a:sym typeface="Arial"/>
            </a:endParaRPr>
          </a:p>
          <a:p>
            <a:pPr indent="-333375" lvl="0" marL="457200" rtl="0" algn="l">
              <a:lnSpc>
                <a:spcPct val="115000"/>
              </a:lnSpc>
              <a:spcBef>
                <a:spcPts val="0"/>
              </a:spcBef>
              <a:spcAft>
                <a:spcPts val="0"/>
              </a:spcAft>
              <a:buSzPts val="1650"/>
              <a:buFont typeface="Arial"/>
              <a:buChar char="●"/>
            </a:pPr>
            <a:r>
              <a:rPr lang="en" sz="1650">
                <a:highlight>
                  <a:schemeClr val="dk1"/>
                </a:highlight>
                <a:uFill>
                  <a:noFill/>
                </a:uFill>
                <a:latin typeface="Arial"/>
                <a:ea typeface="Arial"/>
                <a:cs typeface="Arial"/>
                <a:sym typeface="Arial"/>
                <a:hlinkClick r:id="rId8"/>
              </a:rPr>
              <a:t>Hexagonal Binned Plot</a:t>
            </a:r>
            <a:endParaRPr sz="1650">
              <a:highlight>
                <a:schemeClr val="dk1"/>
              </a:highlight>
              <a:latin typeface="Arial"/>
              <a:ea typeface="Arial"/>
              <a:cs typeface="Arial"/>
              <a:sym typeface="Arial"/>
            </a:endParaRPr>
          </a:p>
          <a:p>
            <a:pPr indent="-333375" lvl="0" marL="457200" rtl="0" algn="l">
              <a:lnSpc>
                <a:spcPct val="115000"/>
              </a:lnSpc>
              <a:spcBef>
                <a:spcPts val="0"/>
              </a:spcBef>
              <a:spcAft>
                <a:spcPts val="0"/>
              </a:spcAft>
              <a:buSzPts val="1650"/>
              <a:buFont typeface="Arial"/>
              <a:buChar char="●"/>
            </a:pPr>
            <a:r>
              <a:rPr lang="en" sz="1650">
                <a:highlight>
                  <a:schemeClr val="dk1"/>
                </a:highlight>
                <a:uFill>
                  <a:noFill/>
                </a:uFill>
                <a:latin typeface="Arial"/>
                <a:ea typeface="Arial"/>
                <a:cs typeface="Arial"/>
                <a:sym typeface="Arial"/>
                <a:hlinkClick r:id="rId9"/>
              </a:rPr>
              <a:t>Visualization with Plotly Express</a:t>
            </a:r>
            <a:endParaRPr sz="1650">
              <a:highlight>
                <a:schemeClr val="dk1"/>
              </a:highlight>
              <a:latin typeface="Arial"/>
              <a:ea typeface="Arial"/>
              <a:cs typeface="Arial"/>
              <a:sym typeface="Arial"/>
            </a:endParaRPr>
          </a:p>
          <a:p>
            <a:pPr indent="-333375" lvl="0" marL="457200" rtl="0" algn="l">
              <a:lnSpc>
                <a:spcPct val="115000"/>
              </a:lnSpc>
              <a:spcBef>
                <a:spcPts val="0"/>
              </a:spcBef>
              <a:spcAft>
                <a:spcPts val="0"/>
              </a:spcAft>
              <a:buSzPts val="1650"/>
              <a:buFont typeface="Arial"/>
              <a:buChar char="●"/>
            </a:pPr>
            <a:r>
              <a:rPr lang="en" sz="1650">
                <a:highlight>
                  <a:schemeClr val="dk1"/>
                </a:highlight>
                <a:uFill>
                  <a:noFill/>
                </a:uFill>
                <a:latin typeface="Arial"/>
                <a:ea typeface="Arial"/>
                <a:cs typeface="Arial"/>
                <a:sym typeface="Arial"/>
                <a:hlinkClick r:id="rId10"/>
              </a:rPr>
              <a:t>Heatmap and Correlation</a:t>
            </a:r>
            <a:endParaRPr sz="1500">
              <a:latin typeface="Arial"/>
              <a:ea typeface="Arial"/>
              <a:cs typeface="Arial"/>
              <a:sym typeface="Arial"/>
            </a:endParaRPr>
          </a:p>
        </p:txBody>
      </p:sp>
      <p:sp>
        <p:nvSpPr>
          <p:cNvPr id="127" name="Google Shape;127;p18"/>
          <p:cNvSpPr txBox="1"/>
          <p:nvPr/>
        </p:nvSpPr>
        <p:spPr>
          <a:xfrm>
            <a:off x="1105075" y="1438200"/>
            <a:ext cx="2990100" cy="16932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a:solidFill>
                  <a:schemeClr val="lt1"/>
                </a:solidFill>
              </a:rPr>
              <a:t>These visualizations can reveal patterns, trends, and potential outliers in the data.</a:t>
            </a:r>
            <a:endParaRPr sz="2300">
              <a:solidFill>
                <a:schemeClr val="lt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28" name="Google Shape;128;p18"/>
          <p:cNvSpPr txBox="1"/>
          <p:nvPr/>
        </p:nvSpPr>
        <p:spPr>
          <a:xfrm>
            <a:off x="723175" y="284400"/>
            <a:ext cx="40710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800">
                <a:solidFill>
                  <a:schemeClr val="lt1"/>
                </a:solidFill>
                <a:latin typeface="Roboto"/>
                <a:ea typeface="Roboto"/>
                <a:cs typeface="Roboto"/>
                <a:sym typeface="Roboto"/>
              </a:rPr>
              <a:t>Data Visualization</a:t>
            </a:r>
            <a:endParaRPr sz="3800">
              <a:solidFill>
                <a:schemeClr val="lt1"/>
              </a:solidFill>
              <a:latin typeface="Roboto"/>
              <a:ea typeface="Roboto"/>
              <a:cs typeface="Roboto"/>
              <a:sym typeface="Roboto"/>
            </a:endParaRPr>
          </a:p>
        </p:txBody>
      </p:sp>
      <p:pic>
        <p:nvPicPr>
          <p:cNvPr id="129" name="Google Shape;129;p18"/>
          <p:cNvPicPr preferRelativeResize="0"/>
          <p:nvPr/>
        </p:nvPicPr>
        <p:blipFill>
          <a:blip r:embed="rId11">
            <a:alphaModFix/>
          </a:blip>
          <a:stretch>
            <a:fillRect/>
          </a:stretch>
        </p:blipFill>
        <p:spPr>
          <a:xfrm>
            <a:off x="891850" y="3131400"/>
            <a:ext cx="2560951" cy="17073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nvSpPr>
        <p:spPr>
          <a:xfrm>
            <a:off x="1018850" y="910250"/>
            <a:ext cx="2990100" cy="8313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a:solidFill>
                  <a:schemeClr val="lt1"/>
                </a:solidFill>
              </a:rPr>
              <a:t>Classification Models</a:t>
            </a:r>
            <a:endParaRPr sz="2300">
              <a:solidFill>
                <a:schemeClr val="lt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35" name="Google Shape;135;p19"/>
          <p:cNvSpPr txBox="1"/>
          <p:nvPr/>
        </p:nvSpPr>
        <p:spPr>
          <a:xfrm>
            <a:off x="723175" y="284400"/>
            <a:ext cx="40710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800">
                <a:solidFill>
                  <a:schemeClr val="lt1"/>
                </a:solidFill>
                <a:latin typeface="Roboto"/>
                <a:ea typeface="Roboto"/>
                <a:cs typeface="Roboto"/>
                <a:sym typeface="Roboto"/>
              </a:rPr>
              <a:t>Algorithms</a:t>
            </a:r>
            <a:endParaRPr sz="3800">
              <a:solidFill>
                <a:schemeClr val="lt1"/>
              </a:solidFill>
              <a:latin typeface="Roboto"/>
              <a:ea typeface="Roboto"/>
              <a:cs typeface="Roboto"/>
              <a:sym typeface="Roboto"/>
            </a:endParaRPr>
          </a:p>
        </p:txBody>
      </p:sp>
      <p:sp>
        <p:nvSpPr>
          <p:cNvPr id="136" name="Google Shape;136;p19"/>
          <p:cNvSpPr txBox="1"/>
          <p:nvPr/>
        </p:nvSpPr>
        <p:spPr>
          <a:xfrm>
            <a:off x="739125" y="1626075"/>
            <a:ext cx="5761500" cy="19548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Clr>
                <a:schemeClr val="lt1"/>
              </a:buClr>
              <a:buSzPts val="2300"/>
              <a:buFont typeface="Roboto"/>
              <a:buAutoNum type="arabicPeriod"/>
            </a:pPr>
            <a:r>
              <a:rPr lang="en" sz="2300">
                <a:solidFill>
                  <a:schemeClr val="lt1"/>
                </a:solidFill>
                <a:latin typeface="Roboto"/>
                <a:ea typeface="Roboto"/>
                <a:cs typeface="Roboto"/>
                <a:sym typeface="Roboto"/>
              </a:rPr>
              <a:t>K-Nearest Neighbors Model</a:t>
            </a:r>
            <a:endParaRPr sz="2300">
              <a:solidFill>
                <a:schemeClr val="lt1"/>
              </a:solidFill>
              <a:latin typeface="Roboto"/>
              <a:ea typeface="Roboto"/>
              <a:cs typeface="Roboto"/>
              <a:sym typeface="Roboto"/>
            </a:endParaRPr>
          </a:p>
          <a:p>
            <a:pPr indent="0" lvl="0" marL="457200" rtl="0" algn="l">
              <a:spcBef>
                <a:spcPts val="0"/>
              </a:spcBef>
              <a:spcAft>
                <a:spcPts val="0"/>
              </a:spcAft>
              <a:buNone/>
            </a:pPr>
            <a:r>
              <a:t/>
            </a:r>
            <a:endParaRPr sz="2300">
              <a:solidFill>
                <a:schemeClr val="lt1"/>
              </a:solidFill>
              <a:latin typeface="Roboto"/>
              <a:ea typeface="Roboto"/>
              <a:cs typeface="Roboto"/>
              <a:sym typeface="Roboto"/>
            </a:endParaRPr>
          </a:p>
          <a:p>
            <a:pPr indent="-374650" lvl="0" marL="457200" rtl="0" algn="l">
              <a:spcBef>
                <a:spcPts val="0"/>
              </a:spcBef>
              <a:spcAft>
                <a:spcPts val="0"/>
              </a:spcAft>
              <a:buClr>
                <a:schemeClr val="lt1"/>
              </a:buClr>
              <a:buSzPts val="2300"/>
              <a:buFont typeface="Roboto"/>
              <a:buAutoNum type="arabicPeriod"/>
            </a:pPr>
            <a:r>
              <a:rPr lang="en" sz="2300">
                <a:solidFill>
                  <a:schemeClr val="lt1"/>
                </a:solidFill>
                <a:latin typeface="Roboto"/>
                <a:ea typeface="Roboto"/>
                <a:cs typeface="Roboto"/>
                <a:sym typeface="Roboto"/>
              </a:rPr>
              <a:t>Gradient Boosting Machines Model</a:t>
            </a:r>
            <a:endParaRPr sz="2300">
              <a:solidFill>
                <a:schemeClr val="lt1"/>
              </a:solidFill>
              <a:latin typeface="Roboto"/>
              <a:ea typeface="Roboto"/>
              <a:cs typeface="Roboto"/>
              <a:sym typeface="Roboto"/>
            </a:endParaRPr>
          </a:p>
          <a:p>
            <a:pPr indent="0" lvl="0" marL="457200" rtl="0" algn="l">
              <a:spcBef>
                <a:spcPts val="0"/>
              </a:spcBef>
              <a:spcAft>
                <a:spcPts val="0"/>
              </a:spcAft>
              <a:buNone/>
            </a:pPr>
            <a:r>
              <a:t/>
            </a:r>
            <a:endParaRPr sz="2300">
              <a:solidFill>
                <a:schemeClr val="lt1"/>
              </a:solidFill>
              <a:latin typeface="Roboto"/>
              <a:ea typeface="Roboto"/>
              <a:cs typeface="Roboto"/>
              <a:sym typeface="Roboto"/>
            </a:endParaRPr>
          </a:p>
          <a:p>
            <a:pPr indent="-374650" lvl="0" marL="457200" rtl="0" algn="l">
              <a:spcBef>
                <a:spcPts val="0"/>
              </a:spcBef>
              <a:spcAft>
                <a:spcPts val="0"/>
              </a:spcAft>
              <a:buClr>
                <a:schemeClr val="lt1"/>
              </a:buClr>
              <a:buSzPts val="2300"/>
              <a:buFont typeface="Roboto"/>
              <a:buAutoNum type="arabicPeriod"/>
            </a:pPr>
            <a:r>
              <a:rPr lang="en" sz="2300">
                <a:solidFill>
                  <a:schemeClr val="lt1"/>
                </a:solidFill>
                <a:latin typeface="Roboto"/>
                <a:ea typeface="Roboto"/>
                <a:cs typeface="Roboto"/>
                <a:sym typeface="Roboto"/>
              </a:rPr>
              <a:t>Light GBM</a:t>
            </a:r>
            <a:endParaRPr sz="2300">
              <a:solidFill>
                <a:schemeClr val="lt1"/>
              </a:solidFill>
              <a:latin typeface="Roboto"/>
              <a:ea typeface="Roboto"/>
              <a:cs typeface="Roboto"/>
              <a:sym typeface="Roboto"/>
            </a:endParaRPr>
          </a:p>
        </p:txBody>
      </p:sp>
      <p:pic>
        <p:nvPicPr>
          <p:cNvPr id="137" name="Google Shape;137;p19"/>
          <p:cNvPicPr preferRelativeResize="0"/>
          <p:nvPr/>
        </p:nvPicPr>
        <p:blipFill>
          <a:blip r:embed="rId3">
            <a:alphaModFix/>
          </a:blip>
          <a:stretch>
            <a:fillRect/>
          </a:stretch>
        </p:blipFill>
        <p:spPr>
          <a:xfrm>
            <a:off x="6076125" y="1053900"/>
            <a:ext cx="2338575" cy="40320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nvSpPr>
        <p:spPr>
          <a:xfrm>
            <a:off x="723175" y="284400"/>
            <a:ext cx="40710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800">
                <a:solidFill>
                  <a:schemeClr val="lt1"/>
                </a:solidFill>
                <a:latin typeface="Roboto"/>
                <a:ea typeface="Roboto"/>
                <a:cs typeface="Roboto"/>
                <a:sym typeface="Roboto"/>
              </a:rPr>
              <a:t>Model Building</a:t>
            </a:r>
            <a:endParaRPr sz="3800">
              <a:solidFill>
                <a:schemeClr val="lt1"/>
              </a:solidFill>
              <a:latin typeface="Roboto"/>
              <a:ea typeface="Roboto"/>
              <a:cs typeface="Roboto"/>
              <a:sym typeface="Roboto"/>
            </a:endParaRPr>
          </a:p>
        </p:txBody>
      </p:sp>
      <p:sp>
        <p:nvSpPr>
          <p:cNvPr id="143" name="Google Shape;143;p20"/>
          <p:cNvSpPr txBox="1"/>
          <p:nvPr/>
        </p:nvSpPr>
        <p:spPr>
          <a:xfrm>
            <a:off x="723175" y="1245975"/>
            <a:ext cx="5761500" cy="26628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Clr>
                <a:schemeClr val="lt1"/>
              </a:buClr>
              <a:buSzPts val="2300"/>
              <a:buFont typeface="Roboto"/>
              <a:buAutoNum type="arabicPeriod"/>
            </a:pPr>
            <a:r>
              <a:rPr lang="en" sz="2300">
                <a:solidFill>
                  <a:schemeClr val="lt1"/>
                </a:solidFill>
                <a:latin typeface="Roboto"/>
                <a:ea typeface="Roboto"/>
                <a:cs typeface="Roboto"/>
                <a:sym typeface="Roboto"/>
              </a:rPr>
              <a:t>Search the best parameters with GridSearchCV method</a:t>
            </a:r>
            <a:endParaRPr sz="2300">
              <a:solidFill>
                <a:schemeClr val="lt1"/>
              </a:solidFill>
              <a:latin typeface="Roboto"/>
              <a:ea typeface="Roboto"/>
              <a:cs typeface="Roboto"/>
              <a:sym typeface="Roboto"/>
            </a:endParaRPr>
          </a:p>
          <a:p>
            <a:pPr indent="0" lvl="0" marL="457200" rtl="0" algn="l">
              <a:spcBef>
                <a:spcPts val="0"/>
              </a:spcBef>
              <a:spcAft>
                <a:spcPts val="0"/>
              </a:spcAft>
              <a:buNone/>
            </a:pPr>
            <a:r>
              <a:t/>
            </a:r>
            <a:endParaRPr sz="2300">
              <a:solidFill>
                <a:schemeClr val="lt1"/>
              </a:solidFill>
              <a:latin typeface="Roboto"/>
              <a:ea typeface="Roboto"/>
              <a:cs typeface="Roboto"/>
              <a:sym typeface="Roboto"/>
            </a:endParaRPr>
          </a:p>
          <a:p>
            <a:pPr indent="-374650" lvl="0" marL="457200" rtl="0" algn="l">
              <a:spcBef>
                <a:spcPts val="0"/>
              </a:spcBef>
              <a:spcAft>
                <a:spcPts val="0"/>
              </a:spcAft>
              <a:buClr>
                <a:schemeClr val="lt1"/>
              </a:buClr>
              <a:buSzPts val="2300"/>
              <a:buFont typeface="Roboto"/>
              <a:buAutoNum type="arabicPeriod"/>
            </a:pPr>
            <a:r>
              <a:rPr lang="en" sz="2300">
                <a:solidFill>
                  <a:schemeClr val="lt1"/>
                </a:solidFill>
                <a:latin typeface="Roboto"/>
                <a:ea typeface="Roboto"/>
                <a:cs typeface="Roboto"/>
                <a:sym typeface="Roboto"/>
              </a:rPr>
              <a:t>Build model with best scores</a:t>
            </a:r>
            <a:endParaRPr sz="2300">
              <a:solidFill>
                <a:schemeClr val="lt1"/>
              </a:solidFill>
              <a:latin typeface="Roboto"/>
              <a:ea typeface="Roboto"/>
              <a:cs typeface="Roboto"/>
              <a:sym typeface="Roboto"/>
            </a:endParaRPr>
          </a:p>
          <a:p>
            <a:pPr indent="0" lvl="0" marL="0" rtl="0" algn="l">
              <a:spcBef>
                <a:spcPts val="0"/>
              </a:spcBef>
              <a:spcAft>
                <a:spcPts val="0"/>
              </a:spcAft>
              <a:buNone/>
            </a:pPr>
            <a:r>
              <a:t/>
            </a:r>
            <a:endParaRPr sz="2300">
              <a:solidFill>
                <a:schemeClr val="lt1"/>
              </a:solidFill>
              <a:latin typeface="Roboto"/>
              <a:ea typeface="Roboto"/>
              <a:cs typeface="Roboto"/>
              <a:sym typeface="Roboto"/>
            </a:endParaRPr>
          </a:p>
          <a:p>
            <a:pPr indent="0" lvl="0" marL="457200" rtl="0" algn="l">
              <a:spcBef>
                <a:spcPts val="0"/>
              </a:spcBef>
              <a:spcAft>
                <a:spcPts val="0"/>
              </a:spcAft>
              <a:buNone/>
            </a:pPr>
            <a:r>
              <a:t/>
            </a:r>
            <a:endParaRPr sz="2300">
              <a:solidFill>
                <a:schemeClr val="lt1"/>
              </a:solidFill>
              <a:latin typeface="Roboto"/>
              <a:ea typeface="Roboto"/>
              <a:cs typeface="Roboto"/>
              <a:sym typeface="Roboto"/>
            </a:endParaRPr>
          </a:p>
          <a:p>
            <a:pPr indent="-374650" lvl="0" marL="457200" rtl="0" algn="l">
              <a:spcBef>
                <a:spcPts val="0"/>
              </a:spcBef>
              <a:spcAft>
                <a:spcPts val="0"/>
              </a:spcAft>
              <a:buClr>
                <a:schemeClr val="lt1"/>
              </a:buClr>
              <a:buSzPts val="2300"/>
              <a:buFont typeface="Roboto"/>
              <a:buAutoNum type="arabicPeriod"/>
            </a:pPr>
            <a:r>
              <a:rPr lang="en" sz="2300">
                <a:solidFill>
                  <a:schemeClr val="lt1"/>
                </a:solidFill>
                <a:latin typeface="Roboto"/>
                <a:ea typeface="Roboto"/>
                <a:cs typeface="Roboto"/>
                <a:sym typeface="Roboto"/>
              </a:rPr>
              <a:t>Accuracy Score/Classification Report</a:t>
            </a:r>
            <a:endParaRPr sz="2300">
              <a:solidFill>
                <a:schemeClr val="lt1"/>
              </a:solidFill>
              <a:latin typeface="Roboto"/>
              <a:ea typeface="Roboto"/>
              <a:cs typeface="Roboto"/>
              <a:sym typeface="Roboto"/>
            </a:endParaRPr>
          </a:p>
        </p:txBody>
      </p:sp>
      <p:pic>
        <p:nvPicPr>
          <p:cNvPr id="144" name="Google Shape;144;p20"/>
          <p:cNvPicPr preferRelativeResize="0"/>
          <p:nvPr/>
        </p:nvPicPr>
        <p:blipFill>
          <a:blip r:embed="rId3">
            <a:alphaModFix/>
          </a:blip>
          <a:stretch>
            <a:fillRect/>
          </a:stretch>
        </p:blipFill>
        <p:spPr>
          <a:xfrm>
            <a:off x="5938300" y="1558100"/>
            <a:ext cx="2354526" cy="176589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150" name="Google Shape;150;p21"/>
          <p:cNvSpPr txBox="1"/>
          <p:nvPr>
            <p:ph idx="2" type="body"/>
          </p:nvPr>
        </p:nvSpPr>
        <p:spPr>
          <a:xfrm>
            <a:off x="4607200" y="724200"/>
            <a:ext cx="45828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050">
                <a:latin typeface="Roboto Mono"/>
                <a:ea typeface="Roboto Mono"/>
                <a:cs typeface="Roboto Mono"/>
                <a:sym typeface="Roboto Mono"/>
              </a:rPr>
              <a:t>               precision    recall  f1-score   support</a:t>
            </a:r>
            <a:endParaRPr b="1" sz="1050">
              <a:latin typeface="Roboto Mono"/>
              <a:ea typeface="Roboto Mono"/>
              <a:cs typeface="Roboto Mono"/>
              <a:sym typeface="Roboto Mono"/>
            </a:endParaRPr>
          </a:p>
          <a:p>
            <a:pPr indent="0" lvl="0" marL="0" rtl="0" algn="l">
              <a:spcBef>
                <a:spcPts val="1600"/>
              </a:spcBef>
              <a:spcAft>
                <a:spcPts val="0"/>
              </a:spcAft>
              <a:buNone/>
            </a:pPr>
            <a:r>
              <a:t/>
            </a:r>
            <a:endParaRPr b="1" sz="1050">
              <a:latin typeface="Roboto Mono"/>
              <a:ea typeface="Roboto Mono"/>
              <a:cs typeface="Roboto Mono"/>
              <a:sym typeface="Roboto Mono"/>
            </a:endParaRPr>
          </a:p>
          <a:p>
            <a:pPr indent="0" lvl="0" marL="0" rtl="0" algn="l">
              <a:spcBef>
                <a:spcPts val="1600"/>
              </a:spcBef>
              <a:spcAft>
                <a:spcPts val="0"/>
              </a:spcAft>
              <a:buNone/>
            </a:pPr>
            <a:r>
              <a:rPr b="1" lang="en" sz="1050">
                <a:latin typeface="Roboto Mono"/>
                <a:ea typeface="Roboto Mono"/>
                <a:cs typeface="Roboto Mono"/>
                <a:sym typeface="Roboto Mono"/>
              </a:rPr>
              <a:t>           0       0.78      0.81      0.79       188</a:t>
            </a:r>
            <a:endParaRPr b="1" sz="1050">
              <a:latin typeface="Roboto Mono"/>
              <a:ea typeface="Roboto Mono"/>
              <a:cs typeface="Roboto Mono"/>
              <a:sym typeface="Roboto Mono"/>
            </a:endParaRPr>
          </a:p>
          <a:p>
            <a:pPr indent="0" lvl="0" marL="0" rtl="0" algn="l">
              <a:spcBef>
                <a:spcPts val="1600"/>
              </a:spcBef>
              <a:spcAft>
                <a:spcPts val="0"/>
              </a:spcAft>
              <a:buNone/>
            </a:pPr>
            <a:r>
              <a:rPr b="1" lang="en" sz="1050">
                <a:latin typeface="Roboto Mono"/>
                <a:ea typeface="Roboto Mono"/>
                <a:cs typeface="Roboto Mono"/>
                <a:sym typeface="Roboto Mono"/>
              </a:rPr>
              <a:t>           1       0.82      0.80      0.81       212</a:t>
            </a:r>
            <a:endParaRPr b="1" sz="1050">
              <a:latin typeface="Roboto Mono"/>
              <a:ea typeface="Roboto Mono"/>
              <a:cs typeface="Roboto Mono"/>
              <a:sym typeface="Roboto Mono"/>
            </a:endParaRPr>
          </a:p>
          <a:p>
            <a:pPr indent="0" lvl="0" marL="0" rtl="0" algn="l">
              <a:spcBef>
                <a:spcPts val="1600"/>
              </a:spcBef>
              <a:spcAft>
                <a:spcPts val="0"/>
              </a:spcAft>
              <a:buNone/>
            </a:pPr>
            <a:r>
              <a:t/>
            </a:r>
            <a:endParaRPr b="1" sz="1050">
              <a:latin typeface="Roboto Mono"/>
              <a:ea typeface="Roboto Mono"/>
              <a:cs typeface="Roboto Mono"/>
              <a:sym typeface="Roboto Mono"/>
            </a:endParaRPr>
          </a:p>
          <a:p>
            <a:pPr indent="0" lvl="0" marL="0" rtl="0" algn="l">
              <a:spcBef>
                <a:spcPts val="1600"/>
              </a:spcBef>
              <a:spcAft>
                <a:spcPts val="0"/>
              </a:spcAft>
              <a:buNone/>
            </a:pPr>
            <a:r>
              <a:rPr b="1" lang="en" sz="1050">
                <a:latin typeface="Roboto Mono"/>
                <a:ea typeface="Roboto Mono"/>
                <a:cs typeface="Roboto Mono"/>
                <a:sym typeface="Roboto Mono"/>
              </a:rPr>
              <a:t>    accuracy                           </a:t>
            </a:r>
            <a:r>
              <a:rPr b="1" lang="en" sz="1050">
                <a:solidFill>
                  <a:srgbClr val="FF0000"/>
                </a:solidFill>
                <a:latin typeface="Roboto Mono"/>
                <a:ea typeface="Roboto Mono"/>
                <a:cs typeface="Roboto Mono"/>
                <a:sym typeface="Roboto Mono"/>
              </a:rPr>
              <a:t>0.80</a:t>
            </a:r>
            <a:r>
              <a:rPr b="1" lang="en" sz="1050">
                <a:latin typeface="Roboto Mono"/>
                <a:ea typeface="Roboto Mono"/>
                <a:cs typeface="Roboto Mono"/>
                <a:sym typeface="Roboto Mono"/>
              </a:rPr>
              <a:t>       400</a:t>
            </a:r>
            <a:endParaRPr b="1" sz="1050">
              <a:latin typeface="Roboto Mono"/>
              <a:ea typeface="Roboto Mono"/>
              <a:cs typeface="Roboto Mono"/>
              <a:sym typeface="Roboto Mono"/>
            </a:endParaRPr>
          </a:p>
          <a:p>
            <a:pPr indent="0" lvl="0" marL="0" rtl="0" algn="l">
              <a:spcBef>
                <a:spcPts val="1600"/>
              </a:spcBef>
              <a:spcAft>
                <a:spcPts val="0"/>
              </a:spcAft>
              <a:buNone/>
            </a:pPr>
            <a:r>
              <a:rPr b="1" lang="en" sz="1050">
                <a:latin typeface="Roboto Mono"/>
                <a:ea typeface="Roboto Mono"/>
                <a:cs typeface="Roboto Mono"/>
                <a:sym typeface="Roboto Mono"/>
              </a:rPr>
              <a:t>   macro avg       0.80      0.80      0.80       400</a:t>
            </a:r>
            <a:endParaRPr b="1" sz="1050">
              <a:latin typeface="Roboto Mono"/>
              <a:ea typeface="Roboto Mono"/>
              <a:cs typeface="Roboto Mono"/>
              <a:sym typeface="Roboto Mono"/>
            </a:endParaRPr>
          </a:p>
          <a:p>
            <a:pPr indent="0" lvl="0" marL="0" rtl="0" algn="l">
              <a:lnSpc>
                <a:spcPct val="170000"/>
              </a:lnSpc>
              <a:spcBef>
                <a:spcPts val="1600"/>
              </a:spcBef>
              <a:spcAft>
                <a:spcPts val="0"/>
              </a:spcAft>
              <a:buNone/>
            </a:pPr>
            <a:r>
              <a:rPr b="1" lang="en" sz="1050">
                <a:latin typeface="Roboto Mono"/>
                <a:ea typeface="Roboto Mono"/>
                <a:cs typeface="Roboto Mono"/>
                <a:sym typeface="Roboto Mono"/>
              </a:rPr>
              <a:t>weighted avg       0.80      0.80      0.80       400</a:t>
            </a:r>
            <a:endParaRPr b="1" sz="1050">
              <a:latin typeface="Roboto Mono"/>
              <a:ea typeface="Roboto Mono"/>
              <a:cs typeface="Roboto Mono"/>
              <a:sym typeface="Roboto Mono"/>
            </a:endParaRPr>
          </a:p>
          <a:p>
            <a:pPr indent="0" lvl="0" marL="0" rtl="0" algn="l">
              <a:spcBef>
                <a:spcPts val="0"/>
              </a:spcBef>
              <a:spcAft>
                <a:spcPts val="1600"/>
              </a:spcAft>
              <a:buNone/>
            </a:pPr>
            <a:r>
              <a:t/>
            </a:r>
            <a:endParaRPr/>
          </a:p>
        </p:txBody>
      </p:sp>
      <p:sp>
        <p:nvSpPr>
          <p:cNvPr id="151" name="Google Shape;151;p21"/>
          <p:cNvSpPr txBox="1"/>
          <p:nvPr/>
        </p:nvSpPr>
        <p:spPr>
          <a:xfrm>
            <a:off x="4859100" y="211275"/>
            <a:ext cx="4111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Roboto"/>
                <a:ea typeface="Roboto"/>
                <a:cs typeface="Roboto"/>
                <a:sym typeface="Roboto"/>
              </a:rPr>
              <a:t>KNN - Classification Report</a:t>
            </a:r>
            <a:endParaRPr b="1" sz="1800">
              <a:solidFill>
                <a:schemeClr val="l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