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5" r:id="rId4"/>
  </p:sldMasterIdLst>
  <p:sldIdLst>
    <p:sldId id="256" r:id="rId5"/>
    <p:sldId id="258" r:id="rId6"/>
    <p:sldId id="259" r:id="rId7"/>
    <p:sldId id="260" r:id="rId8"/>
    <p:sldId id="274" r:id="rId9"/>
    <p:sldId id="266" r:id="rId10"/>
    <p:sldId id="262" r:id="rId11"/>
    <p:sldId id="263" r:id="rId12"/>
    <p:sldId id="264" r:id="rId13"/>
    <p:sldId id="265" r:id="rId14"/>
    <p:sldId id="270" r:id="rId15"/>
    <p:sldId id="273" r:id="rId16"/>
    <p:sldId id="271" r:id="rId17"/>
    <p:sldId id="268" r:id="rId18"/>
    <p:sldId id="267" r:id="rId19"/>
    <p:sldId id="269"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07" d="100"/>
          <a:sy n="107"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14.04.2022</a:t>
            </a:fld>
            <a:endParaRPr lang="de-D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20170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14.04.2022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23902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14.04.2022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13828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14.04.2022</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79538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C6AFC3F-A6A2-4EF2-B0C3-1F371E9FB00B}" type="datetimeFigureOut">
              <a:rPr lang="de-DE" smtClean="0"/>
              <a:t>14.04.2022</a:t>
            </a:fld>
            <a:endParaRPr lang="de-DE" dirty="0"/>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1485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C6AFC3F-A6A2-4EF2-B0C3-1F371E9FB00B}" type="datetimeFigureOut">
              <a:rPr lang="de-DE" smtClean="0"/>
              <a:t>14.04.2022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232975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6AFC3F-A6A2-4EF2-B0C3-1F371E9FB00B}" type="datetimeFigureOut">
              <a:rPr lang="de-DE" smtClean="0"/>
              <a:t>14.04.2022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05532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C6AFC3F-A6A2-4EF2-B0C3-1F371E9FB00B}" type="datetimeFigureOut">
              <a:rPr lang="de-DE" smtClean="0"/>
              <a:t>14.04.2022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2005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FC3F-A6A2-4EF2-B0C3-1F371E9FB00B}" type="datetimeFigureOut">
              <a:rPr lang="de-DE" smtClean="0"/>
              <a:t>14.04.2022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93787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de-DE"/>
              <a:t>Mastertextformat bearbeiten</a:t>
            </a:r>
          </a:p>
        </p:txBody>
      </p:sp>
      <p:sp>
        <p:nvSpPr>
          <p:cNvPr id="5" name="Date Placeholder 4"/>
          <p:cNvSpPr>
            <a:spLocks noGrp="1"/>
          </p:cNvSpPr>
          <p:nvPr>
            <p:ph type="dt" sz="half" idx="10"/>
          </p:nvPr>
        </p:nvSpPr>
        <p:spPr/>
        <p:txBody>
          <a:bodyPr/>
          <a:lstStyle/>
          <a:p>
            <a:fld id="{EC6AFC3F-A6A2-4EF2-B0C3-1F371E9FB00B}" type="datetimeFigureOut">
              <a:rPr lang="de-DE" smtClean="0"/>
              <a:t>14.04.2022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415047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14.04.2022</a:t>
            </a:fld>
            <a:endParaRPr lang="de-D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12294870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C6AFC3F-A6A2-4EF2-B0C3-1F371E9FB00B}" type="datetimeFigureOut">
              <a:rPr lang="de-DE" smtClean="0"/>
              <a:t>14.04.2022</a:t>
            </a:fld>
            <a:endParaRPr lang="de-D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de-DE" dirty="0"/>
              <a:t>Json2puml </a:t>
            </a:r>
            <a:r>
              <a:rPr lang="de-DE" dirty="0" err="1"/>
              <a:t>introduction</a:t>
            </a:r>
            <a:endParaRPr lang="de-D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656A4BC-08C6-4918-80EA-8D608556DF60}" type="slidenum">
              <a:rPr lang="de-DE" smtClean="0"/>
              <a:t>‹Nr.›</a:t>
            </a:fld>
            <a:endParaRPr lang="de-DE"/>
          </a:p>
        </p:txBody>
      </p:sp>
      <p:sp>
        <p:nvSpPr>
          <p:cNvPr id="7" name="MSIPCMContentMarking" descr="{&quot;HashCode&quot;:-1699574231,&quot;Placement&quot;:&quot;Footer&quot;,&quot;Top&quot;:523.380066,&quot;Left&quot;:0.0,&quot;SlideWidth&quot;:960,&quot;SlideHeight&quot;:540}">
            <a:extLst>
              <a:ext uri="{FF2B5EF4-FFF2-40B4-BE49-F238E27FC236}">
                <a16:creationId xmlns:a16="http://schemas.microsoft.com/office/drawing/2014/main" id="{5D3202D8-D07C-4C81-9F0F-B055DFDD590F}"/>
              </a:ext>
            </a:extLst>
          </p:cNvPr>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Calibri" panose="020F0502020204030204" pitchFamily="34" charset="0"/>
              </a:rPr>
              <a:t>C2 General</a:t>
            </a:r>
          </a:p>
        </p:txBody>
      </p:sp>
    </p:spTree>
    <p:extLst>
      <p:ext uri="{BB962C8B-B14F-4D97-AF65-F5344CB8AC3E}">
        <p14:creationId xmlns:p14="http://schemas.microsoft.com/office/powerpoint/2010/main" val="3497468807"/>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confluence.agile.vodafone.com/x/6S1cCg" TargetMode="External"/><Relationship Id="rId2" Type="http://schemas.openxmlformats.org/officeDocument/2006/relationships/hyperlink" Target="https://teams.microsoft.com/_?tenantId=68283f3b-8487-4c86-adb3-a5228f18b893#/conversations/unknown?groupId=11a7cea1-cd1d-4652-a0f1-c0d49c36791a&amp;threadId=19:474Gdd1HrkAN4PdWg9zXRmBJAa4axN46PJyLzRvb8XE1@thread.tacv2&amp;ctx=chann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9931EC-8779-433E-AD05-5C53FB8FB563}"/>
              </a:ext>
            </a:extLst>
          </p:cNvPr>
          <p:cNvSpPr>
            <a:spLocks noGrp="1"/>
          </p:cNvSpPr>
          <p:nvPr>
            <p:ph type="ctrTitle"/>
          </p:nvPr>
        </p:nvSpPr>
        <p:spPr/>
        <p:txBody>
          <a:bodyPr/>
          <a:lstStyle/>
          <a:p>
            <a:r>
              <a:rPr lang="en-GB"/>
              <a:t>json2puml</a:t>
            </a:r>
          </a:p>
        </p:txBody>
      </p:sp>
      <p:sp>
        <p:nvSpPr>
          <p:cNvPr id="3" name="Untertitel 2">
            <a:extLst>
              <a:ext uri="{FF2B5EF4-FFF2-40B4-BE49-F238E27FC236}">
                <a16:creationId xmlns:a16="http://schemas.microsoft.com/office/drawing/2014/main" id="{F152A273-B086-4D6B-AD4B-6D4A11F36D52}"/>
              </a:ext>
            </a:extLst>
          </p:cNvPr>
          <p:cNvSpPr>
            <a:spLocks noGrp="1"/>
          </p:cNvSpPr>
          <p:nvPr>
            <p:ph type="subTitle" idx="1"/>
          </p:nvPr>
        </p:nvSpPr>
        <p:spPr/>
        <p:txBody>
          <a:bodyPr/>
          <a:lstStyle/>
          <a:p>
            <a:r>
              <a:rPr lang="en-GB" dirty="0"/>
              <a:t>Make data visible and understandable</a:t>
            </a:r>
          </a:p>
        </p:txBody>
      </p:sp>
      <p:sp>
        <p:nvSpPr>
          <p:cNvPr id="4" name="Textfeld 3">
            <a:extLst>
              <a:ext uri="{FF2B5EF4-FFF2-40B4-BE49-F238E27FC236}">
                <a16:creationId xmlns:a16="http://schemas.microsoft.com/office/drawing/2014/main" id="{7645586D-99B2-4BE0-B7A1-DCA29304EB94}"/>
              </a:ext>
            </a:extLst>
          </p:cNvPr>
          <p:cNvSpPr txBox="1"/>
          <p:nvPr/>
        </p:nvSpPr>
        <p:spPr>
          <a:xfrm>
            <a:off x="667512" y="5995073"/>
            <a:ext cx="4516749" cy="514628"/>
          </a:xfrm>
          <a:prstGeom prst="rect">
            <a:avLst/>
          </a:prstGeom>
        </p:spPr>
        <p:txBody>
          <a:bodyPr vert="horz" lIns="91440" tIns="45720" rIns="91440" bIns="45720" rtlCol="0">
            <a:normAutofit/>
          </a:bodyPr>
          <a:lstStyle>
            <a:lvl1pPr indent="0" defTabSz="914400">
              <a:lnSpc>
                <a:spcPct val="85000"/>
              </a:lnSpc>
              <a:spcBef>
                <a:spcPts val="1300"/>
              </a:spcBef>
              <a:buFont typeface="Arial" pitchFamily="34" charset="0"/>
              <a:buNone/>
              <a:defRPr sz="3200">
                <a:solidFill>
                  <a:schemeClr val="bg1"/>
                </a:solidFill>
                <a:latin typeface="+mj-lt"/>
              </a:defRPr>
            </a:lvl1pPr>
            <a:lvl2pPr indent="0" algn="ctr" defTabSz="914400">
              <a:lnSpc>
                <a:spcPct val="85000"/>
              </a:lnSpc>
              <a:spcBef>
                <a:spcPts val="600"/>
              </a:spcBef>
              <a:buFont typeface="Arial" pitchFamily="34" charset="0"/>
              <a:buNone/>
              <a:defRPr sz="2800">
                <a:solidFill>
                  <a:schemeClr val="tx1">
                    <a:lumMod val="85000"/>
                    <a:lumOff val="15000"/>
                  </a:schemeClr>
                </a:solidFill>
              </a:defRPr>
            </a:lvl2pPr>
            <a:lvl3pPr indent="0" algn="ctr" defTabSz="914400">
              <a:lnSpc>
                <a:spcPct val="85000"/>
              </a:lnSpc>
              <a:spcBef>
                <a:spcPts val="600"/>
              </a:spcBef>
              <a:buFont typeface="Arial" pitchFamily="34" charset="0"/>
              <a:buNone/>
              <a:defRPr sz="2400" i="1">
                <a:solidFill>
                  <a:schemeClr val="tx1">
                    <a:lumMod val="85000"/>
                    <a:lumOff val="15000"/>
                  </a:schemeClr>
                </a:solidFill>
              </a:defRPr>
            </a:lvl3pPr>
            <a:lvl4pPr indent="0" algn="ctr" defTabSz="914400">
              <a:lnSpc>
                <a:spcPct val="85000"/>
              </a:lnSpc>
              <a:spcBef>
                <a:spcPts val="600"/>
              </a:spcBef>
              <a:buFont typeface="Arial" pitchFamily="34" charset="0"/>
              <a:buNone/>
              <a:defRPr sz="2000">
                <a:solidFill>
                  <a:schemeClr val="tx1">
                    <a:lumMod val="85000"/>
                    <a:lumOff val="15000"/>
                  </a:schemeClr>
                </a:solidFill>
              </a:defRPr>
            </a:lvl4pPr>
            <a:lvl5pPr indent="0" algn="ctr" defTabSz="914400">
              <a:lnSpc>
                <a:spcPct val="85000"/>
              </a:lnSpc>
              <a:spcBef>
                <a:spcPts val="600"/>
              </a:spcBef>
              <a:buFont typeface="Arial" pitchFamily="34" charset="0"/>
              <a:buNone/>
              <a:defRPr sz="2000">
                <a:solidFill>
                  <a:schemeClr val="tx1">
                    <a:lumMod val="85000"/>
                    <a:lumOff val="15000"/>
                  </a:schemeClr>
                </a:solidFill>
              </a:defRPr>
            </a:lvl5pPr>
            <a:lvl6pPr indent="0" algn="ctr" defTabSz="914400">
              <a:lnSpc>
                <a:spcPct val="85000"/>
              </a:lnSpc>
              <a:spcBef>
                <a:spcPts val="600"/>
              </a:spcBef>
              <a:buFont typeface="Arial" pitchFamily="34" charset="0"/>
              <a:buNone/>
              <a:defRPr sz="2000">
                <a:solidFill>
                  <a:schemeClr val="tx1">
                    <a:lumMod val="85000"/>
                    <a:lumOff val="15000"/>
                  </a:schemeClr>
                </a:solidFill>
              </a:defRPr>
            </a:lvl6pPr>
            <a:lvl7pPr indent="0" algn="ctr" defTabSz="914400">
              <a:lnSpc>
                <a:spcPct val="85000"/>
              </a:lnSpc>
              <a:spcBef>
                <a:spcPts val="600"/>
              </a:spcBef>
              <a:buFont typeface="Arial" pitchFamily="34" charset="0"/>
              <a:buNone/>
              <a:defRPr sz="2000">
                <a:solidFill>
                  <a:schemeClr val="tx1">
                    <a:lumMod val="85000"/>
                    <a:lumOff val="15000"/>
                  </a:schemeClr>
                </a:solidFill>
              </a:defRPr>
            </a:lvl7pPr>
            <a:lvl8pPr indent="0" algn="ctr" defTabSz="914400">
              <a:lnSpc>
                <a:spcPct val="85000"/>
              </a:lnSpc>
              <a:spcBef>
                <a:spcPts val="600"/>
              </a:spcBef>
              <a:buFont typeface="Arial" pitchFamily="34" charset="0"/>
              <a:buNone/>
              <a:defRPr sz="2000">
                <a:solidFill>
                  <a:schemeClr val="tx1">
                    <a:lumMod val="85000"/>
                    <a:lumOff val="15000"/>
                  </a:schemeClr>
                </a:solidFill>
              </a:defRPr>
            </a:lvl8pPr>
            <a:lvl9pPr indent="0" algn="ctr" defTabSz="914400">
              <a:lnSpc>
                <a:spcPct val="85000"/>
              </a:lnSpc>
              <a:spcBef>
                <a:spcPts val="600"/>
              </a:spcBef>
              <a:buFont typeface="Arial" pitchFamily="34" charset="0"/>
              <a:buNone/>
              <a:defRPr sz="2000">
                <a:solidFill>
                  <a:schemeClr val="tx1">
                    <a:lumMod val="85000"/>
                    <a:lumOff val="15000"/>
                  </a:schemeClr>
                </a:solidFill>
              </a:defRPr>
            </a:lvl9pPr>
          </a:lstStyle>
          <a:p>
            <a:r>
              <a:rPr lang="de-DE" sz="2000" dirty="0"/>
              <a:t>Jens Fudickar, April 2022</a:t>
            </a:r>
          </a:p>
        </p:txBody>
      </p:sp>
    </p:spTree>
    <p:extLst>
      <p:ext uri="{BB962C8B-B14F-4D97-AF65-F5344CB8AC3E}">
        <p14:creationId xmlns:p14="http://schemas.microsoft.com/office/powerpoint/2010/main" val="40400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E4D8CD12-3972-47C8-85AE-1298B3FDC06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92728" y="908904"/>
            <a:ext cx="5519489" cy="3944471"/>
          </a:xfrm>
          <a:prstGeom prst="rect">
            <a:avLst/>
          </a:prstGeom>
          <a:ln>
            <a:solidFill>
              <a:schemeClr val="accent1"/>
            </a:solidFill>
          </a:ln>
        </p:spPr>
      </p:pic>
      <p:sp>
        <p:nvSpPr>
          <p:cNvPr id="2" name="Titel 1">
            <a:extLst>
              <a:ext uri="{FF2B5EF4-FFF2-40B4-BE49-F238E27FC236}">
                <a16:creationId xmlns:a16="http://schemas.microsoft.com/office/drawing/2014/main" id="{C5F43591-0E72-4C7B-9B26-CDDB11BE59C1}"/>
              </a:ext>
            </a:extLst>
          </p:cNvPr>
          <p:cNvSpPr>
            <a:spLocks noGrp="1"/>
          </p:cNvSpPr>
          <p:nvPr>
            <p:ph type="title"/>
          </p:nvPr>
        </p:nvSpPr>
        <p:spPr>
          <a:xfrm>
            <a:off x="657224" y="421899"/>
            <a:ext cx="10772775" cy="1658198"/>
          </a:xfrm>
        </p:spPr>
        <p:txBody>
          <a:bodyPr anchor="t">
            <a:normAutofit/>
          </a:bodyPr>
          <a:lstStyle/>
          <a:p>
            <a:r>
              <a:rPr lang="de-DE" sz="4400" dirty="0" err="1"/>
              <a:t>Example</a:t>
            </a:r>
            <a:r>
              <a:rPr lang="de-DE" sz="4400" dirty="0"/>
              <a:t> 3: TMF 629, 632, 637, 666, 670 </a:t>
            </a:r>
            <a:br>
              <a:rPr lang="de-DE" sz="4400" dirty="0"/>
            </a:br>
            <a:r>
              <a:rPr lang="de-DE" sz="4400" dirty="0" err="1"/>
              <a:t>for</a:t>
            </a:r>
            <a:r>
              <a:rPr lang="de-DE" sz="4400" dirty="0"/>
              <a:t> </a:t>
            </a:r>
            <a:r>
              <a:rPr lang="de-DE" sz="4400" dirty="0" err="1"/>
              <a:t>one</a:t>
            </a:r>
            <a:r>
              <a:rPr lang="de-DE" sz="4400" dirty="0"/>
              <a:t> </a:t>
            </a:r>
            <a:r>
              <a:rPr lang="de-DE" sz="4400" dirty="0" err="1"/>
              <a:t>customer</a:t>
            </a:r>
            <a:r>
              <a:rPr lang="de-DE" sz="4400" dirty="0"/>
              <a:t> (different </a:t>
            </a:r>
            <a:r>
              <a:rPr lang="de-DE" sz="4400" dirty="0" err="1"/>
              <a:t>formats</a:t>
            </a:r>
            <a:r>
              <a:rPr lang="de-DE" sz="4400" dirty="0"/>
              <a:t>)</a:t>
            </a:r>
          </a:p>
        </p:txBody>
      </p:sp>
      <p:pic>
        <p:nvPicPr>
          <p:cNvPr id="4" name="Grafik 3">
            <a:extLst>
              <a:ext uri="{FF2B5EF4-FFF2-40B4-BE49-F238E27FC236}">
                <a16:creationId xmlns:a16="http://schemas.microsoft.com/office/drawing/2014/main" id="{565E3A7B-0318-4864-BE41-C0FA3A4FFC0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6517" y="1684837"/>
            <a:ext cx="4020545" cy="3630282"/>
          </a:xfrm>
          <a:prstGeom prst="rect">
            <a:avLst/>
          </a:prstGeom>
          <a:ln>
            <a:solidFill>
              <a:schemeClr val="accent1"/>
            </a:solidFill>
          </a:ln>
        </p:spPr>
      </p:pic>
      <p:pic>
        <p:nvPicPr>
          <p:cNvPr id="8" name="Grafik 7">
            <a:extLst>
              <a:ext uri="{FF2B5EF4-FFF2-40B4-BE49-F238E27FC236}">
                <a16:creationId xmlns:a16="http://schemas.microsoft.com/office/drawing/2014/main" id="{CFD0F439-676D-4D36-BEE2-3E1A2B5DD8A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27295" y="4383742"/>
            <a:ext cx="5337065" cy="2321574"/>
          </a:xfrm>
          <a:prstGeom prst="rect">
            <a:avLst/>
          </a:prstGeom>
          <a:ln>
            <a:solidFill>
              <a:schemeClr val="accent1"/>
            </a:solidFill>
          </a:ln>
        </p:spPr>
      </p:pic>
    </p:spTree>
    <p:extLst>
      <p:ext uri="{BB962C8B-B14F-4D97-AF65-F5344CB8AC3E}">
        <p14:creationId xmlns:p14="http://schemas.microsoft.com/office/powerpoint/2010/main" val="2069052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46D6E3-105B-49A0-BBDF-CA7E3A471FCE}"/>
              </a:ext>
            </a:extLst>
          </p:cNvPr>
          <p:cNvSpPr>
            <a:spLocks noGrp="1"/>
          </p:cNvSpPr>
          <p:nvPr>
            <p:ph type="title"/>
          </p:nvPr>
        </p:nvSpPr>
        <p:spPr/>
        <p:txBody>
          <a:bodyPr/>
          <a:lstStyle/>
          <a:p>
            <a:r>
              <a:rPr lang="en-GB" dirty="0"/>
              <a:t>Star Wars Example</a:t>
            </a:r>
          </a:p>
        </p:txBody>
      </p:sp>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p:txBody>
          <a:bodyPr/>
          <a:lstStyle/>
          <a:p>
            <a:pPr algn="ctr"/>
            <a:r>
              <a:rPr lang="en-US" dirty="0">
                <a:hlinkClick r:id="rId2"/>
              </a:rPr>
              <a:t>SWAPI - The Star Wars API</a:t>
            </a:r>
            <a:endParaRPr lang="en-US" b="0" i="0" dirty="0">
              <a:solidFill>
                <a:srgbClr val="C8C8C8"/>
              </a:solidFill>
              <a:effectLst/>
              <a:latin typeface="Helvetica Neue"/>
            </a:endParaRPr>
          </a:p>
          <a:p>
            <a:pPr algn="ctr"/>
            <a:r>
              <a:rPr lang="en-US" b="0" i="0" dirty="0">
                <a:solidFill>
                  <a:schemeClr val="tx1"/>
                </a:solidFill>
                <a:effectLst/>
                <a:latin typeface="Helvetica Neue"/>
              </a:rPr>
              <a:t>https://swapi.dev/</a:t>
            </a: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The Star Wars API, or "</a:t>
            </a:r>
            <a:r>
              <a:rPr lang="en-US" b="0" i="0" dirty="0" err="1">
                <a:solidFill>
                  <a:schemeClr val="tx1"/>
                </a:solidFill>
                <a:effectLst/>
                <a:latin typeface="Helvetica Neue"/>
              </a:rPr>
              <a:t>swapi</a:t>
            </a:r>
            <a:r>
              <a:rPr lang="en-US" b="0" i="0" dirty="0">
                <a:solidFill>
                  <a:schemeClr val="tx1"/>
                </a:solidFill>
                <a:effectLst/>
                <a:latin typeface="Helvetica Neue"/>
              </a:rPr>
              <a:t>" (</a:t>
            </a:r>
            <a:r>
              <a:rPr lang="en-US" b="0" i="0" dirty="0" err="1">
                <a:solidFill>
                  <a:schemeClr val="tx1"/>
                </a:solidFill>
                <a:effectLst/>
                <a:latin typeface="Helvetica Neue"/>
              </a:rPr>
              <a:t>Swah</a:t>
            </a:r>
            <a:r>
              <a:rPr lang="en-US" b="0" i="0" dirty="0">
                <a:solidFill>
                  <a:schemeClr val="tx1"/>
                </a:solidFill>
                <a:effectLst/>
                <a:latin typeface="Helvetica Neue"/>
              </a:rPr>
              <a:t>-pee) is the world's first quantified and programmatically-accessible data source for all the data from the Star Wars canon universe!</a:t>
            </a:r>
          </a:p>
          <a:p>
            <a:pPr algn="l"/>
            <a:r>
              <a:rPr lang="en-US" b="0" i="0" dirty="0">
                <a:solidFill>
                  <a:schemeClr val="tx1"/>
                </a:solidFill>
                <a:effectLst/>
                <a:latin typeface="Helvetica Neue"/>
              </a:rPr>
              <a:t>We've taken all the rich contextual stuff from the universe and formatted into something easier to consume with software. Then we went and stuck an API on the front so you can access it all!</a:t>
            </a:r>
          </a:p>
          <a:p>
            <a:endParaRPr lang="en-GB" dirty="0"/>
          </a:p>
        </p:txBody>
      </p:sp>
    </p:spTree>
    <p:extLst>
      <p:ext uri="{BB962C8B-B14F-4D97-AF65-F5344CB8AC3E}">
        <p14:creationId xmlns:p14="http://schemas.microsoft.com/office/powerpoint/2010/main" val="406927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C6789-ACAD-423D-9290-E6A35C2DC86E}"/>
              </a:ext>
            </a:extLst>
          </p:cNvPr>
          <p:cNvSpPr>
            <a:spLocks noGrp="1"/>
          </p:cNvSpPr>
          <p:nvPr>
            <p:ph type="title"/>
          </p:nvPr>
        </p:nvSpPr>
        <p:spPr>
          <a:xfrm>
            <a:off x="657224" y="124097"/>
            <a:ext cx="11334479" cy="1802674"/>
          </a:xfrm>
        </p:spPr>
        <p:txBody>
          <a:bodyPr>
            <a:normAutofit fontScale="90000"/>
          </a:bodyPr>
          <a:lstStyle/>
          <a:p>
            <a:r>
              <a:rPr lang="en-GB" sz="6600" dirty="0"/>
              <a:t>All Data</a:t>
            </a:r>
            <a:br>
              <a:rPr lang="en-GB" sz="6600" dirty="0"/>
            </a:br>
            <a:r>
              <a:rPr lang="en-GB" sz="3600" dirty="0"/>
              <a:t>6 Films, 82 Persons, 60 Planets, 37 Species, 36 Star ships, 39 Vehicles</a:t>
            </a:r>
            <a:endParaRPr lang="en-GB" sz="6600" dirty="0"/>
          </a:p>
        </p:txBody>
      </p:sp>
      <p:pic>
        <p:nvPicPr>
          <p:cNvPr id="5" name="Grafik 4">
            <a:extLst>
              <a:ext uri="{FF2B5EF4-FFF2-40B4-BE49-F238E27FC236}">
                <a16:creationId xmlns:a16="http://schemas.microsoft.com/office/drawing/2014/main" id="{1D3979E7-1D39-4149-BB90-8F82BA9708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6170" y="1630575"/>
            <a:ext cx="10493829" cy="4852347"/>
          </a:xfrm>
          <a:prstGeom prst="rect">
            <a:avLst/>
          </a:prstGeom>
          <a:ln>
            <a:solidFill>
              <a:schemeClr val="accent1"/>
            </a:solidFill>
          </a:ln>
        </p:spPr>
      </p:pic>
    </p:spTree>
    <p:extLst>
      <p:ext uri="{BB962C8B-B14F-4D97-AF65-F5344CB8AC3E}">
        <p14:creationId xmlns:p14="http://schemas.microsoft.com/office/powerpoint/2010/main" val="70839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469B3A2-A131-49E0-B2D7-3CF1467E52F6}"/>
              </a:ext>
            </a:extLst>
          </p:cNvPr>
          <p:cNvPicPr>
            <a:picLocks noChangeAspect="1"/>
          </p:cNvPicPr>
          <p:nvPr/>
        </p:nvPicPr>
        <p:blipFill>
          <a:blip r:embed="rId2"/>
          <a:stretch>
            <a:fillRect/>
          </a:stretch>
        </p:blipFill>
        <p:spPr>
          <a:xfrm>
            <a:off x="3789763" y="684199"/>
            <a:ext cx="7901656" cy="5671350"/>
          </a:xfrm>
          <a:prstGeom prst="rect">
            <a:avLst/>
          </a:prstGeom>
        </p:spPr>
      </p:pic>
      <p:sp>
        <p:nvSpPr>
          <p:cNvPr id="2" name="Titel 1">
            <a:extLst>
              <a:ext uri="{FF2B5EF4-FFF2-40B4-BE49-F238E27FC236}">
                <a16:creationId xmlns:a16="http://schemas.microsoft.com/office/drawing/2014/main" id="{61212DD3-091F-4A9C-B5EA-5651F0375431}"/>
              </a:ext>
            </a:extLst>
          </p:cNvPr>
          <p:cNvSpPr>
            <a:spLocks noGrp="1"/>
          </p:cNvSpPr>
          <p:nvPr>
            <p:ph type="title"/>
          </p:nvPr>
        </p:nvSpPr>
        <p:spPr>
          <a:xfrm>
            <a:off x="585506" y="181748"/>
            <a:ext cx="10772775" cy="1153993"/>
          </a:xfrm>
        </p:spPr>
        <p:txBody>
          <a:bodyPr/>
          <a:lstStyle/>
          <a:p>
            <a:r>
              <a:rPr lang="en-GB" dirty="0"/>
              <a:t>Examples</a:t>
            </a:r>
          </a:p>
        </p:txBody>
      </p:sp>
      <p:sp>
        <p:nvSpPr>
          <p:cNvPr id="10" name="Textfeld 9">
            <a:extLst>
              <a:ext uri="{FF2B5EF4-FFF2-40B4-BE49-F238E27FC236}">
                <a16:creationId xmlns:a16="http://schemas.microsoft.com/office/drawing/2014/main" id="{FE797B5D-C6C4-40DA-BAEF-E15554D5465C}"/>
              </a:ext>
            </a:extLst>
          </p:cNvPr>
          <p:cNvSpPr txBox="1"/>
          <p:nvPr/>
        </p:nvSpPr>
        <p:spPr>
          <a:xfrm>
            <a:off x="4161672" y="4255745"/>
            <a:ext cx="2142253" cy="369332"/>
          </a:xfrm>
          <a:prstGeom prst="rect">
            <a:avLst/>
          </a:prstGeom>
          <a:noFill/>
        </p:spPr>
        <p:txBody>
          <a:bodyPr wrap="none" rtlCol="0">
            <a:spAutoFit/>
          </a:bodyPr>
          <a:lstStyle/>
          <a:p>
            <a:r>
              <a:rPr lang="en-GB" dirty="0"/>
              <a:t>/</a:t>
            </a:r>
            <a:r>
              <a:rPr lang="en-GB" dirty="0" err="1"/>
              <a:t>titlefilter</a:t>
            </a:r>
            <a:r>
              <a:rPr lang="en-GB" dirty="0"/>
              <a:t>:“Han Solo”</a:t>
            </a:r>
          </a:p>
        </p:txBody>
      </p:sp>
      <p:sp>
        <p:nvSpPr>
          <p:cNvPr id="13" name="Textfeld 12">
            <a:extLst>
              <a:ext uri="{FF2B5EF4-FFF2-40B4-BE49-F238E27FC236}">
                <a16:creationId xmlns:a16="http://schemas.microsoft.com/office/drawing/2014/main" id="{20712611-4D33-4C8F-8E99-37B71C363F1D}"/>
              </a:ext>
            </a:extLst>
          </p:cNvPr>
          <p:cNvSpPr txBox="1"/>
          <p:nvPr/>
        </p:nvSpPr>
        <p:spPr>
          <a:xfrm>
            <a:off x="1600593" y="6376970"/>
            <a:ext cx="2306593" cy="369332"/>
          </a:xfrm>
          <a:prstGeom prst="rect">
            <a:avLst/>
          </a:prstGeom>
          <a:noFill/>
        </p:spPr>
        <p:txBody>
          <a:bodyPr wrap="none" rtlCol="0">
            <a:spAutoFit/>
          </a:bodyPr>
          <a:lstStyle/>
          <a:p>
            <a:r>
              <a:rPr lang="en-GB" dirty="0"/>
              <a:t>/</a:t>
            </a:r>
            <a:r>
              <a:rPr lang="en-GB" dirty="0" err="1"/>
              <a:t>titlefilter</a:t>
            </a:r>
            <a:r>
              <a:rPr lang="en-GB" dirty="0"/>
              <a:t>:“Death Star”</a:t>
            </a:r>
          </a:p>
        </p:txBody>
      </p:sp>
      <p:pic>
        <p:nvPicPr>
          <p:cNvPr id="4" name="Grafik 3">
            <a:extLst>
              <a:ext uri="{FF2B5EF4-FFF2-40B4-BE49-F238E27FC236}">
                <a16:creationId xmlns:a16="http://schemas.microsoft.com/office/drawing/2014/main" id="{80938C93-D60E-419E-9B3E-6719E89136A7}"/>
              </a:ext>
            </a:extLst>
          </p:cNvPr>
          <p:cNvPicPr>
            <a:picLocks noChangeAspect="1"/>
          </p:cNvPicPr>
          <p:nvPr/>
        </p:nvPicPr>
        <p:blipFill>
          <a:blip r:embed="rId3"/>
          <a:stretch>
            <a:fillRect/>
          </a:stretch>
        </p:blipFill>
        <p:spPr>
          <a:xfrm>
            <a:off x="500581" y="948907"/>
            <a:ext cx="2253309" cy="5522259"/>
          </a:xfrm>
          <a:prstGeom prst="rect">
            <a:avLst/>
          </a:prstGeom>
        </p:spPr>
      </p:pic>
    </p:spTree>
    <p:extLst>
      <p:ext uri="{BB962C8B-B14F-4D97-AF65-F5344CB8AC3E}">
        <p14:creationId xmlns:p14="http://schemas.microsoft.com/office/powerpoint/2010/main" val="86511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9BC3-8557-4FFA-80AD-F6309E989EAA}"/>
              </a:ext>
            </a:extLst>
          </p:cNvPr>
          <p:cNvSpPr>
            <a:spLocks noGrp="1"/>
          </p:cNvSpPr>
          <p:nvPr>
            <p:ph type="title"/>
          </p:nvPr>
        </p:nvSpPr>
        <p:spPr/>
        <p:txBody>
          <a:bodyPr/>
          <a:lstStyle/>
          <a:p>
            <a:r>
              <a:rPr lang="en-GB" dirty="0">
                <a:cs typeface="Calibri Light"/>
              </a:rPr>
              <a:t>Command line parameters:</a:t>
            </a:r>
            <a:endParaRPr lang="en-GB" dirty="0"/>
          </a:p>
        </p:txBody>
      </p:sp>
      <p:sp>
        <p:nvSpPr>
          <p:cNvPr id="3" name="Content Placeholder 2">
            <a:extLst>
              <a:ext uri="{FF2B5EF4-FFF2-40B4-BE49-F238E27FC236}">
                <a16:creationId xmlns:a16="http://schemas.microsoft.com/office/drawing/2014/main" id="{60F8127B-CBEA-4831-9440-5D40A23E8525}"/>
              </a:ext>
            </a:extLst>
          </p:cNvPr>
          <p:cNvSpPr>
            <a:spLocks noGrp="1"/>
          </p:cNvSpPr>
          <p:nvPr>
            <p:ph idx="1"/>
          </p:nvPr>
        </p:nvSpPr>
        <p:spPr>
          <a:xfrm>
            <a:off x="659072" y="1777219"/>
            <a:ext cx="10771309" cy="4475430"/>
          </a:xfrm>
          <a:solidFill>
            <a:schemeClr val="bg1">
              <a:lumMod val="50000"/>
            </a:schemeClr>
          </a:solidFill>
          <a:ln>
            <a:solidFill>
              <a:srgbClr val="4472C4"/>
            </a:solidFill>
          </a:ln>
        </p:spPr>
        <p:txBody>
          <a:bodyPr vert="horz" lIns="91440" tIns="45720" rIns="91440" bIns="45720" rtlCol="0" anchor="t">
            <a:normAutofit fontScale="40000" lnSpcReduction="20000"/>
          </a:bodyPr>
          <a:lstStyle/>
          <a:p>
            <a:pPr marL="0" indent="0">
              <a:lnSpc>
                <a:spcPct val="120000"/>
              </a:lnSpc>
              <a:spcBef>
                <a:spcPts val="0"/>
              </a:spcBef>
              <a:buNone/>
            </a:pPr>
            <a:r>
              <a:rPr lang="en-GB" dirty="0">
                <a:solidFill>
                  <a:srgbClr val="FFFFFF"/>
                </a:solidFill>
                <a:latin typeface="Courier New"/>
                <a:ea typeface="+mn-lt"/>
                <a:cs typeface="Courier New"/>
              </a:rPr>
              <a:t>json2puml TMF-Open API Command Line Converter to PUML</a:t>
            </a:r>
            <a:endParaRPr lang="en-GB" dirty="0">
              <a:solidFill>
                <a:srgbClr val="FFFFFF"/>
              </a:solidFill>
              <a:latin typeface="Courier New"/>
              <a:cs typeface="Courier New"/>
            </a:endParaRPr>
          </a:p>
          <a:p>
            <a:pPr marL="0" indent="0">
              <a:lnSpc>
                <a:spcPct val="120000"/>
              </a:lnSpc>
              <a:spcBef>
                <a:spcPts val="0"/>
              </a:spcBef>
              <a:buNone/>
            </a:pPr>
            <a:endParaRPr lang="en-GB">
              <a:solidFill>
                <a:srgbClr val="FFFFFF"/>
              </a:solidFill>
              <a:latin typeface="Courier New"/>
              <a:cs typeface="Courier New"/>
            </a:endParaRPr>
          </a:p>
          <a:p>
            <a:pPr marL="0" indent="0">
              <a:lnSpc>
                <a:spcPct val="120000"/>
              </a:lnSpc>
              <a:spcBef>
                <a:spcPts val="0"/>
              </a:spcBef>
              <a:buNone/>
            </a:pPr>
            <a:endParaRPr lang="en-GB">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                         : Help screen</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plantumljar</a:t>
            </a:r>
            <a:r>
              <a:rPr lang="en-GB" dirty="0">
                <a:solidFill>
                  <a:srgbClr val="FFFFFF"/>
                </a:solidFill>
                <a:latin typeface="Courier New"/>
                <a:ea typeface="+mn-lt"/>
                <a:cs typeface="Courier New"/>
              </a:rPr>
              <a:t>:&lt;file&gt;        : </a:t>
            </a:r>
            <a:r>
              <a:rPr lang="en-GB" dirty="0" err="1">
                <a:solidFill>
                  <a:srgbClr val="FFFFFF"/>
                </a:solidFill>
                <a:latin typeface="Courier New"/>
                <a:ea typeface="+mn-lt"/>
                <a:cs typeface="Courier New"/>
              </a:rPr>
              <a:t>Plantuml</a:t>
            </a:r>
            <a:r>
              <a:rPr lang="en-GB" dirty="0">
                <a:solidFill>
                  <a:srgbClr val="FFFFFF"/>
                </a:solidFill>
                <a:latin typeface="Courier New"/>
                <a:ea typeface="+mn-lt"/>
                <a:cs typeface="Courier New"/>
              </a:rPr>
              <a:t> Jar file which should be used to generate the sample images</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                             If defined this parameter overwrites the corresponding parameter in the definition file</a:t>
            </a:r>
            <a:endParaRPr lang="en-GB" dirty="0">
              <a:solidFill>
                <a:srgbClr val="FFFFFF"/>
              </a:solidFill>
              <a:latin typeface="Courier New"/>
              <a:cs typeface="Courier New"/>
            </a:endParaRPr>
          </a:p>
          <a:p>
            <a:pPr marL="0" indent="0">
              <a:lnSpc>
                <a:spcPct val="120000"/>
              </a:lnSpc>
              <a:spcBef>
                <a:spcPts val="0"/>
              </a:spcBef>
              <a:buNone/>
            </a:pPr>
            <a:endParaRPr lang="en-GB">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/definition:&lt;file&gt;         : </a:t>
            </a:r>
            <a:r>
              <a:rPr lang="en-GB" dirty="0" err="1">
                <a:solidFill>
                  <a:srgbClr val="FFFFFF"/>
                </a:solidFill>
                <a:latin typeface="Courier New"/>
                <a:ea typeface="+mn-lt"/>
                <a:cs typeface="Courier New"/>
              </a:rPr>
              <a:t>Definitionfile</a:t>
            </a:r>
            <a:r>
              <a:rPr lang="en-GB" dirty="0">
                <a:solidFill>
                  <a:srgbClr val="FFFFFF"/>
                </a:solidFill>
                <a:latin typeface="Courier New"/>
                <a:ea typeface="+mn-lt"/>
                <a:cs typeface="Courier New"/>
              </a:rPr>
              <a:t> which contains the configuration of the mapper</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optionfile</a:t>
            </a:r>
            <a:r>
              <a:rPr lang="en-GB" dirty="0">
                <a:solidFill>
                  <a:srgbClr val="FFFFFF"/>
                </a:solidFill>
                <a:latin typeface="Courier New"/>
                <a:ea typeface="+mn-lt"/>
                <a:cs typeface="Courier New"/>
              </a:rPr>
              <a:t>:&lt;file&gt;         : </a:t>
            </a:r>
            <a:r>
              <a:rPr lang="en-GB" dirty="0" err="1">
                <a:solidFill>
                  <a:srgbClr val="FFFFFF"/>
                </a:solidFill>
                <a:latin typeface="Courier New"/>
                <a:ea typeface="+mn-lt"/>
                <a:cs typeface="Courier New"/>
              </a:rPr>
              <a:t>Optionfile</a:t>
            </a:r>
            <a:r>
              <a:rPr lang="en-GB" dirty="0">
                <a:solidFill>
                  <a:srgbClr val="FFFFFF"/>
                </a:solidFill>
                <a:latin typeface="Courier New"/>
                <a:ea typeface="+mn-lt"/>
                <a:cs typeface="Courier New"/>
              </a:rPr>
              <a:t> which contains only the configuration of one option which then will be used for generation</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/option:&lt;name&gt;             : Name of the option group of the </a:t>
            </a:r>
            <a:r>
              <a:rPr lang="en-GB" dirty="0" err="1">
                <a:solidFill>
                  <a:srgbClr val="FFFFFF"/>
                </a:solidFill>
                <a:latin typeface="Courier New"/>
                <a:ea typeface="+mn-lt"/>
                <a:cs typeface="Courier New"/>
              </a:rPr>
              <a:t>definitionfile</a:t>
            </a:r>
            <a:r>
              <a:rPr lang="en-GB" dirty="0">
                <a:solidFill>
                  <a:srgbClr val="FFFFFF"/>
                </a:solidFill>
                <a:latin typeface="Courier New"/>
                <a:ea typeface="+mn-lt"/>
                <a:cs typeface="Courier New"/>
              </a:rPr>
              <a:t> which should be used to generate the files</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alloptions</a:t>
            </a:r>
            <a:r>
              <a:rPr lang="en-GB" dirty="0">
                <a:solidFill>
                  <a:srgbClr val="FFFFFF"/>
                </a:solidFill>
                <a:latin typeface="Courier New"/>
                <a:ea typeface="+mn-lt"/>
                <a:cs typeface="Courier New"/>
              </a:rPr>
              <a:t>                : Flag to generate for all defined options</a:t>
            </a:r>
            <a:endParaRPr lang="en-GB" dirty="0">
              <a:solidFill>
                <a:srgbClr val="FFFFFF"/>
              </a:solidFill>
              <a:latin typeface="Courier New"/>
              <a:cs typeface="Courier New"/>
            </a:endParaRPr>
          </a:p>
          <a:p>
            <a:pPr marL="0" indent="0">
              <a:lnSpc>
                <a:spcPct val="120000"/>
              </a:lnSpc>
              <a:spcBef>
                <a:spcPts val="0"/>
              </a:spcBef>
              <a:buNone/>
            </a:pPr>
            <a:endParaRPr lang="en-GB">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inputfile</a:t>
            </a:r>
            <a:r>
              <a:rPr lang="en-GB" dirty="0">
                <a:solidFill>
                  <a:srgbClr val="FFFFFF"/>
                </a:solidFill>
                <a:latin typeface="Courier New"/>
                <a:ea typeface="+mn-lt"/>
                <a:cs typeface="Courier New"/>
              </a:rPr>
              <a:t>:&lt;file&gt;          : Single JSON file to be migrated</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inputlistfile</a:t>
            </a:r>
            <a:r>
              <a:rPr lang="en-GB" dirty="0">
                <a:solidFill>
                  <a:srgbClr val="FFFFFF"/>
                </a:solidFill>
                <a:latin typeface="Courier New"/>
                <a:ea typeface="+mn-lt"/>
                <a:cs typeface="Courier New"/>
              </a:rPr>
              <a:t>:&lt;file&gt;      : </a:t>
            </a:r>
            <a:r>
              <a:rPr lang="en-GB" dirty="0" err="1">
                <a:solidFill>
                  <a:srgbClr val="FFFFFF"/>
                </a:solidFill>
                <a:latin typeface="Courier New"/>
                <a:ea typeface="+mn-lt"/>
                <a:cs typeface="Courier New"/>
              </a:rPr>
              <a:t>Listfile</a:t>
            </a:r>
            <a:r>
              <a:rPr lang="en-GB" dirty="0">
                <a:solidFill>
                  <a:srgbClr val="FFFFFF"/>
                </a:solidFill>
                <a:latin typeface="Courier New"/>
                <a:ea typeface="+mn-lt"/>
                <a:cs typeface="Courier New"/>
              </a:rPr>
              <a:t> which contains the </a:t>
            </a:r>
            <a:r>
              <a:rPr lang="en-GB" dirty="0" err="1">
                <a:solidFill>
                  <a:srgbClr val="FFFFFF"/>
                </a:solidFill>
                <a:latin typeface="Courier New"/>
                <a:ea typeface="+mn-lt"/>
                <a:cs typeface="Courier New"/>
              </a:rPr>
              <a:t>coniguration</a:t>
            </a:r>
            <a:r>
              <a:rPr lang="en-GB" dirty="0">
                <a:solidFill>
                  <a:srgbClr val="FFFFFF"/>
                </a:solidFill>
                <a:latin typeface="Courier New"/>
                <a:ea typeface="+mn-lt"/>
                <a:cs typeface="Courier New"/>
              </a:rPr>
              <a:t> to handle list of</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                             different files to be migrated as one big file</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leadingobject</a:t>
            </a:r>
            <a:r>
              <a:rPr lang="en-GB" dirty="0">
                <a:solidFill>
                  <a:srgbClr val="FFFFFF"/>
                </a:solidFill>
                <a:latin typeface="Courier New"/>
                <a:ea typeface="+mn-lt"/>
                <a:cs typeface="Courier New"/>
              </a:rPr>
              <a:t>:&lt;name&gt;      : Name of the property which should be used as highest level of the </a:t>
            </a:r>
            <a:r>
              <a:rPr lang="en-GB" dirty="0" err="1">
                <a:solidFill>
                  <a:srgbClr val="FFFFFF"/>
                </a:solidFill>
                <a:latin typeface="Courier New"/>
                <a:ea typeface="+mn-lt"/>
                <a:cs typeface="Courier New"/>
              </a:rPr>
              <a:t>json</a:t>
            </a:r>
            <a:r>
              <a:rPr lang="en-GB" dirty="0">
                <a:solidFill>
                  <a:srgbClr val="FFFFFF"/>
                </a:solidFill>
                <a:latin typeface="Courier New"/>
                <a:ea typeface="+mn-lt"/>
                <a:cs typeface="Courier New"/>
              </a:rPr>
              <a:t> objects</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                             This parameter is only needed for the single file conversion</a:t>
            </a:r>
            <a:endParaRPr lang="en-GB" dirty="0">
              <a:solidFill>
                <a:srgbClr val="FFFFFF"/>
              </a:solidFill>
              <a:latin typeface="Courier New"/>
              <a:cs typeface="Courier New"/>
            </a:endParaRPr>
          </a:p>
          <a:p>
            <a:pPr marL="0" indent="0">
              <a:lnSpc>
                <a:spcPct val="120000"/>
              </a:lnSpc>
              <a:spcBef>
                <a:spcPts val="0"/>
              </a:spcBef>
              <a:buNone/>
            </a:pPr>
            <a:endParaRPr lang="en-GB">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outputformat</a:t>
            </a:r>
            <a:r>
              <a:rPr lang="en-GB" dirty="0">
                <a:solidFill>
                  <a:srgbClr val="FFFFFF"/>
                </a:solidFill>
                <a:latin typeface="Courier New"/>
                <a:ea typeface="+mn-lt"/>
                <a:cs typeface="Courier New"/>
              </a:rPr>
              <a:t>:&lt;format&gt;     : Format of the generated </a:t>
            </a:r>
            <a:r>
              <a:rPr lang="en-GB" dirty="0" err="1">
                <a:solidFill>
                  <a:srgbClr val="FFFFFF"/>
                </a:solidFill>
                <a:latin typeface="Courier New"/>
                <a:ea typeface="+mn-lt"/>
                <a:cs typeface="Courier New"/>
              </a:rPr>
              <a:t>Puml</a:t>
            </a:r>
            <a:r>
              <a:rPr lang="en-GB" dirty="0">
                <a:solidFill>
                  <a:srgbClr val="FFFFFF"/>
                </a:solidFill>
                <a:latin typeface="Courier New"/>
                <a:ea typeface="+mn-lt"/>
                <a:cs typeface="Courier New"/>
              </a:rPr>
              <a:t> converters (Allowed values: </a:t>
            </a:r>
            <a:r>
              <a:rPr lang="en-GB" dirty="0" err="1">
                <a:solidFill>
                  <a:srgbClr val="FFFFFF"/>
                </a:solidFill>
                <a:latin typeface="Courier New"/>
                <a:ea typeface="+mn-lt"/>
                <a:cs typeface="Courier New"/>
              </a:rPr>
              <a:t>png,svg,pdf</a:t>
            </a:r>
            <a:r>
              <a:rPr lang="en-GB" dirty="0">
                <a:solidFill>
                  <a:srgbClr val="FFFFFF"/>
                </a:solidFill>
                <a:latin typeface="Courier New"/>
                <a:ea typeface="+mn-lt"/>
                <a:cs typeface="Courier New"/>
              </a:rPr>
              <a:t>)</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openoutput</a:t>
            </a:r>
            <a:r>
              <a:rPr lang="en-GB" dirty="0">
                <a:solidFill>
                  <a:srgbClr val="FFFFFF"/>
                </a:solidFill>
                <a:latin typeface="Courier New"/>
                <a:ea typeface="+mn-lt"/>
                <a:cs typeface="Courier New"/>
              </a:rPr>
              <a:t>:[&lt;format&gt;]     : Flag to define if the generated files should be opened after the generation.</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                             The files will be opened using the default program to handle the file format.</a:t>
            </a:r>
            <a:endParaRPr lang="en-GB" dirty="0">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                             Optional the files to be </a:t>
            </a:r>
            <a:r>
              <a:rPr lang="en-GB" dirty="0" err="1">
                <a:solidFill>
                  <a:srgbClr val="FFFFFF"/>
                </a:solidFill>
                <a:latin typeface="Courier New"/>
                <a:ea typeface="+mn-lt"/>
                <a:cs typeface="Courier New"/>
              </a:rPr>
              <a:t>opended</a:t>
            </a:r>
            <a:r>
              <a:rPr lang="en-GB" dirty="0">
                <a:solidFill>
                  <a:srgbClr val="FFFFFF"/>
                </a:solidFill>
                <a:latin typeface="Courier New"/>
                <a:ea typeface="+mn-lt"/>
                <a:cs typeface="Courier New"/>
              </a:rPr>
              <a:t> can be restricted by the format types (Allowed values: </a:t>
            </a:r>
            <a:r>
              <a:rPr lang="en-GB" dirty="0" err="1">
                <a:solidFill>
                  <a:srgbClr val="FFFFFF"/>
                </a:solidFill>
                <a:latin typeface="Courier New"/>
                <a:ea typeface="+mn-lt"/>
                <a:cs typeface="Courier New"/>
              </a:rPr>
              <a:t>png,svg,pdf,puml</a:t>
            </a:r>
            <a:r>
              <a:rPr lang="en-GB" dirty="0">
                <a:solidFill>
                  <a:srgbClr val="FFFFFF"/>
                </a:solidFill>
                <a:latin typeface="Courier New"/>
                <a:ea typeface="+mn-lt"/>
                <a:cs typeface="Courier New"/>
              </a:rPr>
              <a:t>)</a:t>
            </a:r>
            <a:endParaRPr lang="en-GB" dirty="0">
              <a:solidFill>
                <a:srgbClr val="FFFFFF"/>
              </a:solidFill>
              <a:latin typeface="Courier New"/>
              <a:cs typeface="Courier New"/>
            </a:endParaRPr>
          </a:p>
          <a:p>
            <a:pPr marL="0" indent="0">
              <a:lnSpc>
                <a:spcPct val="120000"/>
              </a:lnSpc>
              <a:spcBef>
                <a:spcPts val="0"/>
              </a:spcBef>
              <a:buNone/>
            </a:pPr>
            <a:endParaRPr lang="en-GB">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generatedetails</a:t>
            </a:r>
            <a:r>
              <a:rPr lang="en-GB" dirty="0">
                <a:solidFill>
                  <a:srgbClr val="FFFFFF"/>
                </a:solidFill>
                <a:latin typeface="Courier New"/>
                <a:ea typeface="+mn-lt"/>
                <a:cs typeface="Courier New"/>
              </a:rPr>
              <a:t>:&lt;</a:t>
            </a:r>
            <a:r>
              <a:rPr lang="en-GB" dirty="0" err="1">
                <a:solidFill>
                  <a:srgbClr val="FFFFFF"/>
                </a:solidFill>
                <a:latin typeface="Courier New"/>
                <a:ea typeface="+mn-lt"/>
                <a:cs typeface="Courier New"/>
              </a:rPr>
              <a:t>boolean</a:t>
            </a:r>
            <a:r>
              <a:rPr lang="en-GB" dirty="0">
                <a:solidFill>
                  <a:srgbClr val="FFFFFF"/>
                </a:solidFill>
                <a:latin typeface="Courier New"/>
                <a:ea typeface="+mn-lt"/>
                <a:cs typeface="Courier New"/>
              </a:rPr>
              <a:t>&gt; : This allows to overwrite the </a:t>
            </a:r>
            <a:r>
              <a:rPr lang="en-GB" dirty="0" err="1">
                <a:solidFill>
                  <a:srgbClr val="FFFFFF"/>
                </a:solidFill>
                <a:latin typeface="Courier New"/>
                <a:ea typeface="+mn-lt"/>
                <a:cs typeface="Courier New"/>
              </a:rPr>
              <a:t>generateDetails</a:t>
            </a:r>
            <a:r>
              <a:rPr lang="en-GB" dirty="0">
                <a:solidFill>
                  <a:srgbClr val="FFFFFF"/>
                </a:solidFill>
                <a:latin typeface="Courier New"/>
                <a:ea typeface="+mn-lt"/>
                <a:cs typeface="Courier New"/>
              </a:rPr>
              <a:t> property of the </a:t>
            </a:r>
            <a:r>
              <a:rPr lang="en-GB" dirty="0" err="1">
                <a:solidFill>
                  <a:srgbClr val="FFFFFF"/>
                </a:solidFill>
                <a:latin typeface="Courier New"/>
                <a:ea typeface="+mn-lt"/>
                <a:cs typeface="Courier New"/>
              </a:rPr>
              <a:t>inputlistfile</a:t>
            </a:r>
            <a:endParaRPr lang="en-GB" dirty="0" err="1">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generatesummary</a:t>
            </a:r>
            <a:r>
              <a:rPr lang="en-GB" dirty="0">
                <a:solidFill>
                  <a:srgbClr val="FFFFFF"/>
                </a:solidFill>
                <a:latin typeface="Courier New"/>
                <a:ea typeface="+mn-lt"/>
                <a:cs typeface="Courier New"/>
              </a:rPr>
              <a:t>:&lt;</a:t>
            </a:r>
            <a:r>
              <a:rPr lang="en-GB" dirty="0" err="1">
                <a:solidFill>
                  <a:srgbClr val="FFFFFF"/>
                </a:solidFill>
                <a:latin typeface="Courier New"/>
                <a:ea typeface="+mn-lt"/>
                <a:cs typeface="Courier New"/>
              </a:rPr>
              <a:t>boolean</a:t>
            </a:r>
            <a:r>
              <a:rPr lang="en-GB" dirty="0">
                <a:solidFill>
                  <a:srgbClr val="FFFFFF"/>
                </a:solidFill>
                <a:latin typeface="Courier New"/>
                <a:ea typeface="+mn-lt"/>
                <a:cs typeface="Courier New"/>
              </a:rPr>
              <a:t>&gt; : This allows to overwrite the </a:t>
            </a:r>
            <a:r>
              <a:rPr lang="en-GB" dirty="0" err="1">
                <a:solidFill>
                  <a:srgbClr val="FFFFFF"/>
                </a:solidFill>
                <a:latin typeface="Courier New"/>
                <a:ea typeface="+mn-lt"/>
                <a:cs typeface="Courier New"/>
              </a:rPr>
              <a:t>generateDetails</a:t>
            </a:r>
            <a:r>
              <a:rPr lang="en-GB" dirty="0">
                <a:solidFill>
                  <a:srgbClr val="FFFFFF"/>
                </a:solidFill>
                <a:latin typeface="Courier New"/>
                <a:ea typeface="+mn-lt"/>
                <a:cs typeface="Courier New"/>
              </a:rPr>
              <a:t> property of the </a:t>
            </a:r>
            <a:r>
              <a:rPr lang="en-GB" dirty="0" err="1">
                <a:solidFill>
                  <a:srgbClr val="FFFFFF"/>
                </a:solidFill>
                <a:latin typeface="Courier New"/>
                <a:ea typeface="+mn-lt"/>
                <a:cs typeface="Courier New"/>
              </a:rPr>
              <a:t>inputlistfile</a:t>
            </a:r>
            <a:endParaRPr lang="en-GB" dirty="0" err="1">
              <a:solidFill>
                <a:srgbClr val="FFFFFF"/>
              </a:solidFill>
              <a:latin typeface="Courier New"/>
              <a:cs typeface="Courier New"/>
            </a:endParaRPr>
          </a:p>
          <a:p>
            <a:pPr marL="0" indent="0">
              <a:lnSpc>
                <a:spcPct val="120000"/>
              </a:lnSpc>
              <a:spcBef>
                <a:spcPts val="0"/>
              </a:spcBef>
              <a:buNone/>
            </a:pPr>
            <a:endParaRPr lang="en-GB">
              <a:solidFill>
                <a:srgbClr val="FFFFFF"/>
              </a:solidFill>
              <a:latin typeface="Courier New"/>
              <a:cs typeface="Courier New"/>
            </a:endParaRPr>
          </a:p>
          <a:p>
            <a:pPr marL="0" indent="0">
              <a:lnSpc>
                <a:spcPct val="120000"/>
              </a:lnSpc>
              <a:spcBef>
                <a:spcPts val="0"/>
              </a:spcBef>
              <a:buNone/>
            </a:pPr>
            <a:r>
              <a:rPr lang="en-GB" dirty="0">
                <a:solidFill>
                  <a:srgbClr val="FFFFFF"/>
                </a:solidFill>
                <a:latin typeface="Courier New"/>
                <a:ea typeface="+mn-lt"/>
                <a:cs typeface="Courier New"/>
              </a:rPr>
              <a:t>/</a:t>
            </a:r>
            <a:r>
              <a:rPr lang="en-GB" dirty="0" err="1">
                <a:solidFill>
                  <a:srgbClr val="FFFFFF"/>
                </a:solidFill>
                <a:latin typeface="Courier New"/>
                <a:ea typeface="+mn-lt"/>
                <a:cs typeface="Courier New"/>
              </a:rPr>
              <a:t>generateoutputdefinition</a:t>
            </a:r>
            <a:r>
              <a:rPr lang="en-GB" dirty="0">
                <a:solidFill>
                  <a:srgbClr val="FFFFFF"/>
                </a:solidFill>
                <a:latin typeface="Courier New"/>
                <a:ea typeface="+mn-lt"/>
                <a:cs typeface="Courier New"/>
              </a:rPr>
              <a:t>  : Flag to define if the merged generator definition should be stored in the output folder.</a:t>
            </a:r>
            <a:endParaRPr lang="en-GB" dirty="0">
              <a:solidFill>
                <a:srgbClr val="FFFFFF"/>
              </a:solidFill>
              <a:latin typeface="Courier New"/>
              <a:cs typeface="Courier New"/>
            </a:endParaRPr>
          </a:p>
        </p:txBody>
      </p:sp>
    </p:spTree>
    <p:extLst>
      <p:ext uri="{BB962C8B-B14F-4D97-AF65-F5344CB8AC3E}">
        <p14:creationId xmlns:p14="http://schemas.microsoft.com/office/powerpoint/2010/main" val="107003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EC8E-B32A-403E-B97B-6AB96CC82D9A}"/>
              </a:ext>
            </a:extLst>
          </p:cNvPr>
          <p:cNvSpPr>
            <a:spLocks noGrp="1"/>
          </p:cNvSpPr>
          <p:nvPr>
            <p:ph type="title"/>
          </p:nvPr>
        </p:nvSpPr>
        <p:spPr/>
        <p:txBody>
          <a:bodyPr/>
          <a:lstStyle/>
          <a:p>
            <a:r>
              <a:rPr lang="en-GB" dirty="0">
                <a:cs typeface="Calibri Light"/>
              </a:rPr>
              <a:t>Call Examples</a:t>
            </a:r>
            <a:endParaRPr lang="en-GB" dirty="0"/>
          </a:p>
        </p:txBody>
      </p:sp>
      <p:sp>
        <p:nvSpPr>
          <p:cNvPr id="3" name="Content Placeholder 2">
            <a:extLst>
              <a:ext uri="{FF2B5EF4-FFF2-40B4-BE49-F238E27FC236}">
                <a16:creationId xmlns:a16="http://schemas.microsoft.com/office/drawing/2014/main" id="{565C0104-E365-47F6-9407-0C37369CB90E}"/>
              </a:ext>
            </a:extLst>
          </p:cNvPr>
          <p:cNvSpPr>
            <a:spLocks noGrp="1"/>
          </p:cNvSpPr>
          <p:nvPr>
            <p:ph idx="1"/>
          </p:nvPr>
        </p:nvSpPr>
        <p:spPr>
          <a:xfrm>
            <a:off x="565287" y="1783080"/>
            <a:ext cx="10771309" cy="800247"/>
          </a:xfrm>
          <a:solidFill>
            <a:schemeClr val="bg1">
              <a:lumMod val="50000"/>
            </a:schemeClr>
          </a:solidFill>
        </p:spPr>
        <p:txBody>
          <a:bodyPr vert="horz" lIns="91440" tIns="45720" rIns="91440" bIns="45720" rtlCol="0" anchor="t">
            <a:normAutofit/>
          </a:bodyPr>
          <a:lstStyle/>
          <a:p>
            <a:r>
              <a:rPr lang="en-GB" sz="1400" dirty="0">
                <a:solidFill>
                  <a:srgbClr val="FFFFFF"/>
                </a:solidFill>
                <a:latin typeface="Courier New"/>
                <a:cs typeface="Courier New"/>
              </a:rPr>
              <a:t>c:\json2puml&gt;json2puml.exe /</a:t>
            </a:r>
            <a:r>
              <a:rPr lang="en-GB" sz="1400" dirty="0" err="1">
                <a:solidFill>
                  <a:srgbClr val="FFFFFF"/>
                </a:solidFill>
                <a:latin typeface="Courier New"/>
                <a:cs typeface="Courier New"/>
              </a:rPr>
              <a:t>inputfile:data</a:t>
            </a:r>
            <a:r>
              <a:rPr lang="en-GB" sz="1400" dirty="0">
                <a:solidFill>
                  <a:srgbClr val="FFFFFF"/>
                </a:solidFill>
                <a:latin typeface="Courier New"/>
                <a:cs typeface="Courier New"/>
              </a:rPr>
              <a:t>\sample2\TMF632_id_600000000000004510_ACRM.json /</a:t>
            </a:r>
            <a:r>
              <a:rPr lang="en-GB" sz="1400" dirty="0" err="1">
                <a:solidFill>
                  <a:srgbClr val="FFFFFF"/>
                </a:solidFill>
                <a:latin typeface="Courier New"/>
                <a:cs typeface="Courier New"/>
              </a:rPr>
              <a:t>leadingobject:individual</a:t>
            </a:r>
            <a:endParaRPr lang="en-GB" sz="1400" dirty="0" err="1"/>
          </a:p>
        </p:txBody>
      </p:sp>
      <p:sp>
        <p:nvSpPr>
          <p:cNvPr id="5" name="Content Placeholder 2">
            <a:extLst>
              <a:ext uri="{FF2B5EF4-FFF2-40B4-BE49-F238E27FC236}">
                <a16:creationId xmlns:a16="http://schemas.microsoft.com/office/drawing/2014/main" id="{16822D0E-C491-4CE0-A2CB-62B32E8D5D58}"/>
              </a:ext>
            </a:extLst>
          </p:cNvPr>
          <p:cNvSpPr txBox="1">
            <a:spLocks/>
          </p:cNvSpPr>
          <p:nvPr/>
        </p:nvSpPr>
        <p:spPr>
          <a:xfrm>
            <a:off x="565287" y="2867465"/>
            <a:ext cx="10771309" cy="3279677"/>
          </a:xfrm>
          <a:prstGeom prst="rect">
            <a:avLst/>
          </a:prstGeom>
          <a:solidFill>
            <a:schemeClr val="bg1">
              <a:lumMod val="50000"/>
            </a:schemeClr>
          </a:solidFill>
          <a:ln>
            <a:solidFill>
              <a:srgbClr val="4472C4"/>
            </a:solidFill>
          </a:ln>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lnSpc>
                <a:spcPct val="120000"/>
              </a:lnSpc>
              <a:spcBef>
                <a:spcPts val="0"/>
              </a:spcBef>
              <a:buNone/>
            </a:pPr>
            <a:endParaRPr lang="en-GB" sz="1000" noProof="1">
              <a:solidFill>
                <a:srgbClr val="FFFFFF"/>
              </a:solidFill>
              <a:latin typeface="Courier New"/>
              <a:ea typeface="+mn-lt"/>
              <a:cs typeface="Courier New"/>
            </a:endParaRPr>
          </a:p>
          <a:p>
            <a:pPr marL="0" indent="0">
              <a:lnSpc>
                <a:spcPct val="120000"/>
              </a:lnSpc>
              <a:spcBef>
                <a:spcPts val="0"/>
              </a:spcBef>
              <a:buNone/>
            </a:pPr>
            <a:r>
              <a:rPr lang="en-GB" sz="1000" noProof="1">
                <a:solidFill>
                  <a:srgbClr val="FFFFFF"/>
                </a:solidFill>
                <a:latin typeface="Courier New"/>
                <a:ea typeface="+mn-lt"/>
                <a:cs typeface="Courier New"/>
              </a:rPr>
              <a:t>json2puml v1.0.6.6 - Command line converter JSON to PUML</a:t>
            </a:r>
          </a:p>
          <a:p>
            <a:pPr marL="0" indent="0">
              <a:lnSpc>
                <a:spcPct val="120000"/>
              </a:lnSpc>
              <a:spcBef>
                <a:spcPts val="0"/>
              </a:spcBef>
              <a:buNone/>
            </a:pPr>
            <a:endParaRPr lang="en-GB" sz="1000" noProof="1">
              <a:solidFill>
                <a:srgbClr val="FFFFFF"/>
              </a:solidFill>
              <a:latin typeface="Courier New"/>
              <a:ea typeface="+mn-lt"/>
              <a:cs typeface="Courier New"/>
            </a:endParaRPr>
          </a:p>
          <a:p>
            <a:pPr marL="0" indent="0">
              <a:lnSpc>
                <a:spcPct val="120000"/>
              </a:lnSpc>
              <a:spcBef>
                <a:spcPts val="0"/>
              </a:spcBef>
              <a:buNone/>
            </a:pPr>
            <a:r>
              <a:rPr lang="en-GB" sz="1000" noProof="1">
                <a:solidFill>
                  <a:srgbClr val="FFFFFF"/>
                </a:solidFill>
                <a:latin typeface="Courier New"/>
                <a:ea typeface="+mn-lt"/>
                <a:cs typeface="Courier New"/>
              </a:rPr>
              <a:t>Current parameters:</a:t>
            </a:r>
          </a:p>
          <a:p>
            <a:pPr marL="0" indent="0">
              <a:lnSpc>
                <a:spcPct val="120000"/>
              </a:lnSpc>
              <a:spcBef>
                <a:spcPts val="0"/>
              </a:spcBef>
              <a:buNone/>
            </a:pPr>
            <a:r>
              <a:rPr lang="en-GB" sz="1000" noProof="1">
                <a:solidFill>
                  <a:srgbClr val="FFFFFF"/>
                </a:solidFill>
                <a:latin typeface="Courier New"/>
                <a:ea typeface="+mn-lt"/>
                <a:cs typeface="Courier New"/>
              </a:rPr>
              <a:t>    /definitionfile:      definition\json2pumldefinition.json</a:t>
            </a:r>
          </a:p>
          <a:p>
            <a:pPr marL="0" indent="0">
              <a:lnSpc>
                <a:spcPct val="120000"/>
              </a:lnSpc>
              <a:spcBef>
                <a:spcPts val="0"/>
              </a:spcBef>
              <a:buNone/>
            </a:pPr>
            <a:r>
              <a:rPr lang="en-GB" sz="1000" noProof="1">
                <a:solidFill>
                  <a:srgbClr val="FFFFFF"/>
                </a:solidFill>
                <a:latin typeface="Courier New"/>
                <a:ea typeface="+mn-lt"/>
                <a:cs typeface="Courier New"/>
              </a:rPr>
              <a:t>    /inputfile:           data\sample2\TMF632_id_600000000000004510_ACRM.json</a:t>
            </a:r>
          </a:p>
          <a:p>
            <a:pPr marL="0" indent="0">
              <a:lnSpc>
                <a:spcPct val="120000"/>
              </a:lnSpc>
              <a:spcBef>
                <a:spcPts val="0"/>
              </a:spcBef>
              <a:buNone/>
            </a:pPr>
            <a:r>
              <a:rPr lang="en-GB" sz="1000" noProof="1">
                <a:solidFill>
                  <a:srgbClr val="FFFFFF"/>
                </a:solidFill>
                <a:latin typeface="Courier New"/>
                <a:ea typeface="+mn-lt"/>
                <a:cs typeface="Courier New"/>
              </a:rPr>
              <a:t>    /leadingobject:       individual</a:t>
            </a:r>
          </a:p>
          <a:p>
            <a:pPr marL="0" indent="0">
              <a:lnSpc>
                <a:spcPct val="120000"/>
              </a:lnSpc>
              <a:spcBef>
                <a:spcPts val="0"/>
              </a:spcBef>
              <a:buNone/>
            </a:pPr>
            <a:endParaRPr lang="en-GB" sz="1000" noProof="1">
              <a:solidFill>
                <a:srgbClr val="FFFFFF"/>
              </a:solidFill>
              <a:latin typeface="Courier New"/>
              <a:ea typeface="+mn-lt"/>
              <a:cs typeface="Courier New"/>
            </a:endParaRPr>
          </a:p>
          <a:p>
            <a:pPr marL="0" indent="0">
              <a:lnSpc>
                <a:spcPct val="120000"/>
              </a:lnSpc>
              <a:spcBef>
                <a:spcPts val="0"/>
              </a:spcBef>
              <a:buNone/>
            </a:pPr>
            <a:r>
              <a:rPr lang="en-GB" sz="1000" noProof="1">
                <a:solidFill>
                  <a:srgbClr val="FFFFFF"/>
                </a:solidFill>
                <a:latin typeface="Courier New"/>
                <a:ea typeface="+mn-lt"/>
                <a:cs typeface="Courier New"/>
              </a:rPr>
              <a:t>[  1/  1] Convert data\sample2\output\default\summary.default.json</a:t>
            </a:r>
          </a:p>
          <a:p>
            <a:pPr marL="0" indent="0">
              <a:lnSpc>
                <a:spcPct val="120000"/>
              </a:lnSpc>
              <a:spcBef>
                <a:spcPts val="0"/>
              </a:spcBef>
              <a:buNone/>
            </a:pPr>
            <a:r>
              <a:rPr lang="en-GB" sz="1000" noProof="1">
                <a:solidFill>
                  <a:srgbClr val="FFFFFF"/>
                </a:solidFill>
                <a:latin typeface="Courier New"/>
                <a:ea typeface="+mn-lt"/>
                <a:cs typeface="Courier New"/>
              </a:rPr>
              <a:t>               to data\sample2\output\default\summary.default.puml</a:t>
            </a:r>
          </a:p>
          <a:p>
            <a:pPr marL="0" indent="0">
              <a:lnSpc>
                <a:spcPct val="120000"/>
              </a:lnSpc>
              <a:spcBef>
                <a:spcPts val="0"/>
              </a:spcBef>
              <a:buNone/>
            </a:pPr>
            <a:r>
              <a:rPr lang="en-GB" sz="1000" noProof="1">
                <a:solidFill>
                  <a:srgbClr val="FFFFFF"/>
                </a:solidFill>
                <a:latin typeface="Courier New"/>
                <a:ea typeface="+mn-lt"/>
                <a:cs typeface="Courier New"/>
              </a:rPr>
              <a:t>               puml generated</a:t>
            </a:r>
          </a:p>
          <a:p>
            <a:pPr marL="0" indent="0">
              <a:lnSpc>
                <a:spcPct val="120000"/>
              </a:lnSpc>
              <a:spcBef>
                <a:spcPts val="0"/>
              </a:spcBef>
              <a:buNone/>
            </a:pPr>
            <a:r>
              <a:rPr lang="en-GB" sz="1000" noProof="1">
                <a:solidFill>
                  <a:srgbClr val="FFFFFF"/>
                </a:solidFill>
                <a:latin typeface="Courier New"/>
                <a:ea typeface="+mn-lt"/>
                <a:cs typeface="Courier New"/>
              </a:rPr>
              <a:t>               png  generated</a:t>
            </a:r>
          </a:p>
          <a:p>
            <a:pPr marL="0" indent="0">
              <a:lnSpc>
                <a:spcPct val="120000"/>
              </a:lnSpc>
              <a:spcBef>
                <a:spcPts val="0"/>
              </a:spcBef>
              <a:buNone/>
            </a:pPr>
            <a:r>
              <a:rPr lang="en-GB" sz="1000" noProof="1">
                <a:solidFill>
                  <a:srgbClr val="FFFFFF"/>
                </a:solidFill>
                <a:latin typeface="Courier New"/>
                <a:ea typeface="+mn-lt"/>
                <a:cs typeface="Courier New"/>
              </a:rPr>
              <a:t>               svg  generated</a:t>
            </a:r>
          </a:p>
        </p:txBody>
      </p:sp>
    </p:spTree>
    <p:extLst>
      <p:ext uri="{BB962C8B-B14F-4D97-AF65-F5344CB8AC3E}">
        <p14:creationId xmlns:p14="http://schemas.microsoft.com/office/powerpoint/2010/main" val="167903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19EF836-D238-413C-BCEF-24AAFCDBF4C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8941" y="615026"/>
            <a:ext cx="11654118" cy="5937861"/>
          </a:xfrm>
          <a:prstGeom prst="rect">
            <a:avLst/>
          </a:prstGeom>
        </p:spPr>
      </p:pic>
      <p:sp>
        <p:nvSpPr>
          <p:cNvPr id="2" name="Title 1">
            <a:extLst>
              <a:ext uri="{FF2B5EF4-FFF2-40B4-BE49-F238E27FC236}">
                <a16:creationId xmlns:a16="http://schemas.microsoft.com/office/drawing/2014/main" id="{72399E24-5362-4637-A813-832AEFB2A94D}"/>
              </a:ext>
            </a:extLst>
          </p:cNvPr>
          <p:cNvSpPr>
            <a:spLocks noGrp="1"/>
          </p:cNvSpPr>
          <p:nvPr>
            <p:ph type="title"/>
          </p:nvPr>
        </p:nvSpPr>
        <p:spPr/>
        <p:txBody>
          <a:bodyPr/>
          <a:lstStyle/>
          <a:p>
            <a:r>
              <a:rPr lang="en-GB" dirty="0">
                <a:cs typeface="Calibri Light"/>
              </a:rPr>
              <a:t>Call output</a:t>
            </a:r>
            <a:endParaRPr lang="en-GB" dirty="0"/>
          </a:p>
        </p:txBody>
      </p:sp>
    </p:spTree>
    <p:extLst>
      <p:ext uri="{BB962C8B-B14F-4D97-AF65-F5344CB8AC3E}">
        <p14:creationId xmlns:p14="http://schemas.microsoft.com/office/powerpoint/2010/main" val="139918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7EFC4-70A6-4663-A83B-B7946052A59E}"/>
              </a:ext>
            </a:extLst>
          </p:cNvPr>
          <p:cNvSpPr>
            <a:spLocks noGrp="1"/>
          </p:cNvSpPr>
          <p:nvPr>
            <p:ph type="title"/>
          </p:nvPr>
        </p:nvSpPr>
        <p:spPr/>
        <p:txBody>
          <a:bodyPr/>
          <a:lstStyle/>
          <a:p>
            <a:r>
              <a:rPr lang="en-GB" dirty="0"/>
              <a:t>Where can you find it:</a:t>
            </a:r>
          </a:p>
        </p:txBody>
      </p:sp>
      <p:sp>
        <p:nvSpPr>
          <p:cNvPr id="3" name="Inhaltsplatzhalter 2">
            <a:extLst>
              <a:ext uri="{FF2B5EF4-FFF2-40B4-BE49-F238E27FC236}">
                <a16:creationId xmlns:a16="http://schemas.microsoft.com/office/drawing/2014/main" id="{61B2F37C-BA62-4803-AA6B-884662E2C042}"/>
              </a:ext>
            </a:extLst>
          </p:cNvPr>
          <p:cNvSpPr>
            <a:spLocks noGrp="1"/>
          </p:cNvSpPr>
          <p:nvPr>
            <p:ph idx="1"/>
          </p:nvPr>
        </p:nvSpPr>
        <p:spPr/>
        <p:txBody>
          <a:bodyPr/>
          <a:lstStyle/>
          <a:p>
            <a:r>
              <a:rPr lang="en-GB" dirty="0"/>
              <a:t>Vodafone MS-Teams : json2puml </a:t>
            </a:r>
            <a:br>
              <a:rPr lang="en-GB" dirty="0"/>
            </a:br>
            <a:r>
              <a:rPr lang="en-GB" dirty="0"/>
              <a:t>(currently restricted to people having a Vodafone Account)</a:t>
            </a:r>
          </a:p>
          <a:p>
            <a:r>
              <a:rPr lang="de-DE" dirty="0">
                <a:hlinkClick r:id="rId2"/>
              </a:rPr>
              <a:t>Microsoft Teams - json2puml</a:t>
            </a:r>
            <a:endParaRPr lang="de-DE" dirty="0"/>
          </a:p>
          <a:p>
            <a:endParaRPr lang="en-GB" dirty="0"/>
          </a:p>
          <a:p>
            <a:r>
              <a:rPr lang="en-GB" dirty="0"/>
              <a:t>Solstice Confluence :</a:t>
            </a:r>
          </a:p>
          <a:p>
            <a:r>
              <a:rPr lang="fr-FR" dirty="0">
                <a:hlinkClick r:id="rId3"/>
              </a:rPr>
              <a:t>Data Support Tool - json2puml - SOLSTICE - Vodafone DE Confluence</a:t>
            </a:r>
            <a:endParaRPr lang="en-GB" dirty="0"/>
          </a:p>
        </p:txBody>
      </p:sp>
    </p:spTree>
    <p:extLst>
      <p:ext uri="{BB962C8B-B14F-4D97-AF65-F5344CB8AC3E}">
        <p14:creationId xmlns:p14="http://schemas.microsoft.com/office/powerpoint/2010/main" val="234941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lstStyle/>
          <a:p>
            <a:r>
              <a:rPr lang="en-GB" dirty="0"/>
              <a:t>API’s and DATA</a:t>
            </a:r>
          </a:p>
        </p:txBody>
      </p:sp>
      <p:sp>
        <p:nvSpPr>
          <p:cNvPr id="3" name="Inhaltsplatzhalter 2">
            <a:extLst>
              <a:ext uri="{FF2B5EF4-FFF2-40B4-BE49-F238E27FC236}">
                <a16:creationId xmlns:a16="http://schemas.microsoft.com/office/drawing/2014/main" id="{669BC3A1-4904-467B-825E-3FEA0BDBB31A}"/>
              </a:ext>
            </a:extLst>
          </p:cNvPr>
          <p:cNvSpPr>
            <a:spLocks noGrp="1"/>
          </p:cNvSpPr>
          <p:nvPr>
            <p:ph idx="1"/>
          </p:nvPr>
        </p:nvSpPr>
        <p:spPr>
          <a:xfrm>
            <a:off x="685801" y="2142067"/>
            <a:ext cx="10131425" cy="4384239"/>
          </a:xfrm>
        </p:spPr>
        <p:txBody>
          <a:bodyPr>
            <a:normAutofit fontScale="92500" lnSpcReduction="10000"/>
          </a:bodyPr>
          <a:lstStyle/>
          <a:p>
            <a:r>
              <a:rPr lang="en-GB" dirty="0"/>
              <a:t>Working with API’s leads to working with JSON data</a:t>
            </a:r>
          </a:p>
          <a:p>
            <a:r>
              <a:rPr lang="en-GB" dirty="0"/>
              <a:t>A typical answer of a TMF call can look like this:</a:t>
            </a:r>
          </a:p>
          <a:p>
            <a:endParaRPr lang="en-GB" dirty="0"/>
          </a:p>
          <a:p>
            <a:endParaRPr lang="en-GB" dirty="0"/>
          </a:p>
          <a:p>
            <a:endParaRPr lang="en-GB" dirty="0"/>
          </a:p>
          <a:p>
            <a:endParaRPr lang="en-GB" dirty="0"/>
          </a:p>
          <a:p>
            <a:endParaRPr lang="en-GB" dirty="0"/>
          </a:p>
          <a:p>
            <a:endParaRPr lang="en-GB" dirty="0"/>
          </a:p>
          <a:p>
            <a:endParaRPr lang="en-GB" dirty="0"/>
          </a:p>
          <a:p>
            <a:r>
              <a:rPr lang="en-GB" dirty="0"/>
              <a:t>How to visualize / understand this ?</a:t>
            </a:r>
          </a:p>
        </p:txBody>
      </p:sp>
      <p:sp>
        <p:nvSpPr>
          <p:cNvPr id="5" name="Textfeld 4">
            <a:extLst>
              <a:ext uri="{FF2B5EF4-FFF2-40B4-BE49-F238E27FC236}">
                <a16:creationId xmlns:a16="http://schemas.microsoft.com/office/drawing/2014/main" id="{867CBA26-B6EB-4590-BC73-B6991CE761BD}"/>
              </a:ext>
            </a:extLst>
          </p:cNvPr>
          <p:cNvSpPr txBox="1"/>
          <p:nvPr/>
        </p:nvSpPr>
        <p:spPr>
          <a:xfrm>
            <a:off x="865637" y="2931459"/>
            <a:ext cx="9121045" cy="3003176"/>
          </a:xfrm>
          <a:prstGeom prst="rect">
            <a:avLst/>
          </a:prstGeom>
          <a:noFill/>
        </p:spPr>
        <p:txBody>
          <a:bodyPr wrap="square" rtlCol="0">
            <a:normAutofit fontScale="92500" lnSpcReduction="10000"/>
          </a:bodyPr>
          <a:lstStyle/>
          <a:p>
            <a:r>
              <a:rPr lang="de-DE" sz="1400" noProof="1"/>
              <a:t>{"id": "600000000000004510", "href": "https://party/v4/individual/600000000000004510", "createdOn": "2022-01-19T13:59:03Z", "lastModifiedOn": "2022-01-19T13:59:03Z", "givenName": "Karl", "familyName": "Maier", "fullName": "KarlMaier", "birthDate": "1963-06-01T00:00:00Z", "status": "Active", "contactMedium": [{"id": "600000000000004510_ContactMedium_2", "mediumType": "postalAddress", "preferred": true,"validFor": {"startDateTime": "2022-01-17T00:00:00Z"},"characteristic": {"contactType": "legal", "city": "Berlin", "country": "DEU", "postCode": "80993", "street1": "FrankfurterStr", "place": {"id": "GeographicAddress_3912", "@referredType": "GeographicAddress", "@type": "PlaceRef"}}},{"id": "600000000000004510_ContactMedium_20", "mediumType": "telephone", "preferred": false,"validFor": {"startDateTime": "2022-01-17T00:00:00Z"},"characteristic": {"contactType": "home", "phoneNumber": "0123457689"}},{"id": "600000000000004510_ContactMedium_60", "mediumType": "email", "preferred": true,"validFor": {"startDateTime": "2022-01-17T00:00:00Z"},"characteristic": {"contactType": "personal", "emailAddress": "jesf@gmx.de", "extensions": {"verificationStatus": "verified"}}},{"id": "600000000000004510_ContactMedium_75", "mediumType": "telephone", "preferred": true,"validFor": {"startDateTime": "2022-01-17T00:00:00Z"},"characteristic": {"contactType": "home", "phoneNumber": "0123456789"}},{"id": "600000000000004510_ContactMedium_76", "mediumType": "telephone", "preferred": true,"validFor": {"startDateTime": "2022-01-17T00:00:00Z"},"characteristic": {"contactType": "mobile", "phoneNumber": "01721234567"}}],"relatedParty": [{"id": "100000004215", "href": "https:///party/v4/relatedParty/100000004215", "name": "KarlMaier", "role": "Customer", "@type": "Customer", "@referredType": "Customer", "validFor": {"startDateTime": "2022-01-17T00:00:00Z"}}]}</a:t>
            </a:r>
          </a:p>
        </p:txBody>
      </p:sp>
    </p:spTree>
    <p:extLst>
      <p:ext uri="{BB962C8B-B14F-4D97-AF65-F5344CB8AC3E}">
        <p14:creationId xmlns:p14="http://schemas.microsoft.com/office/powerpoint/2010/main" val="9615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nchor="t"/>
          <a:lstStyle/>
          <a:p>
            <a:pPr algn="l"/>
            <a:r>
              <a:rPr lang="en-GB" dirty="0"/>
              <a:t>(Online) JSON Editor</a:t>
            </a:r>
          </a:p>
        </p:txBody>
      </p:sp>
      <p:sp>
        <p:nvSpPr>
          <p:cNvPr id="11" name="Inhaltsplatzhalter 2">
            <a:extLst>
              <a:ext uri="{FF2B5EF4-FFF2-40B4-BE49-F238E27FC236}">
                <a16:creationId xmlns:a16="http://schemas.microsoft.com/office/drawing/2014/main" id="{73B3BD1F-3265-453C-8E62-423A5494D2AC}"/>
              </a:ext>
            </a:extLst>
          </p:cNvPr>
          <p:cNvSpPr>
            <a:spLocks noGrp="1"/>
          </p:cNvSpPr>
          <p:nvPr>
            <p:ph idx="1"/>
          </p:nvPr>
        </p:nvSpPr>
        <p:spPr>
          <a:xfrm>
            <a:off x="838200" y="6102833"/>
            <a:ext cx="10515600" cy="511268"/>
          </a:xfrm>
        </p:spPr>
        <p:txBody>
          <a:bodyPr>
            <a:normAutofit/>
          </a:bodyPr>
          <a:lstStyle/>
          <a:p>
            <a:pPr marL="0" indent="0">
              <a:buNone/>
            </a:pPr>
            <a:r>
              <a:rPr lang="en-GB" dirty="0"/>
              <a:t>This makes the live easier but it is still complex </a:t>
            </a:r>
            <a:r>
              <a:rPr lang="en-GB" dirty="0">
                <a:sym typeface="Wingdings" panose="05000000000000000000" pitchFamily="2" charset="2"/>
              </a:rPr>
              <a:t> </a:t>
            </a:r>
            <a:endParaRPr lang="en-GB" dirty="0"/>
          </a:p>
          <a:p>
            <a:endParaRPr lang="en-GB" dirty="0"/>
          </a:p>
        </p:txBody>
      </p:sp>
      <p:pic>
        <p:nvPicPr>
          <p:cNvPr id="6" name="Grafik 5">
            <a:extLst>
              <a:ext uri="{FF2B5EF4-FFF2-40B4-BE49-F238E27FC236}">
                <a16:creationId xmlns:a16="http://schemas.microsoft.com/office/drawing/2014/main" id="{6C8DF798-EEAC-488B-A27F-81C7973BCD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8859" y="1328632"/>
            <a:ext cx="9834282" cy="4699171"/>
          </a:xfrm>
          <a:prstGeom prst="rect">
            <a:avLst/>
          </a:prstGeom>
        </p:spPr>
      </p:pic>
    </p:spTree>
    <p:extLst>
      <p:ext uri="{BB962C8B-B14F-4D97-AF65-F5344CB8AC3E}">
        <p14:creationId xmlns:p14="http://schemas.microsoft.com/office/powerpoint/2010/main" val="10874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0FA8591F-0F5D-4D12-AE13-DA9E759EA41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86000" y="1906719"/>
            <a:ext cx="7843220" cy="3971064"/>
          </a:xfrm>
          <a:prstGeom prst="rect">
            <a:avLst/>
          </a:prstGeom>
        </p:spPr>
      </p:pic>
      <p:sp>
        <p:nvSpPr>
          <p:cNvPr id="2" name="Titel 1">
            <a:extLst>
              <a:ext uri="{FF2B5EF4-FFF2-40B4-BE49-F238E27FC236}">
                <a16:creationId xmlns:a16="http://schemas.microsoft.com/office/drawing/2014/main" id="{630AEB4F-7C43-44D6-8486-678064FF9BAE}"/>
              </a:ext>
            </a:extLst>
          </p:cNvPr>
          <p:cNvSpPr>
            <a:spLocks noGrp="1"/>
          </p:cNvSpPr>
          <p:nvPr>
            <p:ph type="title"/>
          </p:nvPr>
        </p:nvSpPr>
        <p:spPr/>
        <p:txBody>
          <a:bodyPr anchor="t"/>
          <a:lstStyle/>
          <a:p>
            <a:r>
              <a:rPr lang="en-GB" dirty="0"/>
              <a:t>Confluence and Standard PlantUML</a:t>
            </a:r>
          </a:p>
        </p:txBody>
      </p:sp>
      <p:sp>
        <p:nvSpPr>
          <p:cNvPr id="3" name="Inhaltsplatzhalter 2">
            <a:extLst>
              <a:ext uri="{FF2B5EF4-FFF2-40B4-BE49-F238E27FC236}">
                <a16:creationId xmlns:a16="http://schemas.microsoft.com/office/drawing/2014/main" id="{EB809C71-36F4-4455-8A54-544C64C7E794}"/>
              </a:ext>
            </a:extLst>
          </p:cNvPr>
          <p:cNvSpPr>
            <a:spLocks noGrp="1"/>
          </p:cNvSpPr>
          <p:nvPr>
            <p:ph idx="1"/>
          </p:nvPr>
        </p:nvSpPr>
        <p:spPr>
          <a:xfrm>
            <a:off x="632149" y="1402934"/>
            <a:ext cx="9094557" cy="5221983"/>
          </a:xfrm>
        </p:spPr>
        <p:txBody>
          <a:bodyPr>
            <a:normAutofit lnSpcReduction="10000"/>
          </a:bodyPr>
          <a:lstStyle/>
          <a:p>
            <a:r>
              <a:rPr lang="en-GB" dirty="0"/>
              <a:t>PlantUML supports an OOTB visualisation of JSON.</a:t>
            </a:r>
          </a:p>
          <a:p>
            <a:pPr marL="0" indent="0">
              <a:lnSpc>
                <a:spcPct val="100000"/>
              </a:lnSpc>
              <a:buNone/>
            </a:pPr>
            <a:r>
              <a:rPr lang="en-GB" sz="2000" dirty="0">
                <a:latin typeface="Courier New" panose="02070309020205020404" pitchFamily="49" charset="0"/>
                <a:cs typeface="Courier New" panose="02070309020205020404" pitchFamily="49" charset="0"/>
              </a:rPr>
              <a:t>@startjson</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&lt;</a:t>
            </a:r>
            <a:r>
              <a:rPr lang="en-GB" sz="2000" dirty="0" err="1">
                <a:latin typeface="Courier New" panose="02070309020205020404" pitchFamily="49" charset="0"/>
                <a:cs typeface="Courier New" panose="02070309020205020404" pitchFamily="49" charset="0"/>
              </a:rPr>
              <a:t>json</a:t>
            </a:r>
            <a:r>
              <a:rPr lang="en-GB" sz="2000" dirty="0">
                <a:latin typeface="Courier New" panose="02070309020205020404" pitchFamily="49" charset="0"/>
                <a:cs typeface="Courier New" panose="02070309020205020404" pitchFamily="49" charset="0"/>
              </a:rPr>
              <a:t>&gt;</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@endjson</a:t>
            </a: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r>
              <a:rPr lang="en-GB" dirty="0"/>
              <a:t>This improves also, but there is no knowledge about the data models behind</a:t>
            </a:r>
          </a:p>
        </p:txBody>
      </p:sp>
    </p:spTree>
    <p:extLst>
      <p:ext uri="{BB962C8B-B14F-4D97-AF65-F5344CB8AC3E}">
        <p14:creationId xmlns:p14="http://schemas.microsoft.com/office/powerpoint/2010/main" val="267328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84C44ECE-E28A-4D2D-83DB-BB4B473B72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15988" y="772280"/>
            <a:ext cx="8354062" cy="5539671"/>
          </a:xfrm>
          <a:prstGeom prst="rect">
            <a:avLst/>
          </a:prstGeom>
        </p:spPr>
      </p:pic>
      <p:sp>
        <p:nvSpPr>
          <p:cNvPr id="2" name="Titel 1">
            <a:extLst>
              <a:ext uri="{FF2B5EF4-FFF2-40B4-BE49-F238E27FC236}">
                <a16:creationId xmlns:a16="http://schemas.microsoft.com/office/drawing/2014/main" id="{DF70C03E-5C9E-49A2-B037-536F00A405D4}"/>
              </a:ext>
            </a:extLst>
          </p:cNvPr>
          <p:cNvSpPr>
            <a:spLocks noGrp="1"/>
          </p:cNvSpPr>
          <p:nvPr>
            <p:ph type="title"/>
          </p:nvPr>
        </p:nvSpPr>
        <p:spPr>
          <a:xfrm>
            <a:off x="638174" y="192555"/>
            <a:ext cx="10772775" cy="1159450"/>
          </a:xfrm>
        </p:spPr>
        <p:txBody>
          <a:bodyPr/>
          <a:lstStyle/>
          <a:p>
            <a:r>
              <a:rPr lang="en-GB" dirty="0"/>
              <a:t>Drawing by Hand</a:t>
            </a:r>
          </a:p>
        </p:txBody>
      </p:sp>
      <p:sp>
        <p:nvSpPr>
          <p:cNvPr id="3" name="Inhaltsplatzhalter 2">
            <a:extLst>
              <a:ext uri="{FF2B5EF4-FFF2-40B4-BE49-F238E27FC236}">
                <a16:creationId xmlns:a16="http://schemas.microsoft.com/office/drawing/2014/main" id="{FD12770B-1717-4C7A-93B0-5E491B4E5D23}"/>
              </a:ext>
            </a:extLst>
          </p:cNvPr>
          <p:cNvSpPr>
            <a:spLocks noGrp="1"/>
          </p:cNvSpPr>
          <p:nvPr>
            <p:ph idx="1"/>
          </p:nvPr>
        </p:nvSpPr>
        <p:spPr/>
        <p:txBody>
          <a:bodyPr/>
          <a:lstStyle/>
          <a:p>
            <a:r>
              <a:rPr lang="en-GB" dirty="0"/>
              <a:t>It’s nice, and it’s giving you a task.</a:t>
            </a:r>
          </a:p>
          <a:p>
            <a:r>
              <a:rPr lang="en-GB" dirty="0"/>
              <a:t>But it’s not effective, not accurate </a:t>
            </a:r>
            <a:br>
              <a:rPr lang="en-GB" dirty="0"/>
            </a:br>
            <a:r>
              <a:rPr lang="en-GB" dirty="0"/>
              <a:t>and not  fast enough.</a:t>
            </a:r>
          </a:p>
        </p:txBody>
      </p:sp>
    </p:spTree>
    <p:extLst>
      <p:ext uri="{BB962C8B-B14F-4D97-AF65-F5344CB8AC3E}">
        <p14:creationId xmlns:p14="http://schemas.microsoft.com/office/powerpoint/2010/main" val="40397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849CB-72B3-4609-A91A-93A387B5CA0E}"/>
              </a:ext>
            </a:extLst>
          </p:cNvPr>
          <p:cNvSpPr>
            <a:spLocks noGrp="1"/>
          </p:cNvSpPr>
          <p:nvPr>
            <p:ph type="title"/>
          </p:nvPr>
        </p:nvSpPr>
        <p:spPr/>
        <p:txBody>
          <a:bodyPr/>
          <a:lstStyle/>
          <a:p>
            <a:r>
              <a:rPr lang="en-GB" dirty="0"/>
              <a:t>One Solution: </a:t>
            </a:r>
            <a:r>
              <a:rPr lang="en-GB" dirty="0">
                <a:latin typeface="Courier New" panose="02070309020205020404" pitchFamily="49" charset="0"/>
                <a:cs typeface="Courier New" panose="02070309020205020404" pitchFamily="49" charset="0"/>
              </a:rPr>
              <a:t>json2puml</a:t>
            </a:r>
          </a:p>
        </p:txBody>
      </p:sp>
      <p:graphicFrame>
        <p:nvGraphicFramePr>
          <p:cNvPr id="4" name="Tabelle 4">
            <a:extLst>
              <a:ext uri="{FF2B5EF4-FFF2-40B4-BE49-F238E27FC236}">
                <a16:creationId xmlns:a16="http://schemas.microsoft.com/office/drawing/2014/main" id="{DAEEF2EA-7891-41A8-A954-5C8C21A1018F}"/>
              </a:ext>
            </a:extLst>
          </p:cNvPr>
          <p:cNvGraphicFramePr>
            <a:graphicFrameLocks noGrp="1"/>
          </p:cNvGraphicFramePr>
          <p:nvPr>
            <p:extLst>
              <p:ext uri="{D42A27DB-BD31-4B8C-83A1-F6EECF244321}">
                <p14:modId xmlns:p14="http://schemas.microsoft.com/office/powerpoint/2010/main" val="3424383390"/>
              </p:ext>
            </p:extLst>
          </p:nvPr>
        </p:nvGraphicFramePr>
        <p:xfrm>
          <a:off x="762000" y="1950122"/>
          <a:ext cx="10772775" cy="429768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66233009"/>
                    </a:ext>
                  </a:extLst>
                </a:gridCol>
                <a:gridCol w="8450916">
                  <a:extLst>
                    <a:ext uri="{9D8B030D-6E8A-4147-A177-3AD203B41FA5}">
                      <a16:colId xmlns:a16="http://schemas.microsoft.com/office/drawing/2014/main" val="3413002448"/>
                    </a:ext>
                  </a:extLst>
                </a:gridCol>
              </a:tblGrid>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a:t>is a command line tool developed to generate PlantUML files based JSON files (TMF based).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6926765"/>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a:t>has an understanding of how data is structured (in TMF) and simplifies and visualises the outcome.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5253342"/>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a:t>has the possibility to combine the JSON results of multiple API calls into one result set.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8585318"/>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noProof="0"/>
                        <a:t>is highly configurable to generate outcomes in different detailed levels.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3752119"/>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a:t>is free to use for everyone.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3041428"/>
                  </a:ext>
                </a:extLst>
              </a:tr>
            </a:tbl>
          </a:graphicData>
        </a:graphic>
      </p:graphicFrame>
    </p:spTree>
    <p:extLst>
      <p:ext uri="{BB962C8B-B14F-4D97-AF65-F5344CB8AC3E}">
        <p14:creationId xmlns:p14="http://schemas.microsoft.com/office/powerpoint/2010/main" val="100872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3FFA0D04-AD16-4B52-92F5-5C4200C8AAC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6188" y="1752607"/>
            <a:ext cx="9579992" cy="3846073"/>
          </a:xfrm>
          <a:prstGeom prst="rect">
            <a:avLst/>
          </a:prstGeom>
          <a:ln>
            <a:solidFill>
              <a:schemeClr val="accent1"/>
            </a:solidFill>
          </a:ln>
        </p:spPr>
      </p:pic>
      <p:sp>
        <p:nvSpPr>
          <p:cNvPr id="2" name="Titel 1">
            <a:extLst>
              <a:ext uri="{FF2B5EF4-FFF2-40B4-BE49-F238E27FC236}">
                <a16:creationId xmlns:a16="http://schemas.microsoft.com/office/drawing/2014/main" id="{3CD96B6A-63AC-4C0D-8B51-933E08A43FD4}"/>
              </a:ext>
            </a:extLst>
          </p:cNvPr>
          <p:cNvSpPr>
            <a:spLocks noGrp="1"/>
          </p:cNvSpPr>
          <p:nvPr>
            <p:ph type="title"/>
          </p:nvPr>
        </p:nvSpPr>
        <p:spPr/>
        <p:txBody>
          <a:bodyPr anchor="t">
            <a:normAutofit/>
          </a:bodyPr>
          <a:lstStyle/>
          <a:p>
            <a:r>
              <a:rPr lang="de-DE" sz="4800" dirty="0" err="1"/>
              <a:t>Example</a:t>
            </a:r>
            <a:r>
              <a:rPr lang="de-DE" sz="4800" dirty="0"/>
              <a:t> 1 : TMF 632 - Individual</a:t>
            </a:r>
          </a:p>
        </p:txBody>
      </p:sp>
      <p:pic>
        <p:nvPicPr>
          <p:cNvPr id="4" name="Grafik 3">
            <a:extLst>
              <a:ext uri="{FF2B5EF4-FFF2-40B4-BE49-F238E27FC236}">
                <a16:creationId xmlns:a16="http://schemas.microsoft.com/office/drawing/2014/main" id="{CD868DD8-0703-4DA9-ABE3-FB0A34258D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279112" y="306370"/>
            <a:ext cx="2610410" cy="2648009"/>
          </a:xfrm>
          <a:prstGeom prst="rect">
            <a:avLst/>
          </a:prstGeom>
          <a:ln>
            <a:solidFill>
              <a:schemeClr val="accent1"/>
            </a:solidFill>
          </a:ln>
        </p:spPr>
      </p:pic>
      <p:pic>
        <p:nvPicPr>
          <p:cNvPr id="8" name="Grafik 7">
            <a:extLst>
              <a:ext uri="{FF2B5EF4-FFF2-40B4-BE49-F238E27FC236}">
                <a16:creationId xmlns:a16="http://schemas.microsoft.com/office/drawing/2014/main" id="{3149B689-A2B7-484A-A18B-489CB5027E2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93576" y="4827716"/>
            <a:ext cx="9592236" cy="1723914"/>
          </a:xfrm>
          <a:prstGeom prst="rect">
            <a:avLst/>
          </a:prstGeom>
          <a:ln>
            <a:solidFill>
              <a:schemeClr val="accent1"/>
            </a:solidFill>
          </a:ln>
        </p:spPr>
      </p:pic>
    </p:spTree>
    <p:extLst>
      <p:ext uri="{BB962C8B-B14F-4D97-AF65-F5344CB8AC3E}">
        <p14:creationId xmlns:p14="http://schemas.microsoft.com/office/powerpoint/2010/main" val="416288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8CD93-D53F-450F-89F7-5844ABF4832D}"/>
              </a:ext>
            </a:extLst>
          </p:cNvPr>
          <p:cNvSpPr>
            <a:spLocks noGrp="1"/>
          </p:cNvSpPr>
          <p:nvPr>
            <p:ph type="title"/>
          </p:nvPr>
        </p:nvSpPr>
        <p:spPr>
          <a:xfrm>
            <a:off x="709612" y="232114"/>
            <a:ext cx="10772775" cy="1658198"/>
          </a:xfrm>
        </p:spPr>
        <p:txBody>
          <a:bodyPr>
            <a:normAutofit/>
          </a:bodyPr>
          <a:lstStyle/>
          <a:p>
            <a:r>
              <a:rPr lang="de-DE" sz="4400" dirty="0" err="1"/>
              <a:t>Example</a:t>
            </a:r>
            <a:r>
              <a:rPr lang="de-DE" sz="4400" dirty="0"/>
              <a:t> 2: TMF 637 – All </a:t>
            </a:r>
            <a:r>
              <a:rPr lang="de-DE" sz="4400" dirty="0" err="1"/>
              <a:t>products</a:t>
            </a:r>
            <a:r>
              <a:rPr lang="de-DE" sz="4400" dirty="0"/>
              <a:t> </a:t>
            </a:r>
            <a:r>
              <a:rPr lang="de-DE" sz="4400" dirty="0" err="1"/>
              <a:t>of</a:t>
            </a:r>
            <a:r>
              <a:rPr lang="de-DE" sz="4400" dirty="0"/>
              <a:t> a </a:t>
            </a:r>
            <a:r>
              <a:rPr lang="de-DE" sz="4400" dirty="0" err="1"/>
              <a:t>customer</a:t>
            </a:r>
            <a:r>
              <a:rPr lang="de-DE" sz="4400" dirty="0"/>
              <a:t> (different </a:t>
            </a:r>
            <a:r>
              <a:rPr lang="de-DE" sz="4400" dirty="0" err="1"/>
              <a:t>formats</a:t>
            </a:r>
            <a:r>
              <a:rPr lang="de-DE" sz="4400" dirty="0"/>
              <a:t>)</a:t>
            </a:r>
          </a:p>
        </p:txBody>
      </p:sp>
      <p:pic>
        <p:nvPicPr>
          <p:cNvPr id="6" name="Grafik 5">
            <a:extLst>
              <a:ext uri="{FF2B5EF4-FFF2-40B4-BE49-F238E27FC236}">
                <a16:creationId xmlns:a16="http://schemas.microsoft.com/office/drawing/2014/main" id="{D0136C9E-99C4-450B-A529-CD70DC7141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6189" y="4474355"/>
            <a:ext cx="9395011" cy="1950285"/>
          </a:xfrm>
          <a:prstGeom prst="rect">
            <a:avLst/>
          </a:prstGeom>
          <a:ln>
            <a:solidFill>
              <a:schemeClr val="accent1"/>
            </a:solidFill>
          </a:ln>
        </p:spPr>
      </p:pic>
      <p:pic>
        <p:nvPicPr>
          <p:cNvPr id="4" name="Grafik 3">
            <a:extLst>
              <a:ext uri="{FF2B5EF4-FFF2-40B4-BE49-F238E27FC236}">
                <a16:creationId xmlns:a16="http://schemas.microsoft.com/office/drawing/2014/main" id="{7B7AD569-2F09-4772-B3C2-E8B63BC587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93692" y="1052579"/>
            <a:ext cx="4892119" cy="4752842"/>
          </a:xfrm>
          <a:prstGeom prst="rect">
            <a:avLst/>
          </a:prstGeom>
          <a:ln>
            <a:solidFill>
              <a:schemeClr val="accent1"/>
            </a:solidFill>
          </a:ln>
        </p:spPr>
      </p:pic>
    </p:spTree>
    <p:extLst>
      <p:ext uri="{BB962C8B-B14F-4D97-AF65-F5344CB8AC3E}">
        <p14:creationId xmlns:p14="http://schemas.microsoft.com/office/powerpoint/2010/main" val="23406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8CD93-D53F-450F-89F7-5844ABF4832D}"/>
              </a:ext>
            </a:extLst>
          </p:cNvPr>
          <p:cNvSpPr>
            <a:spLocks noGrp="1"/>
          </p:cNvSpPr>
          <p:nvPr>
            <p:ph type="title"/>
          </p:nvPr>
        </p:nvSpPr>
        <p:spPr/>
        <p:txBody>
          <a:bodyPr anchor="t">
            <a:normAutofit/>
          </a:bodyPr>
          <a:lstStyle/>
          <a:p>
            <a:r>
              <a:rPr lang="de-DE" sz="4400" dirty="0" err="1"/>
              <a:t>Example</a:t>
            </a:r>
            <a:r>
              <a:rPr lang="de-DE" sz="4400" dirty="0"/>
              <a:t> 2b: TMF 637 – All </a:t>
            </a:r>
            <a:r>
              <a:rPr lang="de-DE" sz="4400" dirty="0" err="1"/>
              <a:t>products</a:t>
            </a:r>
            <a:r>
              <a:rPr lang="de-DE" sz="4400" dirty="0"/>
              <a:t> </a:t>
            </a:r>
            <a:r>
              <a:rPr lang="de-DE" sz="4400" dirty="0" err="1"/>
              <a:t>of</a:t>
            </a:r>
            <a:r>
              <a:rPr lang="de-DE" sz="4400" dirty="0"/>
              <a:t> a </a:t>
            </a:r>
            <a:r>
              <a:rPr lang="de-DE" sz="4400" dirty="0" err="1"/>
              <a:t>customer</a:t>
            </a:r>
            <a:endParaRPr lang="de-DE" sz="4400" dirty="0"/>
          </a:p>
        </p:txBody>
      </p:sp>
      <p:pic>
        <p:nvPicPr>
          <p:cNvPr id="4" name="Grafik 3">
            <a:extLst>
              <a:ext uri="{FF2B5EF4-FFF2-40B4-BE49-F238E27FC236}">
                <a16:creationId xmlns:a16="http://schemas.microsoft.com/office/drawing/2014/main" id="{D8450681-B42B-483E-BBA3-D7FCB9BA39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1000" y="1194333"/>
            <a:ext cx="11429999" cy="5019094"/>
          </a:xfrm>
          <a:prstGeom prst="rect">
            <a:avLst/>
          </a:prstGeom>
          <a:ln>
            <a:solidFill>
              <a:schemeClr val="accent1"/>
            </a:solidFill>
          </a:ln>
        </p:spPr>
      </p:pic>
    </p:spTree>
    <p:extLst>
      <p:ext uri="{BB962C8B-B14F-4D97-AF65-F5344CB8AC3E}">
        <p14:creationId xmlns:p14="http://schemas.microsoft.com/office/powerpoint/2010/main" val="315759178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9980FC66A545449919C11AFAAE6C355" ma:contentTypeVersion="4" ma:contentTypeDescription="Ein neues Dokument erstellen." ma:contentTypeScope="" ma:versionID="6ffd9e214c835a011a11caa6728ded37">
  <xsd:schema xmlns:xsd="http://www.w3.org/2001/XMLSchema" xmlns:xs="http://www.w3.org/2001/XMLSchema" xmlns:p="http://schemas.microsoft.com/office/2006/metadata/properties" xmlns:ns2="355f0d77-842e-4779-ae64-083256b6aaf6" targetNamespace="http://schemas.microsoft.com/office/2006/metadata/properties" ma:root="true" ma:fieldsID="d1985bcd5bcb00cbeaf6f093b7fe8b94" ns2:_="">
    <xsd:import namespace="355f0d77-842e-4779-ae64-083256b6aa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5f0d77-842e-4779-ae64-083256b6a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B89A05-8F7D-4EC4-9023-210D3CF10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5f0d77-842e-4779-ae64-083256b6a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F81FC1-5894-42AE-8F66-AB8491C753C6}">
  <ds:schemaRefs>
    <ds:schemaRef ds:uri="http://schemas.microsoft.com/sharepoint/v3/contenttype/forms"/>
  </ds:schemaRefs>
</ds:datastoreItem>
</file>

<file path=customXml/itemProps3.xml><?xml version="1.0" encoding="utf-8"?>
<ds:datastoreItem xmlns:ds="http://schemas.openxmlformats.org/officeDocument/2006/customXml" ds:itemID="{1F073C4A-42B5-4907-B412-DBB2B011C5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1235</Words>
  <Application>Microsoft Office PowerPoint</Application>
  <PresentationFormat>Breitbild</PresentationFormat>
  <Paragraphs>106</Paragraphs>
  <Slides>17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Calibri Light</vt:lpstr>
      <vt:lpstr>Courier New</vt:lpstr>
      <vt:lpstr>Helvetica Neue</vt:lpstr>
      <vt:lpstr>Metropolitan</vt:lpstr>
      <vt:lpstr>json2puml</vt:lpstr>
      <vt:lpstr>API’s and DATA</vt:lpstr>
      <vt:lpstr>(Online) JSON Editor</vt:lpstr>
      <vt:lpstr>Confluence and Standard PlantUML</vt:lpstr>
      <vt:lpstr>Drawing by Hand</vt:lpstr>
      <vt:lpstr>One Solution: json2puml</vt:lpstr>
      <vt:lpstr>Example 1 : TMF 632 - Individual</vt:lpstr>
      <vt:lpstr>Example 2: TMF 637 – All products of a customer (different formats)</vt:lpstr>
      <vt:lpstr>Example 2b: TMF 637 – All products of a customer</vt:lpstr>
      <vt:lpstr>Example 3: TMF 629, 632, 637, 666, 670  for one customer (different formats)</vt:lpstr>
      <vt:lpstr>Star Wars Example</vt:lpstr>
      <vt:lpstr>All Data 6 Films, 82 Persons, 60 Planets, 37 Species, 36 Star ships, 39 Vehicles</vt:lpstr>
      <vt:lpstr>Examples</vt:lpstr>
      <vt:lpstr>Command line parameters:</vt:lpstr>
      <vt:lpstr>Call Examples</vt:lpstr>
      <vt:lpstr>Call output</vt:lpstr>
      <vt:lpstr>Where can you find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json2puml</dc:title>
  <dc:subject>json2puml introduction</dc:subject>
  <dc:creator>Jens Fudickar</dc:creator>
  <cp:lastModifiedBy>Jens Fudickar</cp:lastModifiedBy>
  <cp:revision>63</cp:revision>
  <dcterms:created xsi:type="dcterms:W3CDTF">2022-03-05T17:28:35Z</dcterms:created>
  <dcterms:modified xsi:type="dcterms:W3CDTF">2022-04-14T09:30:46Z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0x01010009980FC66A545449919C11AFAAE6C355</vt:lpwstr>
  </property>
  <property fmtid="{D5CDD505-2E9C-101B-9397-08002B2CF9AE}" pid="3" name="MSIP_Label_0359f705-2ba0-454b-9cfc-6ce5bcaac040_Enabled">
    <vt:lpwstr>true</vt:lpwstr>
  </property>
  <property fmtid="{D5CDD505-2E9C-101B-9397-08002B2CF9AE}" pid="4" name="MSIP_Label_0359f705-2ba0-454b-9cfc-6ce5bcaac040_SetDate">
    <vt:lpwstr>2022-03-16T07:52:38Z</vt:lpwstr>
  </property>
  <property fmtid="{D5CDD505-2E9C-101B-9397-08002B2CF9AE}" pid="5" name="MSIP_Label_0359f705-2ba0-454b-9cfc-6ce5bcaac040_Method">
    <vt:lpwstr>Standard</vt:lpwstr>
  </property>
  <property fmtid="{D5CDD505-2E9C-101B-9397-08002B2CF9AE}" pid="6" name="MSIP_Label_0359f705-2ba0-454b-9cfc-6ce5bcaac040_Name">
    <vt:lpwstr>0359f705-2ba0-454b-9cfc-6ce5bcaac040</vt:lpwstr>
  </property>
  <property fmtid="{D5CDD505-2E9C-101B-9397-08002B2CF9AE}" pid="7" name="MSIP_Label_0359f705-2ba0-454b-9cfc-6ce5bcaac040_SiteId">
    <vt:lpwstr>68283f3b-8487-4c86-adb3-a5228f18b893</vt:lpwstr>
  </property>
  <property fmtid="{D5CDD505-2E9C-101B-9397-08002B2CF9AE}" pid="8" name="MSIP_Label_0359f705-2ba0-454b-9cfc-6ce5bcaac040_ActionId">
    <vt:lpwstr>6e7e1538-2da7-49c2-89a7-2bed229d801f</vt:lpwstr>
  </property>
  <property fmtid="{D5CDD505-2E9C-101B-9397-08002B2CF9AE}" pid="9" name="MSIP_Label_0359f705-2ba0-454b-9cfc-6ce5bcaac040_ContentBits">
    <vt:lpwstr>2</vt:lpwstr>
  </property>
</Properties>
</file>