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4"/>
  </p:sldMasterIdLst>
  <p:sldIdLst>
    <p:sldId id="256" r:id="rId5"/>
    <p:sldId id="258" r:id="rId6"/>
    <p:sldId id="259" r:id="rId7"/>
    <p:sldId id="260" r:id="rId8"/>
    <p:sldId id="274" r:id="rId9"/>
    <p:sldId id="266" r:id="rId10"/>
    <p:sldId id="275" r:id="rId11"/>
    <p:sldId id="262" r:id="rId12"/>
    <p:sldId id="263" r:id="rId13"/>
    <p:sldId id="270" r:id="rId14"/>
    <p:sldId id="273" r:id="rId15"/>
    <p:sldId id="271" r:id="rId16"/>
    <p:sldId id="277" r:id="rId17"/>
    <p:sldId id="27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46" d="100"/>
          <a:sy n="146" d="100"/>
        </p:scale>
        <p:origin x="132"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26.01.2023</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20170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26.01.2023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239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26.01.2023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1382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26.01.2023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79538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C6AFC3F-A6A2-4EF2-B0C3-1F371E9FB00B}" type="datetimeFigureOut">
              <a:rPr lang="de-DE" smtClean="0"/>
              <a:t>26.01.2023</a:t>
            </a:fld>
            <a:endParaRPr lang="de-DE" dirty="0"/>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148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6AFC3F-A6A2-4EF2-B0C3-1F371E9FB00B}" type="datetimeFigureOut">
              <a:rPr lang="de-DE" smtClean="0"/>
              <a:t>26.01.2023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2329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6AFC3F-A6A2-4EF2-B0C3-1F371E9FB00B}" type="datetimeFigureOut">
              <a:rPr lang="de-DE" smtClean="0"/>
              <a:t>26.01.2023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0553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6AFC3F-A6A2-4EF2-B0C3-1F371E9FB00B}" type="datetimeFigureOut">
              <a:rPr lang="de-DE" smtClean="0"/>
              <a:t>26.01.2023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200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FC3F-A6A2-4EF2-B0C3-1F371E9FB00B}" type="datetimeFigureOut">
              <a:rPr lang="de-DE" smtClean="0"/>
              <a:t>26.01.2023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9378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EC6AFC3F-A6A2-4EF2-B0C3-1F371E9FB00B}" type="datetimeFigureOut">
              <a:rPr lang="de-DE" smtClean="0"/>
              <a:t>26.01.2023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415047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26.01.2023</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12294870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C6AFC3F-A6A2-4EF2-B0C3-1F371E9FB00B}" type="datetimeFigureOut">
              <a:rPr lang="de-DE" smtClean="0"/>
              <a:t>26.01.2023</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e-DE" dirty="0"/>
              <a:t>Json2puml </a:t>
            </a:r>
            <a:r>
              <a:rPr lang="de-DE" dirty="0" err="1"/>
              <a:t>introduction</a:t>
            </a:r>
            <a:endParaRPr lang="de-D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656A4BC-08C6-4918-80EA-8D608556DF60}" type="slidenum">
              <a:rPr lang="de-DE" smtClean="0"/>
              <a:t>‹Nr.›</a:t>
            </a:fld>
            <a:endParaRPr lang="de-DE"/>
          </a:p>
        </p:txBody>
      </p:sp>
      <p:sp>
        <p:nvSpPr>
          <p:cNvPr id="7"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5D3202D8-D07C-4C81-9F0F-B055DFDD590F}"/>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3497468807"/>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931EC-8779-433E-AD05-5C53FB8FB563}"/>
              </a:ext>
            </a:extLst>
          </p:cNvPr>
          <p:cNvSpPr>
            <a:spLocks noGrp="1"/>
          </p:cNvSpPr>
          <p:nvPr>
            <p:ph type="ctrTitle"/>
          </p:nvPr>
        </p:nvSpPr>
        <p:spPr/>
        <p:txBody>
          <a:bodyPr/>
          <a:lstStyle/>
          <a:p>
            <a:r>
              <a:rPr lang="en-GB"/>
              <a:t>json2puml</a:t>
            </a:r>
          </a:p>
        </p:txBody>
      </p:sp>
      <p:sp>
        <p:nvSpPr>
          <p:cNvPr id="3" name="Untertitel 2">
            <a:extLst>
              <a:ext uri="{FF2B5EF4-FFF2-40B4-BE49-F238E27FC236}">
                <a16:creationId xmlns:a16="http://schemas.microsoft.com/office/drawing/2014/main" id="{F152A273-B086-4D6B-AD4B-6D4A11F36D52}"/>
              </a:ext>
            </a:extLst>
          </p:cNvPr>
          <p:cNvSpPr>
            <a:spLocks noGrp="1"/>
          </p:cNvSpPr>
          <p:nvPr>
            <p:ph type="subTitle" idx="1"/>
          </p:nvPr>
        </p:nvSpPr>
        <p:spPr/>
        <p:txBody>
          <a:bodyPr/>
          <a:lstStyle/>
          <a:p>
            <a:r>
              <a:rPr lang="en-GB" dirty="0"/>
              <a:t>Make data visible and understandable</a:t>
            </a:r>
          </a:p>
        </p:txBody>
      </p:sp>
      <p:sp>
        <p:nvSpPr>
          <p:cNvPr id="4" name="Textfeld 3">
            <a:extLst>
              <a:ext uri="{FF2B5EF4-FFF2-40B4-BE49-F238E27FC236}">
                <a16:creationId xmlns:a16="http://schemas.microsoft.com/office/drawing/2014/main" id="{7645586D-99B2-4BE0-B7A1-DCA29304EB94}"/>
              </a:ext>
            </a:extLst>
          </p:cNvPr>
          <p:cNvSpPr txBox="1"/>
          <p:nvPr/>
        </p:nvSpPr>
        <p:spPr>
          <a:xfrm>
            <a:off x="667512" y="5995073"/>
            <a:ext cx="4516749" cy="514628"/>
          </a:xfrm>
          <a:prstGeom prst="rect">
            <a:avLst/>
          </a:prstGeom>
        </p:spPr>
        <p:txBody>
          <a:bodyPr vert="horz" lIns="91440" tIns="45720" rIns="91440" bIns="45720" rtlCol="0">
            <a:normAutofit/>
          </a:bodyPr>
          <a:lstStyle>
            <a:lvl1pPr indent="0" defTabSz="914400">
              <a:lnSpc>
                <a:spcPct val="85000"/>
              </a:lnSpc>
              <a:spcBef>
                <a:spcPts val="1300"/>
              </a:spcBef>
              <a:buFont typeface="Arial" pitchFamily="34" charset="0"/>
              <a:buNone/>
              <a:defRPr sz="3200">
                <a:solidFill>
                  <a:schemeClr val="bg1"/>
                </a:solidFill>
                <a:latin typeface="+mj-lt"/>
              </a:defRPr>
            </a:lvl1pPr>
            <a:lvl2pPr indent="0" algn="ctr" defTabSz="914400">
              <a:lnSpc>
                <a:spcPct val="85000"/>
              </a:lnSpc>
              <a:spcBef>
                <a:spcPts val="600"/>
              </a:spcBef>
              <a:buFont typeface="Arial" pitchFamily="34" charset="0"/>
              <a:buNone/>
              <a:defRPr sz="2800">
                <a:solidFill>
                  <a:schemeClr val="tx1">
                    <a:lumMod val="85000"/>
                    <a:lumOff val="15000"/>
                  </a:schemeClr>
                </a:solidFill>
              </a:defRPr>
            </a:lvl2pPr>
            <a:lvl3pPr indent="0" algn="ctr" defTabSz="914400">
              <a:lnSpc>
                <a:spcPct val="85000"/>
              </a:lnSpc>
              <a:spcBef>
                <a:spcPts val="600"/>
              </a:spcBef>
              <a:buFont typeface="Arial" pitchFamily="34" charset="0"/>
              <a:buNone/>
              <a:defRPr sz="2400" i="1">
                <a:solidFill>
                  <a:schemeClr val="tx1">
                    <a:lumMod val="85000"/>
                    <a:lumOff val="15000"/>
                  </a:schemeClr>
                </a:solidFill>
              </a:defRPr>
            </a:lvl3pPr>
            <a:lvl4pPr indent="0" algn="ctr" defTabSz="914400">
              <a:lnSpc>
                <a:spcPct val="85000"/>
              </a:lnSpc>
              <a:spcBef>
                <a:spcPts val="600"/>
              </a:spcBef>
              <a:buFont typeface="Arial" pitchFamily="34" charset="0"/>
              <a:buNone/>
              <a:defRPr sz="2000">
                <a:solidFill>
                  <a:schemeClr val="tx1">
                    <a:lumMod val="85000"/>
                    <a:lumOff val="15000"/>
                  </a:schemeClr>
                </a:solidFill>
              </a:defRPr>
            </a:lvl4pPr>
            <a:lvl5pPr indent="0" algn="ctr" defTabSz="914400">
              <a:lnSpc>
                <a:spcPct val="85000"/>
              </a:lnSpc>
              <a:spcBef>
                <a:spcPts val="600"/>
              </a:spcBef>
              <a:buFont typeface="Arial" pitchFamily="34" charset="0"/>
              <a:buNone/>
              <a:defRPr sz="2000">
                <a:solidFill>
                  <a:schemeClr val="tx1">
                    <a:lumMod val="85000"/>
                    <a:lumOff val="15000"/>
                  </a:schemeClr>
                </a:solidFill>
              </a:defRPr>
            </a:lvl5pPr>
            <a:lvl6pPr indent="0" algn="ctr" defTabSz="914400">
              <a:lnSpc>
                <a:spcPct val="85000"/>
              </a:lnSpc>
              <a:spcBef>
                <a:spcPts val="600"/>
              </a:spcBef>
              <a:buFont typeface="Arial" pitchFamily="34" charset="0"/>
              <a:buNone/>
              <a:defRPr sz="2000">
                <a:solidFill>
                  <a:schemeClr val="tx1">
                    <a:lumMod val="85000"/>
                    <a:lumOff val="15000"/>
                  </a:schemeClr>
                </a:solidFill>
              </a:defRPr>
            </a:lvl6pPr>
            <a:lvl7pPr indent="0" algn="ctr" defTabSz="914400">
              <a:lnSpc>
                <a:spcPct val="85000"/>
              </a:lnSpc>
              <a:spcBef>
                <a:spcPts val="600"/>
              </a:spcBef>
              <a:buFont typeface="Arial" pitchFamily="34" charset="0"/>
              <a:buNone/>
              <a:defRPr sz="2000">
                <a:solidFill>
                  <a:schemeClr val="tx1">
                    <a:lumMod val="85000"/>
                    <a:lumOff val="15000"/>
                  </a:schemeClr>
                </a:solidFill>
              </a:defRPr>
            </a:lvl7pPr>
            <a:lvl8pPr indent="0" algn="ctr" defTabSz="914400">
              <a:lnSpc>
                <a:spcPct val="85000"/>
              </a:lnSpc>
              <a:spcBef>
                <a:spcPts val="600"/>
              </a:spcBef>
              <a:buFont typeface="Arial" pitchFamily="34" charset="0"/>
              <a:buNone/>
              <a:defRPr sz="2000">
                <a:solidFill>
                  <a:schemeClr val="tx1">
                    <a:lumMod val="85000"/>
                    <a:lumOff val="15000"/>
                  </a:schemeClr>
                </a:solidFill>
              </a:defRPr>
            </a:lvl8pPr>
            <a:lvl9pPr indent="0" algn="ctr" defTabSz="914400">
              <a:lnSpc>
                <a:spcPct val="85000"/>
              </a:lnSpc>
              <a:spcBef>
                <a:spcPts val="600"/>
              </a:spcBef>
              <a:buFont typeface="Arial" pitchFamily="34" charset="0"/>
              <a:buNone/>
              <a:defRPr sz="2000">
                <a:solidFill>
                  <a:schemeClr val="tx1">
                    <a:lumMod val="85000"/>
                    <a:lumOff val="15000"/>
                  </a:schemeClr>
                </a:solidFill>
              </a:defRPr>
            </a:lvl9pPr>
          </a:lstStyle>
          <a:p>
            <a:r>
              <a:rPr lang="de-DE" sz="2000" dirty="0"/>
              <a:t>Jens Fudickar, April 2022</a:t>
            </a:r>
          </a:p>
        </p:txBody>
      </p:sp>
    </p:spTree>
    <p:extLst>
      <p:ext uri="{BB962C8B-B14F-4D97-AF65-F5344CB8AC3E}">
        <p14:creationId xmlns:p14="http://schemas.microsoft.com/office/powerpoint/2010/main" val="4040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179872"/>
            <a:ext cx="10753725" cy="4597994"/>
          </a:xfrm>
        </p:spPr>
        <p:txBody>
          <a:bodyPr>
            <a:normAutofit lnSpcReduction="10000"/>
          </a:bodyPr>
          <a:lstStyle/>
          <a:p>
            <a:pPr algn="ctr"/>
            <a:r>
              <a:rPr lang="en-US" sz="5400" spc="-120" dirty="0">
                <a:solidFill>
                  <a:schemeClr val="accent1"/>
                </a:solidFill>
                <a:latin typeface="+mj-lt"/>
                <a:ea typeface="+mj-ea"/>
                <a:cs typeface="+mj-cs"/>
                <a:hlinkClick r:id="rId2">
                  <a:extLst>
                    <a:ext uri="{A12FA001-AC4F-418D-AE19-62706E023703}">
                      <ahyp:hlinkClr xmlns:ahyp="http://schemas.microsoft.com/office/drawing/2018/hyperlinkcolor" val="tx"/>
                    </a:ext>
                  </a:extLst>
                </a:hlinkClick>
              </a:rPr>
              <a:t>SWAPI - The Star Wars API</a:t>
            </a:r>
            <a:endParaRPr lang="en-US" sz="5400" spc="-120" dirty="0">
              <a:solidFill>
                <a:schemeClr val="accent1"/>
              </a:solidFill>
              <a:latin typeface="+mj-lt"/>
              <a:ea typeface="+mj-ea"/>
              <a:cs typeface="+mj-cs"/>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hlinkClick r:id="rId2"/>
              </a:rPr>
              <a:t>https://swapi.dev/</a:t>
            </a:r>
            <a:endParaRPr lang="en-US" b="0" i="0" dirty="0">
              <a:solidFill>
                <a:schemeClr val="tx1"/>
              </a:solidFill>
              <a:effectLst/>
              <a:latin typeface="Helvetica Neue"/>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The Star Wars API, or "</a:t>
            </a:r>
            <a:r>
              <a:rPr lang="en-US" b="0" i="0" dirty="0" err="1">
                <a:solidFill>
                  <a:schemeClr val="tx1"/>
                </a:solidFill>
                <a:effectLst/>
                <a:latin typeface="Helvetica Neue"/>
              </a:rPr>
              <a:t>swapi</a:t>
            </a:r>
            <a:r>
              <a:rPr lang="en-US" b="0" i="0" dirty="0">
                <a:solidFill>
                  <a:schemeClr val="tx1"/>
                </a:solidFill>
                <a:effectLst/>
                <a:latin typeface="Helvetica Neue"/>
              </a:rPr>
              <a:t>" (</a:t>
            </a:r>
            <a:r>
              <a:rPr lang="en-US" b="0" i="0" dirty="0" err="1">
                <a:solidFill>
                  <a:schemeClr val="tx1"/>
                </a:solidFill>
                <a:effectLst/>
                <a:latin typeface="Helvetica Neue"/>
              </a:rPr>
              <a:t>Swah</a:t>
            </a:r>
            <a:r>
              <a:rPr lang="en-US" b="0" i="0" dirty="0">
                <a:solidFill>
                  <a:schemeClr val="tx1"/>
                </a:solidFill>
                <a:effectLst/>
                <a:latin typeface="Helvetica Neue"/>
              </a:rPr>
              <a:t>-pee) is the world's first quantified and programmatically-accessible data source for all the data from the Star Wars canon universe!</a:t>
            </a:r>
          </a:p>
          <a:p>
            <a:pPr algn="l"/>
            <a:r>
              <a:rPr lang="en-US" b="0" i="0" dirty="0">
                <a:solidFill>
                  <a:schemeClr val="tx1"/>
                </a:solidFill>
                <a:effectLst/>
                <a:latin typeface="Helvetica Neue"/>
              </a:rPr>
              <a:t>We've taken all the rich contextual stuff from the universe and formatted into something easier to consume with software. Then we went and stuck an API on the front so you can access it all!</a:t>
            </a:r>
          </a:p>
          <a:p>
            <a:endParaRPr lang="en-GB" dirty="0"/>
          </a:p>
        </p:txBody>
      </p:sp>
    </p:spTree>
    <p:extLst>
      <p:ext uri="{BB962C8B-B14F-4D97-AF65-F5344CB8AC3E}">
        <p14:creationId xmlns:p14="http://schemas.microsoft.com/office/powerpoint/2010/main" val="406927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C6789-ACAD-423D-9290-E6A35C2DC86E}"/>
              </a:ext>
            </a:extLst>
          </p:cNvPr>
          <p:cNvSpPr>
            <a:spLocks noGrp="1"/>
          </p:cNvSpPr>
          <p:nvPr>
            <p:ph type="title"/>
          </p:nvPr>
        </p:nvSpPr>
        <p:spPr>
          <a:xfrm>
            <a:off x="657224" y="124097"/>
            <a:ext cx="11334479" cy="1802674"/>
          </a:xfrm>
        </p:spPr>
        <p:txBody>
          <a:bodyPr>
            <a:normAutofit fontScale="90000"/>
          </a:bodyPr>
          <a:lstStyle/>
          <a:p>
            <a:r>
              <a:rPr lang="en-GB" sz="6600" dirty="0"/>
              <a:t>All Data</a:t>
            </a:r>
            <a:br>
              <a:rPr lang="en-GB" sz="6600" dirty="0"/>
            </a:br>
            <a:r>
              <a:rPr lang="en-GB" sz="3600" dirty="0"/>
              <a:t>6 Films, 82 Persons, 60 Planets, 37 Species, 36 Star ships, 39 Vehicles</a:t>
            </a:r>
            <a:endParaRPr lang="en-GB" sz="6600" dirty="0"/>
          </a:p>
        </p:txBody>
      </p:sp>
      <p:pic>
        <p:nvPicPr>
          <p:cNvPr id="5" name="Grafik 4">
            <a:extLst>
              <a:ext uri="{FF2B5EF4-FFF2-40B4-BE49-F238E27FC236}">
                <a16:creationId xmlns:a16="http://schemas.microsoft.com/office/drawing/2014/main" id="{1D3979E7-1D39-4149-BB90-8F82BA9708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170" y="1630575"/>
            <a:ext cx="10493829" cy="4852347"/>
          </a:xfrm>
          <a:prstGeom prst="rect">
            <a:avLst/>
          </a:prstGeom>
          <a:ln>
            <a:solidFill>
              <a:schemeClr val="accent1"/>
            </a:solidFill>
          </a:ln>
        </p:spPr>
      </p:pic>
    </p:spTree>
    <p:extLst>
      <p:ext uri="{BB962C8B-B14F-4D97-AF65-F5344CB8AC3E}">
        <p14:creationId xmlns:p14="http://schemas.microsoft.com/office/powerpoint/2010/main" val="70839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469B3A2-A131-49E0-B2D7-3CF1467E52F6}"/>
              </a:ext>
            </a:extLst>
          </p:cNvPr>
          <p:cNvPicPr>
            <a:picLocks noChangeAspect="1"/>
          </p:cNvPicPr>
          <p:nvPr/>
        </p:nvPicPr>
        <p:blipFill>
          <a:blip r:embed="rId2"/>
          <a:stretch>
            <a:fillRect/>
          </a:stretch>
        </p:blipFill>
        <p:spPr>
          <a:xfrm>
            <a:off x="3789763" y="684199"/>
            <a:ext cx="7901656" cy="5671350"/>
          </a:xfrm>
          <a:prstGeom prst="rect">
            <a:avLst/>
          </a:prstGeom>
        </p:spPr>
      </p:pic>
      <p:sp>
        <p:nvSpPr>
          <p:cNvPr id="2" name="Titel 1">
            <a:extLst>
              <a:ext uri="{FF2B5EF4-FFF2-40B4-BE49-F238E27FC236}">
                <a16:creationId xmlns:a16="http://schemas.microsoft.com/office/drawing/2014/main" id="{61212DD3-091F-4A9C-B5EA-5651F0375431}"/>
              </a:ext>
            </a:extLst>
          </p:cNvPr>
          <p:cNvSpPr>
            <a:spLocks noGrp="1"/>
          </p:cNvSpPr>
          <p:nvPr>
            <p:ph type="title"/>
          </p:nvPr>
        </p:nvSpPr>
        <p:spPr>
          <a:xfrm>
            <a:off x="585506" y="181748"/>
            <a:ext cx="10772775" cy="1153993"/>
          </a:xfrm>
        </p:spPr>
        <p:txBody>
          <a:bodyPr/>
          <a:lstStyle/>
          <a:p>
            <a:r>
              <a:rPr lang="en-GB" dirty="0"/>
              <a:t>Examples</a:t>
            </a:r>
          </a:p>
        </p:txBody>
      </p:sp>
      <p:sp>
        <p:nvSpPr>
          <p:cNvPr id="10" name="Textfeld 9">
            <a:extLst>
              <a:ext uri="{FF2B5EF4-FFF2-40B4-BE49-F238E27FC236}">
                <a16:creationId xmlns:a16="http://schemas.microsoft.com/office/drawing/2014/main" id="{FE797B5D-C6C4-40DA-BAEF-E15554D5465C}"/>
              </a:ext>
            </a:extLst>
          </p:cNvPr>
          <p:cNvSpPr txBox="1"/>
          <p:nvPr/>
        </p:nvSpPr>
        <p:spPr>
          <a:xfrm>
            <a:off x="4161672" y="4255745"/>
            <a:ext cx="2142253" cy="369332"/>
          </a:xfrm>
          <a:prstGeom prst="rect">
            <a:avLst/>
          </a:prstGeom>
          <a:noFill/>
        </p:spPr>
        <p:txBody>
          <a:bodyPr wrap="none" rtlCol="0">
            <a:spAutoFit/>
          </a:bodyPr>
          <a:lstStyle/>
          <a:p>
            <a:r>
              <a:rPr lang="en-GB" dirty="0"/>
              <a:t>/</a:t>
            </a:r>
            <a:r>
              <a:rPr lang="en-GB" dirty="0" err="1"/>
              <a:t>titlefilter</a:t>
            </a:r>
            <a:r>
              <a:rPr lang="en-GB" dirty="0"/>
              <a:t>:“Han Solo”</a:t>
            </a:r>
          </a:p>
        </p:txBody>
      </p:sp>
      <p:sp>
        <p:nvSpPr>
          <p:cNvPr id="13" name="Textfeld 12">
            <a:extLst>
              <a:ext uri="{FF2B5EF4-FFF2-40B4-BE49-F238E27FC236}">
                <a16:creationId xmlns:a16="http://schemas.microsoft.com/office/drawing/2014/main" id="{20712611-4D33-4C8F-8E99-37B71C363F1D}"/>
              </a:ext>
            </a:extLst>
          </p:cNvPr>
          <p:cNvSpPr txBox="1"/>
          <p:nvPr/>
        </p:nvSpPr>
        <p:spPr>
          <a:xfrm>
            <a:off x="1600593" y="6376970"/>
            <a:ext cx="2306593" cy="369332"/>
          </a:xfrm>
          <a:prstGeom prst="rect">
            <a:avLst/>
          </a:prstGeom>
          <a:noFill/>
        </p:spPr>
        <p:txBody>
          <a:bodyPr wrap="none" rtlCol="0">
            <a:spAutoFit/>
          </a:bodyPr>
          <a:lstStyle/>
          <a:p>
            <a:r>
              <a:rPr lang="en-GB" dirty="0"/>
              <a:t>/</a:t>
            </a:r>
            <a:r>
              <a:rPr lang="en-GB" dirty="0" err="1"/>
              <a:t>titlefilter</a:t>
            </a:r>
            <a:r>
              <a:rPr lang="en-GB" dirty="0"/>
              <a:t>:“Death Star”</a:t>
            </a:r>
          </a:p>
        </p:txBody>
      </p:sp>
      <p:pic>
        <p:nvPicPr>
          <p:cNvPr id="4" name="Grafik 3">
            <a:extLst>
              <a:ext uri="{FF2B5EF4-FFF2-40B4-BE49-F238E27FC236}">
                <a16:creationId xmlns:a16="http://schemas.microsoft.com/office/drawing/2014/main" id="{80938C93-D60E-419E-9B3E-6719E89136A7}"/>
              </a:ext>
            </a:extLst>
          </p:cNvPr>
          <p:cNvPicPr>
            <a:picLocks noChangeAspect="1"/>
          </p:cNvPicPr>
          <p:nvPr/>
        </p:nvPicPr>
        <p:blipFill>
          <a:blip r:embed="rId3"/>
          <a:stretch>
            <a:fillRect/>
          </a:stretch>
        </p:blipFill>
        <p:spPr>
          <a:xfrm>
            <a:off x="500581" y="948907"/>
            <a:ext cx="2253309" cy="5522259"/>
          </a:xfrm>
          <a:prstGeom prst="rect">
            <a:avLst/>
          </a:prstGeom>
        </p:spPr>
      </p:pic>
    </p:spTree>
    <p:extLst>
      <p:ext uri="{BB962C8B-B14F-4D97-AF65-F5344CB8AC3E}">
        <p14:creationId xmlns:p14="http://schemas.microsoft.com/office/powerpoint/2010/main" val="86511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20C61-AFC5-7C78-0482-6ADA9F91E459}"/>
              </a:ext>
            </a:extLst>
          </p:cNvPr>
          <p:cNvSpPr>
            <a:spLocks noGrp="1"/>
          </p:cNvSpPr>
          <p:nvPr>
            <p:ph type="title"/>
          </p:nvPr>
        </p:nvSpPr>
        <p:spPr/>
        <p:txBody>
          <a:bodyPr/>
          <a:lstStyle/>
          <a:p>
            <a:r>
              <a:rPr lang="de-DE" dirty="0" err="1"/>
              <a:t>How</a:t>
            </a:r>
            <a:r>
              <a:rPr lang="de-DE" dirty="0"/>
              <a:t> </a:t>
            </a:r>
            <a:r>
              <a:rPr lang="de-DE" dirty="0" err="1"/>
              <a:t>is</a:t>
            </a:r>
            <a:r>
              <a:rPr lang="de-DE" dirty="0"/>
              <a:t> </a:t>
            </a:r>
            <a:r>
              <a:rPr lang="de-DE" dirty="0" err="1"/>
              <a:t>it</a:t>
            </a:r>
            <a:r>
              <a:rPr lang="de-DE" dirty="0"/>
              <a:t> </a:t>
            </a:r>
            <a:r>
              <a:rPr lang="de-DE" dirty="0" err="1"/>
              <a:t>working</a:t>
            </a:r>
            <a:endParaRPr lang="de-DE" dirty="0"/>
          </a:p>
        </p:txBody>
      </p:sp>
      <p:graphicFrame>
        <p:nvGraphicFramePr>
          <p:cNvPr id="4" name="Inhaltsplatzhalter 3">
            <a:extLst>
              <a:ext uri="{FF2B5EF4-FFF2-40B4-BE49-F238E27FC236}">
                <a16:creationId xmlns:a16="http://schemas.microsoft.com/office/drawing/2014/main" id="{8C8739A4-DD31-FAC4-AE14-F31C64F2E4CE}"/>
              </a:ext>
            </a:extLst>
          </p:cNvPr>
          <p:cNvGraphicFramePr>
            <a:graphicFrameLocks noGrp="1"/>
          </p:cNvGraphicFramePr>
          <p:nvPr>
            <p:ph idx="1"/>
            <p:extLst>
              <p:ext uri="{D42A27DB-BD31-4B8C-83A1-F6EECF244321}">
                <p14:modId xmlns:p14="http://schemas.microsoft.com/office/powerpoint/2010/main" val="2303137206"/>
              </p:ext>
            </p:extLst>
          </p:nvPr>
        </p:nvGraphicFramePr>
        <p:xfrm>
          <a:off x="676275" y="2011363"/>
          <a:ext cx="10772775" cy="356616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1831453365"/>
                    </a:ext>
                  </a:extLst>
                </a:gridCol>
                <a:gridCol w="8450916">
                  <a:extLst>
                    <a:ext uri="{9D8B030D-6E8A-4147-A177-3AD203B41FA5}">
                      <a16:colId xmlns:a16="http://schemas.microsoft.com/office/drawing/2014/main" val="3265967973"/>
                    </a:ext>
                  </a:extLst>
                </a:gridCol>
              </a:tblGrid>
              <a:tr h="370840">
                <a:tc>
                  <a:txBody>
                    <a:bodyPr/>
                    <a:lstStyle/>
                    <a:p>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Has three main components which can be combined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8381100"/>
                  </a:ext>
                </a:extLst>
              </a:tr>
              <a:tr h="370840">
                <a:tc>
                  <a:txBody>
                    <a:bodyPr/>
                    <a:lstStyle/>
                    <a:p>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14350" indent="-514350">
                        <a:buFont typeface="+mj-lt"/>
                        <a:buAutoNum type="arabicPeriod"/>
                      </a:pPr>
                      <a:r>
                        <a:rPr lang="en-GB" sz="2400" noProof="0" dirty="0"/>
                        <a:t>Fetch data from a defined set of API’s using curl. (Optional)</a:t>
                      </a:r>
                    </a:p>
                    <a:p>
                      <a:pPr marL="514350" indent="-514350">
                        <a:buFont typeface="+mj-lt"/>
                        <a:buAutoNum type="arabicPeriod"/>
                      </a:pPr>
                      <a:r>
                        <a:rPr lang="en-GB" sz="2400" noProof="0" dirty="0"/>
                        <a:t>Convert the JSON data into a </a:t>
                      </a:r>
                      <a:r>
                        <a:rPr lang="en-GB" sz="2400" noProof="0" dirty="0" err="1"/>
                        <a:t>PlantUml</a:t>
                      </a:r>
                      <a:r>
                        <a:rPr lang="en-GB" sz="2400" noProof="0" dirty="0"/>
                        <a:t> script.</a:t>
                      </a:r>
                    </a:p>
                    <a:p>
                      <a:pPr marL="514350" indent="-514350">
                        <a:buFont typeface="+mj-lt"/>
                        <a:buAutoNum type="arabicPeriod"/>
                      </a:pPr>
                      <a:r>
                        <a:rPr lang="en-GB" sz="2400" noProof="0" dirty="0"/>
                        <a:t>Convert the </a:t>
                      </a:r>
                      <a:r>
                        <a:rPr lang="en-GB" sz="2400" noProof="0" dirty="0" err="1"/>
                        <a:t>PlantUml</a:t>
                      </a:r>
                      <a:r>
                        <a:rPr lang="en-GB" sz="2400" noProof="0" dirty="0"/>
                        <a:t> script into a SVG or PNG file using the </a:t>
                      </a:r>
                      <a:r>
                        <a:rPr lang="en-GB" sz="2400" noProof="0" dirty="0" err="1"/>
                        <a:t>PlantUml</a:t>
                      </a:r>
                      <a:r>
                        <a:rPr lang="en-GB" sz="2400" noProof="0" dirty="0"/>
                        <a:t> jar file.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11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can automate the fetching of data by using data from an API result as an input criteria for the next API call.</a:t>
                      </a:r>
                      <a:br>
                        <a:rPr lang="en-GB" sz="2400" noProof="0" dirty="0"/>
                      </a:br>
                      <a:r>
                        <a:rPr lang="en-GB" sz="2400" noProof="0" dirty="0"/>
                        <a:t>E.g. The </a:t>
                      </a:r>
                      <a:r>
                        <a:rPr lang="en-GB" sz="2400" noProof="0" dirty="0">
                          <a:latin typeface="Courier New" panose="02070309020205020404" pitchFamily="49" charset="0"/>
                          <a:cs typeface="Courier New" panose="02070309020205020404" pitchFamily="49" charset="0"/>
                        </a:rPr>
                        <a:t>get /launch</a:t>
                      </a:r>
                      <a:r>
                        <a:rPr lang="en-GB" sz="2400" noProof="0" dirty="0"/>
                        <a:t> result includes the ID of the used rocket. This ID can be used for the next </a:t>
                      </a:r>
                      <a:r>
                        <a:rPr lang="en-GB" sz="2400" noProof="0" dirty="0">
                          <a:latin typeface="Courier New" panose="02070309020205020404" pitchFamily="49" charset="0"/>
                          <a:cs typeface="Courier New" panose="02070309020205020404" pitchFamily="49" charset="0"/>
                        </a:rPr>
                        <a:t>get /rocket</a:t>
                      </a:r>
                      <a:r>
                        <a:rPr lang="en-GB" sz="2400" noProof="0" dirty="0"/>
                        <a:t> 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94990"/>
                  </a:ext>
                </a:extLst>
              </a:tr>
            </a:tbl>
          </a:graphicData>
        </a:graphic>
      </p:graphicFrame>
    </p:spTree>
    <p:extLst>
      <p:ext uri="{BB962C8B-B14F-4D97-AF65-F5344CB8AC3E}">
        <p14:creationId xmlns:p14="http://schemas.microsoft.com/office/powerpoint/2010/main" val="30633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CC747-4632-1243-CBF5-2A2D22A5A8F6}"/>
              </a:ext>
            </a:extLst>
          </p:cNvPr>
          <p:cNvSpPr>
            <a:spLocks noGrp="1"/>
          </p:cNvSpPr>
          <p:nvPr>
            <p:ph type="title"/>
          </p:nvPr>
        </p:nvSpPr>
        <p:spPr/>
        <p:txBody>
          <a:bodyPr/>
          <a:lstStyle/>
          <a:p>
            <a:r>
              <a:rPr lang="de-DE" dirty="0"/>
              <a:t>Operating Systems</a:t>
            </a:r>
          </a:p>
        </p:txBody>
      </p:sp>
      <p:graphicFrame>
        <p:nvGraphicFramePr>
          <p:cNvPr id="4" name="Inhaltsplatzhalter 3">
            <a:extLst>
              <a:ext uri="{FF2B5EF4-FFF2-40B4-BE49-F238E27FC236}">
                <a16:creationId xmlns:a16="http://schemas.microsoft.com/office/drawing/2014/main" id="{C08308AE-6AD1-E33C-7FAE-184A83FED096}"/>
              </a:ext>
            </a:extLst>
          </p:cNvPr>
          <p:cNvGraphicFramePr>
            <a:graphicFrameLocks noGrp="1"/>
          </p:cNvGraphicFramePr>
          <p:nvPr>
            <p:ph idx="1"/>
            <p:extLst>
              <p:ext uri="{D42A27DB-BD31-4B8C-83A1-F6EECF244321}">
                <p14:modId xmlns:p14="http://schemas.microsoft.com/office/powerpoint/2010/main" val="2059341007"/>
              </p:ext>
            </p:extLst>
          </p:nvPr>
        </p:nvGraphicFramePr>
        <p:xfrm>
          <a:off x="676275" y="2011363"/>
          <a:ext cx="10772775" cy="2407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3079165219"/>
                    </a:ext>
                  </a:extLst>
                </a:gridCol>
                <a:gridCol w="8450916">
                  <a:extLst>
                    <a:ext uri="{9D8B030D-6E8A-4147-A177-3AD203B41FA5}">
                      <a16:colId xmlns:a16="http://schemas.microsoft.com/office/drawing/2014/main" val="2219187392"/>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be used on MS Windows and on Linux.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593460"/>
                  </a:ext>
                </a:extLst>
              </a:tr>
              <a:tr h="370840">
                <a:tc>
                  <a:txBody>
                    <a:bodyPr/>
                    <a:lstStyle/>
                    <a:p>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For Linux there are plain executables and docker container available.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321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run as command line tool or as a service application answering on http based REST calls.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755515"/>
                  </a:ext>
                </a:extLst>
              </a:tr>
            </a:tbl>
          </a:graphicData>
        </a:graphic>
      </p:graphicFrame>
    </p:spTree>
    <p:extLst>
      <p:ext uri="{BB962C8B-B14F-4D97-AF65-F5344CB8AC3E}">
        <p14:creationId xmlns:p14="http://schemas.microsoft.com/office/powerpoint/2010/main" val="11780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EFC4-70A6-4663-A83B-B7946052A59E}"/>
              </a:ext>
            </a:extLst>
          </p:cNvPr>
          <p:cNvSpPr>
            <a:spLocks noGrp="1"/>
          </p:cNvSpPr>
          <p:nvPr>
            <p:ph type="title"/>
          </p:nvPr>
        </p:nvSpPr>
        <p:spPr/>
        <p:txBody>
          <a:bodyPr/>
          <a:lstStyle/>
          <a:p>
            <a:r>
              <a:rPr lang="en-GB" dirty="0"/>
              <a:t>Where can you find it:</a:t>
            </a:r>
          </a:p>
        </p:txBody>
      </p:sp>
      <p:sp>
        <p:nvSpPr>
          <p:cNvPr id="3" name="Inhaltsplatzhalter 2">
            <a:extLst>
              <a:ext uri="{FF2B5EF4-FFF2-40B4-BE49-F238E27FC236}">
                <a16:creationId xmlns:a16="http://schemas.microsoft.com/office/drawing/2014/main" id="{61B2F37C-BA62-4803-AA6B-884662E2C042}"/>
              </a:ext>
            </a:extLst>
          </p:cNvPr>
          <p:cNvSpPr>
            <a:spLocks noGrp="1"/>
          </p:cNvSpPr>
          <p:nvPr>
            <p:ph idx="1"/>
          </p:nvPr>
        </p:nvSpPr>
        <p:spPr/>
        <p:txBody>
          <a:bodyPr/>
          <a:lstStyle/>
          <a:p>
            <a:r>
              <a:rPr lang="en-GB" dirty="0"/>
              <a:t>It’s published on Github.com under a GPLv3 license.</a:t>
            </a:r>
          </a:p>
          <a:p>
            <a:endParaRPr lang="en-GB" dirty="0"/>
          </a:p>
          <a:p>
            <a:r>
              <a:rPr lang="en-GB" sz="3200" dirty="0"/>
              <a:t>https://github.com/jfudickar/json2puml</a:t>
            </a:r>
          </a:p>
        </p:txBody>
      </p:sp>
    </p:spTree>
    <p:extLst>
      <p:ext uri="{BB962C8B-B14F-4D97-AF65-F5344CB8AC3E}">
        <p14:creationId xmlns:p14="http://schemas.microsoft.com/office/powerpoint/2010/main" val="234941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lstStyle/>
          <a:p>
            <a:r>
              <a:rPr lang="en-GB" dirty="0"/>
              <a:t>API’s and DATA</a:t>
            </a:r>
          </a:p>
        </p:txBody>
      </p:sp>
      <p:sp>
        <p:nvSpPr>
          <p:cNvPr id="3" name="Inhaltsplatzhalter 2">
            <a:extLst>
              <a:ext uri="{FF2B5EF4-FFF2-40B4-BE49-F238E27FC236}">
                <a16:creationId xmlns:a16="http://schemas.microsoft.com/office/drawing/2014/main" id="{669BC3A1-4904-467B-825E-3FEA0BDBB31A}"/>
              </a:ext>
            </a:extLst>
          </p:cNvPr>
          <p:cNvSpPr>
            <a:spLocks noGrp="1"/>
          </p:cNvSpPr>
          <p:nvPr>
            <p:ph idx="1"/>
          </p:nvPr>
        </p:nvSpPr>
        <p:spPr>
          <a:xfrm>
            <a:off x="685801" y="2142067"/>
            <a:ext cx="10131425" cy="4384239"/>
          </a:xfrm>
        </p:spPr>
        <p:txBody>
          <a:bodyPr>
            <a:normAutofit fontScale="92500" lnSpcReduction="10000"/>
          </a:bodyPr>
          <a:lstStyle/>
          <a:p>
            <a:r>
              <a:rPr lang="en-GB" dirty="0"/>
              <a:t>Working with API’s leads to working with JSON data</a:t>
            </a:r>
          </a:p>
          <a:p>
            <a:r>
              <a:rPr lang="en-GB" dirty="0"/>
              <a:t>A typical answer of </a:t>
            </a:r>
            <a:r>
              <a:rPr lang="en-GB"/>
              <a:t>a REST API </a:t>
            </a:r>
            <a:r>
              <a:rPr lang="en-GB" dirty="0"/>
              <a:t>call can look like this:</a:t>
            </a:r>
          </a:p>
          <a:p>
            <a:endParaRPr lang="en-GB" dirty="0"/>
          </a:p>
          <a:p>
            <a:endParaRPr lang="en-GB" dirty="0"/>
          </a:p>
          <a:p>
            <a:endParaRPr lang="en-GB" dirty="0"/>
          </a:p>
          <a:p>
            <a:endParaRPr lang="en-GB" dirty="0"/>
          </a:p>
          <a:p>
            <a:endParaRPr lang="en-GB" dirty="0"/>
          </a:p>
          <a:p>
            <a:endParaRPr lang="en-GB" dirty="0"/>
          </a:p>
          <a:p>
            <a:endParaRPr lang="en-GB" dirty="0"/>
          </a:p>
          <a:p>
            <a:r>
              <a:rPr lang="en-GB" dirty="0"/>
              <a:t>How to visualize / understand this ?</a:t>
            </a:r>
          </a:p>
        </p:txBody>
      </p:sp>
      <p:sp>
        <p:nvSpPr>
          <p:cNvPr id="5" name="Textfeld 4">
            <a:extLst>
              <a:ext uri="{FF2B5EF4-FFF2-40B4-BE49-F238E27FC236}">
                <a16:creationId xmlns:a16="http://schemas.microsoft.com/office/drawing/2014/main" id="{867CBA26-B6EB-4590-BC73-B6991CE761BD}"/>
              </a:ext>
            </a:extLst>
          </p:cNvPr>
          <p:cNvSpPr txBox="1"/>
          <p:nvPr/>
        </p:nvSpPr>
        <p:spPr>
          <a:xfrm>
            <a:off x="865637" y="2931459"/>
            <a:ext cx="9121045" cy="3003176"/>
          </a:xfrm>
          <a:prstGeom prst="rect">
            <a:avLst/>
          </a:prstGeom>
          <a:noFill/>
        </p:spPr>
        <p:txBody>
          <a:bodyPr wrap="square" rtlCol="0">
            <a:normAutofit fontScale="92500" lnSpcReduction="20000"/>
          </a:bodyPr>
          <a:lstStyle/>
          <a:p>
            <a:r>
              <a:rPr lang="de-DE" sz="1400" noProof="1"/>
              <a:t>{"height":{"meters":70,"feet":229.6},"diameter":{"meters":3.7,"feet":12},"mass":{"kg":549054,"lb":1207920},"first_stage":{"thrust_sea_level":{"kN":7607,"lbf":1710000},"thrust_vacuum":{"kN":8227,"lbf":1849500},"reusable":true,"engines":9,"fuel_amount_tons":385,"burn_time_sec":162},"second_stage":{"thrust":{"kN":934,"lbf":210000},"payloads":{"composite_fairing":{"height":{"meters":13.1,"feet":43},"diameter":{"meters":5.2,"feet":17.1}},"option_1":"dragon"},"reusable":false,"engines":1,"fuel_amount_tons":90,"burn_time_sec":397},"engines":{"isp":{"sea_level":288,"vacuum":312},"thrust_sea_level":{"kN":845,"lbf":190000},"thrust_vacuum":{"kN":914,"lbf":205500},"number":9,"type":"merlin","version":"1D+","layout":"octaweb","engine_loss_max":2,"propellant_1":"liquid oxygen","propellant_2":"RP-1 kerosene","thrust_to_weight":180.1},"landing_legs":{"number":4,"material":"carbon fiber"},"payload_weights":[{"id":"leo","name":"Low Earth Orbit","kg":22800,"lb":50265},{"id":"gto","name":"Geosynchronous Transfer Orbit","kg":8300,"lb":18300},{"id":"mars","name":"Mars Orbit","kg":4020,"lb":8860}],"flickr_images":["https:\/\/farm1.staticflickr.com\/929\/28787338307_3453a11a77_b.jpg","https:\/\/farm4.staticflickr.com\/3955\/32915197674_eee74d81bb_b.jpg","https:\/\/farm1.staticflickr.com\/293\/32312415025_6841e30bf1_b.jpg","https:\/\/farm1.staticflickr.com\/623\/23660653516_5b6cb301d1_b.jpg","https:\/\/farm6.staticflickr.com\/5518\/31579784413_d853331601_b.jpg","https:\/\/farm1.staticflickr.com\/745\/32394687645_a9c54a34ef_b.jpg"],"name":"Falcon 9","type":"rocket","active":true,"stages":2,"boosters":0,"cost_per_launch":50000000,"success_rate_pct":98,"first_flight":"2010-06-04","country":"United States","company":"SpaceX","wikipedia":"https:\/\/en.wikipedia.org\/wiki\/Falcon_9","description":"Falcon 9 is a two-stage rocket designed and manufactured by SpaceX for the reliable and safe transport of satellites and the Dragon spacecraft into orbit.","id":"5e9d0d95eda69973a809d1ec"}</a:t>
            </a:r>
          </a:p>
        </p:txBody>
      </p:sp>
    </p:spTree>
    <p:extLst>
      <p:ext uri="{BB962C8B-B14F-4D97-AF65-F5344CB8AC3E}">
        <p14:creationId xmlns:p14="http://schemas.microsoft.com/office/powerpoint/2010/main" val="9615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nchor="t"/>
          <a:lstStyle/>
          <a:p>
            <a:pPr algn="l"/>
            <a:r>
              <a:rPr lang="en-GB" dirty="0"/>
              <a:t>(Online) JSON Editor</a:t>
            </a:r>
          </a:p>
        </p:txBody>
      </p:sp>
      <p:sp>
        <p:nvSpPr>
          <p:cNvPr id="11" name="Inhaltsplatzhalter 2">
            <a:extLst>
              <a:ext uri="{FF2B5EF4-FFF2-40B4-BE49-F238E27FC236}">
                <a16:creationId xmlns:a16="http://schemas.microsoft.com/office/drawing/2014/main" id="{73B3BD1F-3265-453C-8E62-423A5494D2AC}"/>
              </a:ext>
            </a:extLst>
          </p:cNvPr>
          <p:cNvSpPr>
            <a:spLocks noGrp="1"/>
          </p:cNvSpPr>
          <p:nvPr>
            <p:ph idx="1"/>
          </p:nvPr>
        </p:nvSpPr>
        <p:spPr>
          <a:xfrm>
            <a:off x="838200" y="6102833"/>
            <a:ext cx="10515600" cy="511268"/>
          </a:xfrm>
        </p:spPr>
        <p:txBody>
          <a:bodyPr>
            <a:normAutofit/>
          </a:bodyPr>
          <a:lstStyle/>
          <a:p>
            <a:pPr marL="0" indent="0">
              <a:buNone/>
            </a:pPr>
            <a:r>
              <a:rPr lang="en-GB" dirty="0"/>
              <a:t>This makes the live easier but it is still complex </a:t>
            </a:r>
            <a:r>
              <a:rPr lang="en-GB" dirty="0">
                <a:sym typeface="Wingdings" panose="05000000000000000000" pitchFamily="2" charset="2"/>
              </a:rPr>
              <a:t> </a:t>
            </a:r>
            <a:endParaRPr lang="en-GB" dirty="0"/>
          </a:p>
          <a:p>
            <a:endParaRPr lang="en-GB" dirty="0"/>
          </a:p>
        </p:txBody>
      </p:sp>
      <p:pic>
        <p:nvPicPr>
          <p:cNvPr id="7" name="Grafik 6">
            <a:extLst>
              <a:ext uri="{FF2B5EF4-FFF2-40B4-BE49-F238E27FC236}">
                <a16:creationId xmlns:a16="http://schemas.microsoft.com/office/drawing/2014/main" id="{E92C318B-A30F-3F62-B254-72DA725DB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12" y="1168024"/>
            <a:ext cx="7921263" cy="4934809"/>
          </a:xfrm>
          <a:prstGeom prst="rect">
            <a:avLst/>
          </a:prstGeom>
        </p:spPr>
      </p:pic>
    </p:spTree>
    <p:extLst>
      <p:ext uri="{BB962C8B-B14F-4D97-AF65-F5344CB8AC3E}">
        <p14:creationId xmlns:p14="http://schemas.microsoft.com/office/powerpoint/2010/main" val="10874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0AEB4F-7C43-44D6-8486-678064FF9BAE}"/>
              </a:ext>
            </a:extLst>
          </p:cNvPr>
          <p:cNvSpPr>
            <a:spLocks noGrp="1"/>
          </p:cNvSpPr>
          <p:nvPr>
            <p:ph type="title"/>
          </p:nvPr>
        </p:nvSpPr>
        <p:spPr/>
        <p:txBody>
          <a:bodyPr anchor="t"/>
          <a:lstStyle/>
          <a:p>
            <a:r>
              <a:rPr lang="en-GB" dirty="0"/>
              <a:t>Confluence and Standard PlantUML</a:t>
            </a:r>
          </a:p>
        </p:txBody>
      </p:sp>
      <p:sp>
        <p:nvSpPr>
          <p:cNvPr id="3" name="Inhaltsplatzhalter 2">
            <a:extLst>
              <a:ext uri="{FF2B5EF4-FFF2-40B4-BE49-F238E27FC236}">
                <a16:creationId xmlns:a16="http://schemas.microsoft.com/office/drawing/2014/main" id="{EB809C71-36F4-4455-8A54-544C64C7E794}"/>
              </a:ext>
            </a:extLst>
          </p:cNvPr>
          <p:cNvSpPr>
            <a:spLocks noGrp="1"/>
          </p:cNvSpPr>
          <p:nvPr>
            <p:ph idx="1"/>
          </p:nvPr>
        </p:nvSpPr>
        <p:spPr>
          <a:xfrm>
            <a:off x="632149" y="1402934"/>
            <a:ext cx="9094557" cy="5221983"/>
          </a:xfrm>
        </p:spPr>
        <p:txBody>
          <a:bodyPr>
            <a:normAutofit lnSpcReduction="10000"/>
          </a:bodyPr>
          <a:lstStyle/>
          <a:p>
            <a:r>
              <a:rPr lang="en-GB" dirty="0"/>
              <a:t>PlantUML supports an OOTB visualisation of JSON.</a:t>
            </a:r>
          </a:p>
          <a:p>
            <a:pPr marL="0" indent="0">
              <a:lnSpc>
                <a:spcPct val="100000"/>
              </a:lnSpc>
              <a:buNone/>
            </a:pPr>
            <a:r>
              <a:rPr lang="en-GB" sz="2000" dirty="0">
                <a:latin typeface="Courier New" panose="02070309020205020404" pitchFamily="49" charset="0"/>
                <a:cs typeface="Courier New" panose="02070309020205020404" pitchFamily="49" charset="0"/>
              </a:rPr>
              <a:t>@startjson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json</a:t>
            </a:r>
            <a:r>
              <a:rPr lang="en-GB" sz="2000" dirty="0">
                <a:latin typeface="Courier New" panose="02070309020205020404" pitchFamily="49" charset="0"/>
                <a:cs typeface="Courier New" panose="02070309020205020404" pitchFamily="49" charset="0"/>
              </a:rPr>
              <a:t>&gt;</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@endjson</a:t>
            </a: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r>
              <a:rPr lang="en-GB" dirty="0"/>
              <a:t>This improves also, but there is no knowledge about the data models behind</a:t>
            </a:r>
          </a:p>
        </p:txBody>
      </p:sp>
      <p:pic>
        <p:nvPicPr>
          <p:cNvPr id="6" name="Grafik 5">
            <a:extLst>
              <a:ext uri="{FF2B5EF4-FFF2-40B4-BE49-F238E27FC236}">
                <a16:creationId xmlns:a16="http://schemas.microsoft.com/office/drawing/2014/main" id="{DC0920E1-04F3-CD47-4D2D-0B4174A44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8020" y="1741415"/>
            <a:ext cx="6020433" cy="4172657"/>
          </a:xfrm>
          <a:prstGeom prst="rect">
            <a:avLst/>
          </a:prstGeom>
        </p:spPr>
      </p:pic>
    </p:spTree>
    <p:extLst>
      <p:ext uri="{BB962C8B-B14F-4D97-AF65-F5344CB8AC3E}">
        <p14:creationId xmlns:p14="http://schemas.microsoft.com/office/powerpoint/2010/main" val="26732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0C03E-5C9E-49A2-B037-536F00A405D4}"/>
              </a:ext>
            </a:extLst>
          </p:cNvPr>
          <p:cNvSpPr>
            <a:spLocks noGrp="1"/>
          </p:cNvSpPr>
          <p:nvPr>
            <p:ph type="title"/>
          </p:nvPr>
        </p:nvSpPr>
        <p:spPr>
          <a:xfrm>
            <a:off x="638174" y="192555"/>
            <a:ext cx="10772775" cy="1159450"/>
          </a:xfrm>
        </p:spPr>
        <p:txBody>
          <a:bodyPr/>
          <a:lstStyle/>
          <a:p>
            <a:r>
              <a:rPr lang="en-GB" dirty="0"/>
              <a:t>Drawing by Hand</a:t>
            </a:r>
          </a:p>
        </p:txBody>
      </p:sp>
      <p:sp>
        <p:nvSpPr>
          <p:cNvPr id="3" name="Inhaltsplatzhalter 2">
            <a:extLst>
              <a:ext uri="{FF2B5EF4-FFF2-40B4-BE49-F238E27FC236}">
                <a16:creationId xmlns:a16="http://schemas.microsoft.com/office/drawing/2014/main" id="{FD12770B-1717-4C7A-93B0-5E491B4E5D23}"/>
              </a:ext>
            </a:extLst>
          </p:cNvPr>
          <p:cNvSpPr>
            <a:spLocks noGrp="1"/>
          </p:cNvSpPr>
          <p:nvPr>
            <p:ph idx="1"/>
          </p:nvPr>
        </p:nvSpPr>
        <p:spPr>
          <a:xfrm>
            <a:off x="676656" y="2011680"/>
            <a:ext cx="5134209" cy="3766185"/>
          </a:xfrm>
        </p:spPr>
        <p:txBody>
          <a:bodyPr/>
          <a:lstStyle/>
          <a:p>
            <a:r>
              <a:rPr lang="en-GB" dirty="0"/>
              <a:t>It’s nice, and it’s giving you a task.</a:t>
            </a:r>
          </a:p>
          <a:p>
            <a:r>
              <a:rPr lang="en-GB" dirty="0"/>
              <a:t>But it’s not effective, not accurate </a:t>
            </a:r>
            <a:br>
              <a:rPr lang="en-GB" dirty="0"/>
            </a:br>
            <a:r>
              <a:rPr lang="en-GB" dirty="0"/>
              <a:t>and not  fast enough.</a:t>
            </a:r>
          </a:p>
        </p:txBody>
      </p:sp>
      <p:sp>
        <p:nvSpPr>
          <p:cNvPr id="4" name="Rechteck 3">
            <a:extLst>
              <a:ext uri="{FF2B5EF4-FFF2-40B4-BE49-F238E27FC236}">
                <a16:creationId xmlns:a16="http://schemas.microsoft.com/office/drawing/2014/main" id="{E49679BA-5281-2DFC-F58E-AC26F070BBD8}"/>
              </a:ext>
            </a:extLst>
          </p:cNvPr>
          <p:cNvSpPr/>
          <p:nvPr/>
        </p:nvSpPr>
        <p:spPr>
          <a:xfrm>
            <a:off x="9113013" y="3075955"/>
            <a:ext cx="967494" cy="6135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Rocket</a:t>
            </a:r>
          </a:p>
        </p:txBody>
      </p:sp>
      <p:sp>
        <p:nvSpPr>
          <p:cNvPr id="5" name="Rechteck 4">
            <a:extLst>
              <a:ext uri="{FF2B5EF4-FFF2-40B4-BE49-F238E27FC236}">
                <a16:creationId xmlns:a16="http://schemas.microsoft.com/office/drawing/2014/main" id="{51E6F29F-85D4-1027-2A97-1406E54454D4}"/>
              </a:ext>
            </a:extLst>
          </p:cNvPr>
          <p:cNvSpPr/>
          <p:nvPr/>
        </p:nvSpPr>
        <p:spPr>
          <a:xfrm>
            <a:off x="10280102" y="391857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First </a:t>
            </a:r>
            <a:r>
              <a:rPr lang="de-DE" sz="1400" dirty="0" err="1"/>
              <a:t>stage</a:t>
            </a:r>
            <a:r>
              <a:rPr lang="de-DE" sz="1400" dirty="0"/>
              <a:t> </a:t>
            </a:r>
          </a:p>
        </p:txBody>
      </p:sp>
      <p:sp>
        <p:nvSpPr>
          <p:cNvPr id="6" name="Rechteck 5">
            <a:extLst>
              <a:ext uri="{FF2B5EF4-FFF2-40B4-BE49-F238E27FC236}">
                <a16:creationId xmlns:a16="http://schemas.microsoft.com/office/drawing/2014/main" id="{33D23DAB-6E8D-8826-8688-FDA9D5350A54}"/>
              </a:ext>
            </a:extLst>
          </p:cNvPr>
          <p:cNvSpPr/>
          <p:nvPr/>
        </p:nvSpPr>
        <p:spPr>
          <a:xfrm>
            <a:off x="10280102" y="4525230"/>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Second </a:t>
            </a:r>
            <a:r>
              <a:rPr lang="de-DE" sz="1400" dirty="0" err="1"/>
              <a:t>stage</a:t>
            </a:r>
            <a:r>
              <a:rPr lang="de-DE" sz="1400" dirty="0"/>
              <a:t> </a:t>
            </a:r>
          </a:p>
        </p:txBody>
      </p:sp>
      <p:sp>
        <p:nvSpPr>
          <p:cNvPr id="8" name="Rechteck 7">
            <a:extLst>
              <a:ext uri="{FF2B5EF4-FFF2-40B4-BE49-F238E27FC236}">
                <a16:creationId xmlns:a16="http://schemas.microsoft.com/office/drawing/2014/main" id="{5BE9E5F9-5FEE-DE5E-9946-F14843AED7CD}"/>
              </a:ext>
            </a:extLst>
          </p:cNvPr>
          <p:cNvSpPr/>
          <p:nvPr/>
        </p:nvSpPr>
        <p:spPr>
          <a:xfrm>
            <a:off x="10280101" y="516432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Engines</a:t>
            </a:r>
            <a:endParaRPr lang="de-DE" sz="1400" dirty="0"/>
          </a:p>
        </p:txBody>
      </p:sp>
      <p:cxnSp>
        <p:nvCxnSpPr>
          <p:cNvPr id="10" name="Verbinder: gewinkelt 9">
            <a:extLst>
              <a:ext uri="{FF2B5EF4-FFF2-40B4-BE49-F238E27FC236}">
                <a16:creationId xmlns:a16="http://schemas.microsoft.com/office/drawing/2014/main" id="{BBDD86E2-A9C1-FAAA-4319-EFC6B727B83B}"/>
              </a:ext>
            </a:extLst>
          </p:cNvPr>
          <p:cNvCxnSpPr>
            <a:cxnSpLocks/>
            <a:stCxn id="4" idx="2"/>
            <a:endCxn id="5" idx="1"/>
          </p:cNvCxnSpPr>
          <p:nvPr/>
        </p:nvCxnSpPr>
        <p:spPr>
          <a:xfrm rot="16200000" flipH="1">
            <a:off x="9711798" y="3574450"/>
            <a:ext cx="453267"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Verbinder: gewinkelt 11">
            <a:extLst>
              <a:ext uri="{FF2B5EF4-FFF2-40B4-BE49-F238E27FC236}">
                <a16:creationId xmlns:a16="http://schemas.microsoft.com/office/drawing/2014/main" id="{55581565-CDC7-CB8C-559D-14A8A1881F81}"/>
              </a:ext>
            </a:extLst>
          </p:cNvPr>
          <p:cNvCxnSpPr>
            <a:cxnSpLocks/>
            <a:stCxn id="4" idx="2"/>
            <a:endCxn id="8" idx="1"/>
          </p:cNvCxnSpPr>
          <p:nvPr/>
        </p:nvCxnSpPr>
        <p:spPr>
          <a:xfrm rot="16200000" flipH="1">
            <a:off x="9088922" y="4197325"/>
            <a:ext cx="1699017" cy="6833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95CC48D8-3753-A3FD-F814-C2266C15E290}"/>
              </a:ext>
            </a:extLst>
          </p:cNvPr>
          <p:cNvCxnSpPr>
            <a:cxnSpLocks/>
            <a:stCxn id="4" idx="2"/>
            <a:endCxn id="6" idx="1"/>
          </p:cNvCxnSpPr>
          <p:nvPr/>
        </p:nvCxnSpPr>
        <p:spPr>
          <a:xfrm rot="16200000" flipH="1">
            <a:off x="9408472" y="3877776"/>
            <a:ext cx="1059918"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B387D19F-C621-1338-6122-4E913DB15B30}"/>
              </a:ext>
            </a:extLst>
          </p:cNvPr>
          <p:cNvSpPr/>
          <p:nvPr/>
        </p:nvSpPr>
        <p:spPr>
          <a:xfrm>
            <a:off x="6877193" y="3075957"/>
            <a:ext cx="967494" cy="61353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a:t>
            </a:r>
          </a:p>
        </p:txBody>
      </p:sp>
      <p:cxnSp>
        <p:nvCxnSpPr>
          <p:cNvPr id="19" name="Verbinder: gewinkelt 18">
            <a:extLst>
              <a:ext uri="{FF2B5EF4-FFF2-40B4-BE49-F238E27FC236}">
                <a16:creationId xmlns:a16="http://schemas.microsoft.com/office/drawing/2014/main" id="{C6D055E8-A5B6-94A2-3E4D-D56327689BEA}"/>
              </a:ext>
            </a:extLst>
          </p:cNvPr>
          <p:cNvCxnSpPr>
            <a:cxnSpLocks/>
            <a:stCxn id="18" idx="3"/>
            <a:endCxn id="4" idx="1"/>
          </p:cNvCxnSpPr>
          <p:nvPr/>
        </p:nvCxnSpPr>
        <p:spPr>
          <a:xfrm flipV="1">
            <a:off x="7844687" y="3382722"/>
            <a:ext cx="1268326" cy="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9D204F3E-4E44-F81D-E4EA-DE7EDD460D33}"/>
              </a:ext>
            </a:extLst>
          </p:cNvPr>
          <p:cNvCxnSpPr>
            <a:cxnSpLocks/>
            <a:stCxn id="24" idx="2"/>
            <a:endCxn id="18" idx="0"/>
          </p:cNvCxnSpPr>
          <p:nvPr/>
        </p:nvCxnSpPr>
        <p:spPr>
          <a:xfrm rot="5400000">
            <a:off x="7674507" y="2273562"/>
            <a:ext cx="488828" cy="11159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E933E19-711C-8846-576A-2F4F1BA844FB}"/>
              </a:ext>
            </a:extLst>
          </p:cNvPr>
          <p:cNvSpPr/>
          <p:nvPr/>
        </p:nvSpPr>
        <p:spPr>
          <a:xfrm>
            <a:off x="5847110" y="1959375"/>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Launchpad</a:t>
            </a:r>
          </a:p>
        </p:txBody>
      </p:sp>
      <p:sp>
        <p:nvSpPr>
          <p:cNvPr id="24" name="Rechteck 23">
            <a:extLst>
              <a:ext uri="{FF2B5EF4-FFF2-40B4-BE49-F238E27FC236}">
                <a16:creationId xmlns:a16="http://schemas.microsoft.com/office/drawing/2014/main" id="{8E7B2D4F-D84D-F373-5634-3F15049383A1}"/>
              </a:ext>
            </a:extLst>
          </p:cNvPr>
          <p:cNvSpPr/>
          <p:nvPr/>
        </p:nvSpPr>
        <p:spPr>
          <a:xfrm>
            <a:off x="7993155" y="1973596"/>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Landpad</a:t>
            </a:r>
            <a:endParaRPr lang="de-DE" sz="1400" dirty="0"/>
          </a:p>
        </p:txBody>
      </p:sp>
      <p:cxnSp>
        <p:nvCxnSpPr>
          <p:cNvPr id="27" name="Verbinder: gewinkelt 26">
            <a:extLst>
              <a:ext uri="{FF2B5EF4-FFF2-40B4-BE49-F238E27FC236}">
                <a16:creationId xmlns:a16="http://schemas.microsoft.com/office/drawing/2014/main" id="{945D2DD0-39F5-88AE-281B-AC20171ED97F}"/>
              </a:ext>
            </a:extLst>
          </p:cNvPr>
          <p:cNvCxnSpPr>
            <a:cxnSpLocks/>
            <a:stCxn id="23" idx="2"/>
            <a:endCxn id="18" idx="0"/>
          </p:cNvCxnSpPr>
          <p:nvPr/>
        </p:nvCxnSpPr>
        <p:spPr>
          <a:xfrm rot="16200000" flipH="1">
            <a:off x="6594374" y="2309390"/>
            <a:ext cx="503049" cy="103008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96587C13-D80C-D5AF-5395-AB8A54D5C3AE}"/>
              </a:ext>
            </a:extLst>
          </p:cNvPr>
          <p:cNvSpPr/>
          <p:nvPr/>
        </p:nvSpPr>
        <p:spPr>
          <a:xfrm>
            <a:off x="6248368" y="5164332"/>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1" name="Rechteck 30">
            <a:extLst>
              <a:ext uri="{FF2B5EF4-FFF2-40B4-BE49-F238E27FC236}">
                <a16:creationId xmlns:a16="http://schemas.microsoft.com/office/drawing/2014/main" id="{C04FF911-EC38-1B5F-BE44-CFEF1D8B2A60}"/>
              </a:ext>
            </a:extLst>
          </p:cNvPr>
          <p:cNvSpPr/>
          <p:nvPr/>
        </p:nvSpPr>
        <p:spPr>
          <a:xfrm>
            <a:off x="7360940" y="5164331"/>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2" name="Rechteck 31">
            <a:extLst>
              <a:ext uri="{FF2B5EF4-FFF2-40B4-BE49-F238E27FC236}">
                <a16:creationId xmlns:a16="http://schemas.microsoft.com/office/drawing/2014/main" id="{DDE39212-C828-A34D-A3B7-71472746B731}"/>
              </a:ext>
            </a:extLst>
          </p:cNvPr>
          <p:cNvSpPr/>
          <p:nvPr/>
        </p:nvSpPr>
        <p:spPr>
          <a:xfrm>
            <a:off x="5135796" y="5164330"/>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3" name="Rechteck 32">
            <a:extLst>
              <a:ext uri="{FF2B5EF4-FFF2-40B4-BE49-F238E27FC236}">
                <a16:creationId xmlns:a16="http://schemas.microsoft.com/office/drawing/2014/main" id="{651161BB-2BA9-AD03-965A-66173A1018AF}"/>
              </a:ext>
            </a:extLst>
          </p:cNvPr>
          <p:cNvSpPr/>
          <p:nvPr/>
        </p:nvSpPr>
        <p:spPr>
          <a:xfrm>
            <a:off x="8473511" y="5164329"/>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cxnSp>
        <p:nvCxnSpPr>
          <p:cNvPr id="39" name="Verbinder: gewinkelt 38">
            <a:extLst>
              <a:ext uri="{FF2B5EF4-FFF2-40B4-BE49-F238E27FC236}">
                <a16:creationId xmlns:a16="http://schemas.microsoft.com/office/drawing/2014/main" id="{2593E8A7-156E-EA4F-8CAB-3E5406FDA769}"/>
              </a:ext>
            </a:extLst>
          </p:cNvPr>
          <p:cNvCxnSpPr>
            <a:cxnSpLocks/>
            <a:stCxn id="30" idx="0"/>
            <a:endCxn id="18" idx="2"/>
          </p:cNvCxnSpPr>
          <p:nvPr/>
        </p:nvCxnSpPr>
        <p:spPr>
          <a:xfrm rot="5400000" flipH="1" flipV="1">
            <a:off x="6309106" y="4112499"/>
            <a:ext cx="1474842" cy="62882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3F28F648-AE01-28B8-07EB-EFF97CFF9756}"/>
              </a:ext>
            </a:extLst>
          </p:cNvPr>
          <p:cNvCxnSpPr>
            <a:cxnSpLocks/>
            <a:stCxn id="31" idx="0"/>
            <a:endCxn id="18" idx="2"/>
          </p:cNvCxnSpPr>
          <p:nvPr/>
        </p:nvCxnSpPr>
        <p:spPr>
          <a:xfrm rot="16200000" flipV="1">
            <a:off x="6865394" y="4185037"/>
            <a:ext cx="1474841" cy="483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E03640EA-5EED-0AA8-DEEC-318D1E5EFB8A}"/>
              </a:ext>
            </a:extLst>
          </p:cNvPr>
          <p:cNvCxnSpPr>
            <a:cxnSpLocks/>
            <a:stCxn id="33" idx="0"/>
            <a:endCxn id="18" idx="2"/>
          </p:cNvCxnSpPr>
          <p:nvPr/>
        </p:nvCxnSpPr>
        <p:spPr>
          <a:xfrm rot="16200000" flipV="1">
            <a:off x="7421680" y="3628751"/>
            <a:ext cx="1474839" cy="15963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Verbinder: gewinkelt 41">
            <a:extLst>
              <a:ext uri="{FF2B5EF4-FFF2-40B4-BE49-F238E27FC236}">
                <a16:creationId xmlns:a16="http://schemas.microsoft.com/office/drawing/2014/main" id="{3419966B-E5FE-9FA7-BAE1-E15BA7BD72AA}"/>
              </a:ext>
            </a:extLst>
          </p:cNvPr>
          <p:cNvCxnSpPr>
            <a:cxnSpLocks/>
            <a:stCxn id="32" idx="0"/>
            <a:endCxn id="18" idx="2"/>
          </p:cNvCxnSpPr>
          <p:nvPr/>
        </p:nvCxnSpPr>
        <p:spPr>
          <a:xfrm rot="5400000" flipH="1" flipV="1">
            <a:off x="5752821" y="3556212"/>
            <a:ext cx="1474840" cy="174139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7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849CB-72B3-4609-A91A-93A387B5CA0E}"/>
              </a:ext>
            </a:extLst>
          </p:cNvPr>
          <p:cNvSpPr>
            <a:spLocks noGrp="1"/>
          </p:cNvSpPr>
          <p:nvPr>
            <p:ph type="title"/>
          </p:nvPr>
        </p:nvSpPr>
        <p:spPr/>
        <p:txBody>
          <a:bodyPr/>
          <a:lstStyle/>
          <a:p>
            <a:r>
              <a:rPr lang="en-GB" dirty="0"/>
              <a:t>One Solution: </a:t>
            </a:r>
            <a:r>
              <a:rPr lang="en-GB" dirty="0">
                <a:latin typeface="Courier New" panose="02070309020205020404" pitchFamily="49" charset="0"/>
                <a:cs typeface="Courier New" panose="02070309020205020404" pitchFamily="49" charset="0"/>
              </a:rPr>
              <a:t>json2puml</a:t>
            </a:r>
          </a:p>
        </p:txBody>
      </p:sp>
      <p:graphicFrame>
        <p:nvGraphicFramePr>
          <p:cNvPr id="4" name="Tabelle 4">
            <a:extLst>
              <a:ext uri="{FF2B5EF4-FFF2-40B4-BE49-F238E27FC236}">
                <a16:creationId xmlns:a16="http://schemas.microsoft.com/office/drawing/2014/main" id="{DAEEF2EA-7891-41A8-A954-5C8C21A1018F}"/>
              </a:ext>
            </a:extLst>
          </p:cNvPr>
          <p:cNvGraphicFramePr>
            <a:graphicFrameLocks noGrp="1"/>
          </p:cNvGraphicFramePr>
          <p:nvPr>
            <p:extLst>
              <p:ext uri="{D42A27DB-BD31-4B8C-83A1-F6EECF244321}">
                <p14:modId xmlns:p14="http://schemas.microsoft.com/office/powerpoint/2010/main" val="3557737272"/>
              </p:ext>
            </p:extLst>
          </p:nvPr>
        </p:nvGraphicFramePr>
        <p:xfrm>
          <a:off x="762000" y="1950122"/>
          <a:ext cx="10772775" cy="429768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66233009"/>
                    </a:ext>
                  </a:extLst>
                </a:gridCol>
                <a:gridCol w="8450916">
                  <a:extLst>
                    <a:ext uri="{9D8B030D-6E8A-4147-A177-3AD203B41FA5}">
                      <a16:colId xmlns:a16="http://schemas.microsoft.com/office/drawing/2014/main" val="3413002448"/>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a command line tool developed to generate PlantUML files based JSON files (TMF based).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926765"/>
                  </a:ext>
                </a:extLst>
              </a:tr>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an understanding of how data is structured (in TMF) and simplifies and visualises the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253342"/>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the possibility to combine the JSON results of multiple API calls into one result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585318"/>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noProof="0"/>
                        <a:t>is highly configurable to generate outcomes in different detailed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752119"/>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free to use for everyone.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041428"/>
                  </a:ext>
                </a:extLst>
              </a:tr>
            </a:tbl>
          </a:graphicData>
        </a:graphic>
      </p:graphicFrame>
    </p:spTree>
    <p:extLst>
      <p:ext uri="{BB962C8B-B14F-4D97-AF65-F5344CB8AC3E}">
        <p14:creationId xmlns:p14="http://schemas.microsoft.com/office/powerpoint/2010/main" val="10087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362751"/>
            <a:ext cx="10753725" cy="4925961"/>
          </a:xfrm>
        </p:spPr>
        <p:txBody>
          <a:bodyPr>
            <a:normAutofit/>
          </a:bodyPr>
          <a:lstStyle/>
          <a:p>
            <a:pPr algn="ctr"/>
            <a:r>
              <a:rPr lang="en-US" sz="5400" spc="-120" dirty="0">
                <a:solidFill>
                  <a:schemeClr val="accent1"/>
                </a:solidFill>
                <a:latin typeface="+mj-lt"/>
                <a:ea typeface="+mj-ea"/>
                <a:cs typeface="+mj-cs"/>
              </a:rPr>
              <a:t>SpaceX REST API</a:t>
            </a:r>
          </a:p>
          <a:p>
            <a:pPr algn="ctr"/>
            <a:endParaRPr lang="en-US" b="1" dirty="0"/>
          </a:p>
          <a:p>
            <a:pPr algn="ctr"/>
            <a:r>
              <a:rPr lang="en-US" b="1" dirty="0"/>
              <a:t>Open Source REST API for launch, rocket, core, capsule, </a:t>
            </a:r>
            <a:r>
              <a:rPr lang="en-US" b="1" dirty="0" err="1"/>
              <a:t>starlink</a:t>
            </a:r>
            <a:r>
              <a:rPr lang="en-US" b="1" dirty="0"/>
              <a:t>, launchpad, and landing pad data. </a:t>
            </a:r>
          </a:p>
          <a:p>
            <a:pPr algn="ctr"/>
            <a:endParaRPr lang="en-US" dirty="0">
              <a:hlinkClick r:id="rId2"/>
            </a:endParaRPr>
          </a:p>
          <a:p>
            <a:pPr algn="ctr"/>
            <a:r>
              <a:rPr lang="en-US" dirty="0">
                <a:hlinkClick r:id="rId2"/>
              </a:rPr>
              <a:t>https://github.com/r-spacex/SpaceX-API</a:t>
            </a:r>
          </a:p>
          <a:p>
            <a:pPr algn="ctr"/>
            <a:endParaRPr lang="en-US" dirty="0">
              <a:hlinkClick r:id="rId2"/>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It’s an unofficial public API to receive various information about all Space X rocket launches.</a:t>
            </a:r>
          </a:p>
          <a:p>
            <a:endParaRPr lang="en-GB" dirty="0"/>
          </a:p>
        </p:txBody>
      </p:sp>
    </p:spTree>
    <p:extLst>
      <p:ext uri="{BB962C8B-B14F-4D97-AF65-F5344CB8AC3E}">
        <p14:creationId xmlns:p14="http://schemas.microsoft.com/office/powerpoint/2010/main" val="17351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6B6A-63AC-4C0D-8B51-933E08A43FD4}"/>
              </a:ext>
            </a:extLst>
          </p:cNvPr>
          <p:cNvSpPr>
            <a:spLocks noGrp="1"/>
          </p:cNvSpPr>
          <p:nvPr>
            <p:ph type="title"/>
          </p:nvPr>
        </p:nvSpPr>
        <p:spPr/>
        <p:txBody>
          <a:bodyPr anchor="t">
            <a:normAutofit/>
          </a:bodyPr>
          <a:lstStyle/>
          <a:p>
            <a:r>
              <a:rPr lang="en-GB" sz="4800" dirty="0"/>
              <a:t>Space X API – get /rocket</a:t>
            </a:r>
          </a:p>
        </p:txBody>
      </p:sp>
      <p:pic>
        <p:nvPicPr>
          <p:cNvPr id="5" name="Grafik 4">
            <a:extLst>
              <a:ext uri="{FF2B5EF4-FFF2-40B4-BE49-F238E27FC236}">
                <a16:creationId xmlns:a16="http://schemas.microsoft.com/office/drawing/2014/main" id="{124FD694-B051-EB5C-ABB9-A0595691C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084" y="1834276"/>
            <a:ext cx="3510115" cy="4612127"/>
          </a:xfrm>
          <a:prstGeom prst="rect">
            <a:avLst/>
          </a:prstGeom>
        </p:spPr>
      </p:pic>
      <p:pic>
        <p:nvPicPr>
          <p:cNvPr id="10" name="Grafik 9">
            <a:extLst>
              <a:ext uri="{FF2B5EF4-FFF2-40B4-BE49-F238E27FC236}">
                <a16:creationId xmlns:a16="http://schemas.microsoft.com/office/drawing/2014/main" id="{0AEFF969-56FA-36DD-1807-F617126736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7061" y="325627"/>
            <a:ext cx="3428835" cy="6206745"/>
          </a:xfrm>
          <a:prstGeom prst="rect">
            <a:avLst/>
          </a:prstGeom>
        </p:spPr>
      </p:pic>
      <p:sp>
        <p:nvSpPr>
          <p:cNvPr id="12" name="Textfeld 11">
            <a:extLst>
              <a:ext uri="{FF2B5EF4-FFF2-40B4-BE49-F238E27FC236}">
                <a16:creationId xmlns:a16="http://schemas.microsoft.com/office/drawing/2014/main" id="{C18EF125-73D7-0C6E-6624-1A181A2A360F}"/>
              </a:ext>
            </a:extLst>
          </p:cNvPr>
          <p:cNvSpPr txBox="1"/>
          <p:nvPr/>
        </p:nvSpPr>
        <p:spPr>
          <a:xfrm>
            <a:off x="657224" y="1345162"/>
            <a:ext cx="5702395" cy="400110"/>
          </a:xfrm>
          <a:prstGeom prst="rect">
            <a:avLst/>
          </a:prstGeom>
          <a:noFill/>
        </p:spPr>
        <p:txBody>
          <a:bodyPr wrap="none" rtlCol="0">
            <a:spAutoFit/>
          </a:bodyPr>
          <a:lstStyle/>
          <a:p>
            <a:r>
              <a:rPr lang="en-GB" sz="2000"/>
              <a:t>One API result formatted with three different options.</a:t>
            </a:r>
          </a:p>
        </p:txBody>
      </p:sp>
      <p:pic>
        <p:nvPicPr>
          <p:cNvPr id="14" name="Grafik 13">
            <a:extLst>
              <a:ext uri="{FF2B5EF4-FFF2-40B4-BE49-F238E27FC236}">
                <a16:creationId xmlns:a16="http://schemas.microsoft.com/office/drawing/2014/main" id="{F93052C2-1407-C246-E15F-E2A82EB0D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224" y="2222582"/>
            <a:ext cx="3111665" cy="3603335"/>
          </a:xfrm>
          <a:prstGeom prst="rect">
            <a:avLst/>
          </a:prstGeom>
        </p:spPr>
      </p:pic>
      <p:sp>
        <p:nvSpPr>
          <p:cNvPr id="16" name="Textfeld 15">
            <a:extLst>
              <a:ext uri="{FF2B5EF4-FFF2-40B4-BE49-F238E27FC236}">
                <a16:creationId xmlns:a16="http://schemas.microsoft.com/office/drawing/2014/main" id="{F7C9009B-8113-41AE-9C25-25283384EE2C}"/>
              </a:ext>
            </a:extLst>
          </p:cNvPr>
          <p:cNvSpPr txBox="1"/>
          <p:nvPr/>
        </p:nvSpPr>
        <p:spPr>
          <a:xfrm>
            <a:off x="1584839" y="5890768"/>
            <a:ext cx="1256434" cy="276999"/>
          </a:xfrm>
          <a:prstGeom prst="rect">
            <a:avLst/>
          </a:prstGeom>
          <a:noFill/>
        </p:spPr>
        <p:txBody>
          <a:bodyPr wrap="none" rtlCol="0">
            <a:spAutoFit/>
          </a:bodyPr>
          <a:lstStyle/>
          <a:p>
            <a:r>
              <a:rPr lang="en-GB" sz="1200" dirty="0"/>
              <a:t>Option : compact</a:t>
            </a:r>
          </a:p>
        </p:txBody>
      </p:sp>
      <p:sp>
        <p:nvSpPr>
          <p:cNvPr id="17" name="Textfeld 16">
            <a:extLst>
              <a:ext uri="{FF2B5EF4-FFF2-40B4-BE49-F238E27FC236}">
                <a16:creationId xmlns:a16="http://schemas.microsoft.com/office/drawing/2014/main" id="{3AD9A47D-ACFE-1342-E754-41304ADCABCE}"/>
              </a:ext>
            </a:extLst>
          </p:cNvPr>
          <p:cNvSpPr txBox="1"/>
          <p:nvPr/>
        </p:nvSpPr>
        <p:spPr>
          <a:xfrm>
            <a:off x="5465984" y="6535407"/>
            <a:ext cx="1155253" cy="276999"/>
          </a:xfrm>
          <a:prstGeom prst="rect">
            <a:avLst/>
          </a:prstGeom>
          <a:noFill/>
        </p:spPr>
        <p:txBody>
          <a:bodyPr wrap="none" rtlCol="0">
            <a:spAutoFit/>
          </a:bodyPr>
          <a:lstStyle/>
          <a:p>
            <a:r>
              <a:rPr lang="en-GB" sz="1200"/>
              <a:t>Option : default</a:t>
            </a:r>
          </a:p>
        </p:txBody>
      </p:sp>
      <p:sp>
        <p:nvSpPr>
          <p:cNvPr id="18" name="Textfeld 17">
            <a:extLst>
              <a:ext uri="{FF2B5EF4-FFF2-40B4-BE49-F238E27FC236}">
                <a16:creationId xmlns:a16="http://schemas.microsoft.com/office/drawing/2014/main" id="{690C8404-B820-2D11-A72B-400E0BFDF87D}"/>
              </a:ext>
            </a:extLst>
          </p:cNvPr>
          <p:cNvSpPr txBox="1"/>
          <p:nvPr/>
        </p:nvSpPr>
        <p:spPr>
          <a:xfrm>
            <a:off x="9553851" y="6524627"/>
            <a:ext cx="914866" cy="276999"/>
          </a:xfrm>
          <a:prstGeom prst="rect">
            <a:avLst/>
          </a:prstGeom>
          <a:noFill/>
        </p:spPr>
        <p:txBody>
          <a:bodyPr wrap="none" rtlCol="0">
            <a:spAutoFit/>
          </a:bodyPr>
          <a:lstStyle/>
          <a:p>
            <a:r>
              <a:rPr lang="en-GB" sz="1200"/>
              <a:t>Option : full</a:t>
            </a:r>
          </a:p>
        </p:txBody>
      </p:sp>
    </p:spTree>
    <p:extLst>
      <p:ext uri="{BB962C8B-B14F-4D97-AF65-F5344CB8AC3E}">
        <p14:creationId xmlns:p14="http://schemas.microsoft.com/office/powerpoint/2010/main" val="416288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a:xfrm>
            <a:off x="709612" y="232114"/>
            <a:ext cx="10772775" cy="1658198"/>
          </a:xfrm>
        </p:spPr>
        <p:txBody>
          <a:bodyPr>
            <a:normAutofit/>
          </a:bodyPr>
          <a:lstStyle/>
          <a:p>
            <a:r>
              <a:rPr lang="en-AU" sz="4400" dirty="0"/>
              <a:t>All data regarding the </a:t>
            </a:r>
            <a:br>
              <a:rPr lang="en-AU" sz="4400" dirty="0"/>
            </a:br>
            <a:r>
              <a:rPr lang="en-AU" sz="4400" dirty="0"/>
              <a:t>latest launch of a Space X rocket</a:t>
            </a:r>
          </a:p>
        </p:txBody>
      </p:sp>
      <p:pic>
        <p:nvPicPr>
          <p:cNvPr id="5" name="Grafik 4">
            <a:extLst>
              <a:ext uri="{FF2B5EF4-FFF2-40B4-BE49-F238E27FC236}">
                <a16:creationId xmlns:a16="http://schemas.microsoft.com/office/drawing/2014/main" id="{763D002D-6782-6EC7-5C55-567E18F1D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359" y="154526"/>
            <a:ext cx="6119450" cy="6471360"/>
          </a:xfrm>
          <a:prstGeom prst="rect">
            <a:avLst/>
          </a:prstGeom>
        </p:spPr>
      </p:pic>
      <p:pic>
        <p:nvPicPr>
          <p:cNvPr id="10" name="Grafik 9">
            <a:extLst>
              <a:ext uri="{FF2B5EF4-FFF2-40B4-BE49-F238E27FC236}">
                <a16:creationId xmlns:a16="http://schemas.microsoft.com/office/drawing/2014/main" id="{508F35E7-09EA-A558-0D1F-0649EC855B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817" y="1752107"/>
            <a:ext cx="4794497" cy="4253436"/>
          </a:xfrm>
          <a:prstGeom prst="rect">
            <a:avLst/>
          </a:prstGeom>
        </p:spPr>
      </p:pic>
      <p:sp>
        <p:nvSpPr>
          <p:cNvPr id="11" name="Textfeld 10">
            <a:extLst>
              <a:ext uri="{FF2B5EF4-FFF2-40B4-BE49-F238E27FC236}">
                <a16:creationId xmlns:a16="http://schemas.microsoft.com/office/drawing/2014/main" id="{0D2D640C-5989-EB6F-C138-5743B9F20D71}"/>
              </a:ext>
            </a:extLst>
          </p:cNvPr>
          <p:cNvSpPr txBox="1"/>
          <p:nvPr/>
        </p:nvSpPr>
        <p:spPr>
          <a:xfrm>
            <a:off x="2315848" y="6005543"/>
            <a:ext cx="1256434" cy="276999"/>
          </a:xfrm>
          <a:prstGeom prst="rect">
            <a:avLst/>
          </a:prstGeom>
          <a:noFill/>
        </p:spPr>
        <p:txBody>
          <a:bodyPr wrap="none" rtlCol="0">
            <a:spAutoFit/>
          </a:bodyPr>
          <a:lstStyle/>
          <a:p>
            <a:r>
              <a:rPr lang="en-GB" sz="1200" dirty="0"/>
              <a:t>Option : compact</a:t>
            </a:r>
          </a:p>
        </p:txBody>
      </p:sp>
      <p:sp>
        <p:nvSpPr>
          <p:cNvPr id="12" name="Textfeld 11">
            <a:extLst>
              <a:ext uri="{FF2B5EF4-FFF2-40B4-BE49-F238E27FC236}">
                <a16:creationId xmlns:a16="http://schemas.microsoft.com/office/drawing/2014/main" id="{120C9F30-EA05-D573-0207-0AB4FE6305BB}"/>
              </a:ext>
            </a:extLst>
          </p:cNvPr>
          <p:cNvSpPr txBox="1"/>
          <p:nvPr/>
        </p:nvSpPr>
        <p:spPr>
          <a:xfrm>
            <a:off x="9677948" y="6348887"/>
            <a:ext cx="914866" cy="276999"/>
          </a:xfrm>
          <a:prstGeom prst="rect">
            <a:avLst/>
          </a:prstGeom>
          <a:noFill/>
        </p:spPr>
        <p:txBody>
          <a:bodyPr wrap="none" rtlCol="0">
            <a:spAutoFit/>
          </a:bodyPr>
          <a:lstStyle/>
          <a:p>
            <a:r>
              <a:rPr lang="en-GB" sz="1200" dirty="0"/>
              <a:t>Option : full</a:t>
            </a:r>
          </a:p>
        </p:txBody>
      </p:sp>
    </p:spTree>
    <p:extLst>
      <p:ext uri="{BB962C8B-B14F-4D97-AF65-F5344CB8AC3E}">
        <p14:creationId xmlns:p14="http://schemas.microsoft.com/office/powerpoint/2010/main" val="2340673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9980FC66A545449919C11AFAAE6C355" ma:contentTypeVersion="4" ma:contentTypeDescription="Ein neues Dokument erstellen." ma:contentTypeScope="" ma:versionID="6ffd9e214c835a011a11caa6728ded37">
  <xsd:schema xmlns:xsd="http://www.w3.org/2001/XMLSchema" xmlns:xs="http://www.w3.org/2001/XMLSchema" xmlns:p="http://schemas.microsoft.com/office/2006/metadata/properties" xmlns:ns2="355f0d77-842e-4779-ae64-083256b6aaf6" targetNamespace="http://schemas.microsoft.com/office/2006/metadata/properties" ma:root="true" ma:fieldsID="d1985bcd5bcb00cbeaf6f093b7fe8b94" ns2:_="">
    <xsd:import namespace="355f0d77-842e-4779-ae64-083256b6aa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5f0d77-842e-4779-ae64-083256b6a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89A05-8F7D-4EC4-9023-210D3CF10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5f0d77-842e-4779-ae64-083256b6a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F81FC1-5894-42AE-8F66-AB8491C753C6}">
  <ds:schemaRefs>
    <ds:schemaRef ds:uri="http://schemas.microsoft.com/sharepoint/v3/contenttype/forms"/>
  </ds:schemaRefs>
</ds:datastoreItem>
</file>

<file path=customXml/itemProps3.xml><?xml version="1.0" encoding="utf-8"?>
<ds:datastoreItem xmlns:ds="http://schemas.openxmlformats.org/officeDocument/2006/customXml" ds:itemID="{1F073C4A-42B5-4907-B412-DBB2B011C5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1126</Words>
  <Application>Microsoft Office PowerPoint</Application>
  <PresentationFormat>Breitbild</PresentationFormat>
  <Paragraphs>98</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Courier New</vt:lpstr>
      <vt:lpstr>Helvetica Neue</vt:lpstr>
      <vt:lpstr>Metropolitan</vt:lpstr>
      <vt:lpstr>json2puml</vt:lpstr>
      <vt:lpstr>API’s and DATA</vt:lpstr>
      <vt:lpstr>(Online) JSON Editor</vt:lpstr>
      <vt:lpstr>Confluence and Standard PlantUML</vt:lpstr>
      <vt:lpstr>Drawing by Hand</vt:lpstr>
      <vt:lpstr>One Solution: json2puml</vt:lpstr>
      <vt:lpstr>PowerPoint-Präsentation</vt:lpstr>
      <vt:lpstr>Space X API – get /rocket</vt:lpstr>
      <vt:lpstr>All data regarding the  latest launch of a Space X rocket</vt:lpstr>
      <vt:lpstr>PowerPoint-Präsentation</vt:lpstr>
      <vt:lpstr>All Data 6 Films, 82 Persons, 60 Planets, 37 Species, 36 Star ships, 39 Vehicles</vt:lpstr>
      <vt:lpstr>Examples</vt:lpstr>
      <vt:lpstr>How is it working</vt:lpstr>
      <vt:lpstr>Operating Systems</vt:lpstr>
      <vt:lpstr>Where can you find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json2puml</dc:title>
  <dc:subject>json2puml introduction</dc:subject>
  <dc:creator>Jens Fudickar</dc:creator>
  <cp:lastModifiedBy>Jens Fudickar</cp:lastModifiedBy>
  <cp:revision>66</cp:revision>
  <dcterms:created xsi:type="dcterms:W3CDTF">2022-03-05T17:28:35Z</dcterms:created>
  <dcterms:modified xsi:type="dcterms:W3CDTF">2023-01-26T00:12:00Z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0x01010009980FC66A545449919C11AFAAE6C355</vt:lpwstr>
  </property>
  <property fmtid="{D5CDD505-2E9C-101B-9397-08002B2CF9AE}" pid="3" name="MSIP_Label_0359f705-2ba0-454b-9cfc-6ce5bcaac040_Enabled">
    <vt:lpwstr>true</vt:lpwstr>
  </property>
  <property fmtid="{D5CDD505-2E9C-101B-9397-08002B2CF9AE}" pid="4" name="MSIP_Label_0359f705-2ba0-454b-9cfc-6ce5bcaac040_SetDate">
    <vt:lpwstr>2022-03-16T07:52:38Z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6e7e1538-2da7-49c2-89a7-2bed229d801f</vt:lpwstr>
  </property>
  <property fmtid="{D5CDD505-2E9C-101B-9397-08002B2CF9AE}" pid="9" name="MSIP_Label_0359f705-2ba0-454b-9cfc-6ce5bcaac040_ContentBits">
    <vt:lpwstr>2</vt:lpwstr>
  </property>
</Properties>
</file>