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25"/>
  </p:notesMasterIdLst>
  <p:handoutMasterIdLst>
    <p:handoutMasterId r:id="rId26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21" r:id="rId15"/>
    <p:sldId id="322" r:id="rId16"/>
    <p:sldId id="305" r:id="rId17"/>
    <p:sldId id="313" r:id="rId18"/>
    <p:sldId id="327" r:id="rId19"/>
    <p:sldId id="326" r:id="rId20"/>
    <p:sldId id="324" r:id="rId21"/>
    <p:sldId id="325" r:id="rId22"/>
    <p:sldId id="323" r:id="rId23"/>
    <p:sldId id="302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 autoAdjust="0"/>
    <p:restoredTop sz="80425" autoAdjust="0"/>
  </p:normalViewPr>
  <p:slideViewPr>
    <p:cSldViewPr snapToGrid="0">
      <p:cViewPr varScale="1">
        <p:scale>
          <a:sx n="87" d="100"/>
          <a:sy n="87" d="100"/>
        </p:scale>
        <p:origin x="592" y="18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3"/>
      <dgm:spPr/>
    </dgm:pt>
    <dgm:pt modelId="{7BD12AC2-5402-41DC-A2B3-AB440234AE61}" type="pres">
      <dgm:prSet presAssocID="{0FA12690-5A1C-45EA-8450-BC7F9D1C66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3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3"/>
      <dgm:spPr/>
    </dgm:pt>
    <dgm:pt modelId="{221B3F88-98A8-46AE-9F8C-4250BAC563BE}" type="pres">
      <dgm:prSet presAssocID="{DAC4B757-63D4-4753-A778-EA4E718AF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3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3"/>
      <dgm:spPr/>
    </dgm:pt>
    <dgm:pt modelId="{7A584FA3-12ED-47BB-8D64-EB8BCC33A70D}" type="pres">
      <dgm:prSet presAssocID="{057AE9C7-136C-4122-9AC8-00DCA282B8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000" b="0" i="0" kern="1200" dirty="0"/>
            <a:t>Übersicht</a:t>
          </a:r>
          <a:endParaRPr lang="en-US" sz="4000" kern="1200" dirty="0"/>
        </a:p>
      </dsp:txBody>
      <dsp:txXfrm>
        <a:off x="77216" y="2624638"/>
        <a:ext cx="3206250" cy="720000"/>
      </dsp:txXfrm>
    </dsp:sp>
    <dsp:sp modelId="{56BCE324-1580-43B9-A432-3FEC3B357DDA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Teil 1</a:t>
          </a:r>
        </a:p>
      </dsp:txBody>
      <dsp:txXfrm>
        <a:off x="3844559" y="2624638"/>
        <a:ext cx="3206250" cy="720000"/>
      </dsp:txXfrm>
    </dsp:sp>
    <dsp:sp modelId="{9EB2BCE8-60E4-4C6F-9900-B6D226A6B203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000" b="0" i="0" kern="1200" dirty="0"/>
            <a:t>Teil 2</a:t>
          </a:r>
          <a:endParaRPr lang="en-US" sz="4000" kern="1200" dirty="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17.10.22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/>
              <a:t>FEEDBACK APP</a:t>
            </a:r>
            <a:endParaRPr lang="de-DE" sz="6600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/>
              <a:t>Diplomarbeit 2021/2022</a:t>
            </a:r>
          </a:p>
          <a:p>
            <a:pPr algn="l"/>
            <a:endParaRPr lang="de-DE" sz="2800"/>
          </a:p>
          <a:p>
            <a:pPr algn="l"/>
            <a:r>
              <a:rPr lang="de-DE" sz="2800" i="1"/>
              <a:t>Mirzet Sakonjic</a:t>
            </a:r>
          </a:p>
          <a:p>
            <a:pPr algn="l"/>
            <a:r>
              <a:rPr lang="de-DE" sz="2800" i="1"/>
              <a:t>Stefano Pyringer</a:t>
            </a:r>
            <a:endParaRPr lang="de-DE" sz="2800" i="1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D159C-DF46-85BB-AA04-99AAB1C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1 -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Zugriff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au</a:t>
            </a:r>
            <a:r>
              <a:rPr lang="en-US" dirty="0">
                <a:solidFill>
                  <a:srgbClr val="EBEBEB"/>
                </a:solidFill>
              </a:rPr>
              <a:t>f APIs </a:t>
            </a:r>
            <a:r>
              <a:rPr lang="en-US" dirty="0" err="1">
                <a:solidFill>
                  <a:srgbClr val="EBEBEB"/>
                </a:solidFill>
              </a:rPr>
              <a:t>mit</a:t>
            </a:r>
            <a:r>
              <a:rPr lang="en-US" dirty="0">
                <a:solidFill>
                  <a:srgbClr val="EBEBEB"/>
                </a:solidFill>
              </a:rPr>
              <a:t> JWT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84F08F-1BBD-A2B1-1A4D-B3AB634BC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2" y="2806954"/>
            <a:ext cx="10454856" cy="3188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54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B9066-79EC-06FA-D157-1DEA53B4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0" y="2608007"/>
            <a:ext cx="3330328" cy="1641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Teil 1 - jwt.io Debugger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45ECE0-7AF4-CA46-DF27-D5EEE0F59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5" b="-2"/>
          <a:stretch/>
        </p:blipFill>
        <p:spPr>
          <a:xfrm>
            <a:off x="3819646" y="10"/>
            <a:ext cx="8375164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9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Umsetzung</a:t>
            </a:r>
          </a:p>
          <a:p>
            <a:r>
              <a:rPr lang="de-DE" dirty="0">
                <a:solidFill>
                  <a:srgbClr val="FFFFFF"/>
                </a:solidFill>
              </a:rPr>
              <a:t>GUI der Feedback App</a:t>
            </a:r>
            <a:endParaRPr lang="de-AT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8" r="44363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16E876-DD13-48EB-8BE3-E775F5DF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Xamarin</a:t>
            </a:r>
          </a:p>
        </p:txBody>
      </p:sp>
      <p:sp>
        <p:nvSpPr>
          <p:cNvPr id="8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F87BA5B-68E9-A491-97C0-C5892334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52628"/>
            <a:ext cx="5449889" cy="4152740"/>
          </a:xfrm>
          <a:prstGeom prst="rect">
            <a:avLst/>
          </a:prstGeom>
          <a:effectLst/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59B3EF2-6853-9F4D-E1D9-E53311F9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Warum</a:t>
            </a:r>
          </a:p>
          <a:p>
            <a:pPr lvl="1"/>
            <a:r>
              <a:rPr lang="de-DE" dirty="0">
                <a:solidFill>
                  <a:srgbClr val="EBEBEB"/>
                </a:solidFill>
              </a:rPr>
              <a:t>Visual Studio / .NET</a:t>
            </a:r>
          </a:p>
          <a:p>
            <a:r>
              <a:rPr lang="de-DE" dirty="0">
                <a:solidFill>
                  <a:srgbClr val="EBEBEB"/>
                </a:solidFill>
              </a:rPr>
              <a:t>Vorteile</a:t>
            </a:r>
          </a:p>
          <a:p>
            <a:pPr lvl="1"/>
            <a:r>
              <a:rPr lang="de-DE" dirty="0">
                <a:solidFill>
                  <a:srgbClr val="EBEBEB"/>
                </a:solidFill>
              </a:rPr>
              <a:t>Framework ausgestattet mit Visual Studio</a:t>
            </a:r>
          </a:p>
          <a:p>
            <a:pPr lvl="1"/>
            <a:r>
              <a:rPr lang="de-DE" dirty="0">
                <a:solidFill>
                  <a:srgbClr val="EBEBEB"/>
                </a:solidFill>
              </a:rPr>
              <a:t>Xamarin-Testwolke</a:t>
            </a:r>
          </a:p>
          <a:p>
            <a:pPr lvl="1"/>
            <a:r>
              <a:rPr lang="de-DE" dirty="0">
                <a:solidFill>
                  <a:srgbClr val="EBEBEB"/>
                </a:solidFill>
              </a:rPr>
              <a:t>Gemeinsame App-Logik</a:t>
            </a:r>
          </a:p>
          <a:p>
            <a:pPr lvl="1"/>
            <a:r>
              <a:rPr lang="de-DE">
                <a:solidFill>
                  <a:srgbClr val="EBEBEB"/>
                </a:solidFill>
              </a:rPr>
              <a:t>Usw</a:t>
            </a:r>
            <a:r>
              <a:rPr lang="de-DE" dirty="0">
                <a:solidFill>
                  <a:srgbClr val="EBEBEB"/>
                </a:solidFill>
              </a:rPr>
              <a:t>…</a:t>
            </a:r>
          </a:p>
          <a:p>
            <a:endParaRPr lang="de-D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02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47035E-B020-2B3C-7C4E-8FDB059A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7241"/>
            <a:ext cx="9150807" cy="2104684"/>
          </a:xfrm>
          <a:prstGeom prst="rect">
            <a:avLst/>
          </a:prstGeom>
          <a:effectLst/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D8CFD7-FB64-C061-5591-BB9962A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Xamarin Model-View-View Model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010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E9467B-2F93-A91D-487F-0693402F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300" dirty="0">
                <a:solidFill>
                  <a:srgbClr val="EBEBEB"/>
                </a:solidFill>
              </a:rPr>
              <a:t>Authentifizierung und Autorisierung, Token</a:t>
            </a: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C98D-28D8-C4EA-7FF1-5CC3F4D8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Anfrage</a:t>
            </a:r>
          </a:p>
          <a:p>
            <a:pPr lvl="1"/>
            <a:r>
              <a:rPr lang="de-DE" dirty="0"/>
              <a:t>Verifizierung</a:t>
            </a:r>
          </a:p>
          <a:p>
            <a:pPr lvl="1"/>
            <a:r>
              <a:rPr lang="de-DE" dirty="0"/>
              <a:t>Token</a:t>
            </a:r>
          </a:p>
          <a:p>
            <a:pPr lvl="1"/>
            <a:r>
              <a:rPr lang="de-DE" dirty="0"/>
              <a:t>Speicherung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27AA3D-FF2E-2367-5264-C897553F3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-15" b="8702"/>
          <a:stretch/>
        </p:blipFill>
        <p:spPr>
          <a:xfrm>
            <a:off x="4734232" y="2412691"/>
            <a:ext cx="6809311" cy="32793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05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2DFCE-CFDB-AEC0-F604-815068AF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bg2"/>
                </a:solidFill>
              </a:rPr>
              <a:t>Schüler</a:t>
            </a:r>
            <a:br>
              <a:rPr lang="de-DE">
                <a:solidFill>
                  <a:schemeClr val="bg2"/>
                </a:solidFill>
              </a:rPr>
            </a:br>
            <a:r>
              <a:rPr lang="de-DE">
                <a:solidFill>
                  <a:schemeClr val="bg2"/>
                </a:solidFill>
              </a:rPr>
              <a:t>Überblick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2F05236-1476-F542-CBE1-272177ED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321352"/>
            <a:ext cx="2869394" cy="6215295"/>
          </a:xfrm>
        </p:spPr>
      </p:pic>
    </p:spTree>
    <p:extLst>
      <p:ext uri="{BB962C8B-B14F-4D97-AF65-F5344CB8AC3E}">
        <p14:creationId xmlns:p14="http://schemas.microsoft.com/office/powerpoint/2010/main" val="27791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E8F19-A6B4-FEC4-0369-DE2548F5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2"/>
                </a:solidFill>
              </a:rPr>
              <a:t>Lehrer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Überblick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E1DC8C-129D-1712-30EC-F884B183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3" y="333026"/>
            <a:ext cx="2858615" cy="6191947"/>
          </a:xfrm>
        </p:spPr>
      </p:pic>
    </p:spTree>
    <p:extLst>
      <p:ext uri="{BB962C8B-B14F-4D97-AF65-F5344CB8AC3E}">
        <p14:creationId xmlns:p14="http://schemas.microsoft.com/office/powerpoint/2010/main" val="41895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26A94D-9A8B-E66D-57EB-503195DC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Fazit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2293A-E4E2-5AF4-769C-447F0FD0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de-DE" dirty="0"/>
              <a:t>Arbeitsaufwand: 400h</a:t>
            </a:r>
          </a:p>
          <a:p>
            <a:r>
              <a:rPr lang="de-DE" dirty="0"/>
              <a:t>Reduzierung des Teams auf 2 Personen</a:t>
            </a:r>
          </a:p>
          <a:p>
            <a:r>
              <a:rPr lang="de-DE" dirty="0"/>
              <a:t>Nicht realisierte Funktionen </a:t>
            </a:r>
          </a:p>
          <a:p>
            <a:pPr lvl="1"/>
            <a:r>
              <a:rPr lang="de-A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Kategorien</a:t>
            </a:r>
          </a:p>
          <a:p>
            <a:pPr lvl="1"/>
            <a:r>
              <a:rPr lang="de-A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als PDF</a:t>
            </a:r>
          </a:p>
          <a:p>
            <a:pPr lvl="1"/>
            <a:r>
              <a:rPr lang="de-A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Benachrichtigungen</a:t>
            </a:r>
          </a:p>
          <a:p>
            <a:pPr lvl="1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zwei</a:t>
            </a:r>
            <a:r>
              <a:rPr lang="de-A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-Faktor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4735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8" r="9092" b="227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b="1" i="1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i="1"/>
              <a:t>Mirzet Sakonjic</a:t>
            </a:r>
          </a:p>
          <a:p>
            <a:pPr algn="l"/>
            <a:r>
              <a:rPr lang="de-DE" sz="2000" i="1"/>
              <a:t>Stefano Pyringer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7955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Inhaltsübersicht Teil 1 – Stefano Pyringer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rgbClr val="FFFFFF"/>
                </a:solidFill>
              </a:rPr>
              <a:t>Web API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Teil 1 - Datenstruktur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6389E2-87E0-C852-6FE9-3DBE127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C23906-2859-A5EB-BD47-101AB765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User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Lehrer</a:t>
            </a:r>
          </a:p>
          <a:p>
            <a:pPr lvl="2"/>
            <a:r>
              <a:rPr lang="en-US" dirty="0" err="1">
                <a:solidFill>
                  <a:srgbClr val="EBEBEB"/>
                </a:solidFill>
              </a:rPr>
              <a:t>TeachingUnit</a:t>
            </a:r>
            <a:endParaRPr lang="en-US" dirty="0">
              <a:solidFill>
                <a:srgbClr val="EBEBEB"/>
              </a:solidFill>
            </a:endParaRP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Schüler</a:t>
            </a:r>
            <a:endParaRPr lang="en-US" dirty="0">
              <a:solidFill>
                <a:srgbClr val="EBEBEB"/>
              </a:solidFill>
            </a:endParaRPr>
          </a:p>
          <a:p>
            <a:pPr lvl="2"/>
            <a:r>
              <a:rPr lang="en-US" dirty="0">
                <a:solidFill>
                  <a:srgbClr val="EBEBEB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1 - 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200</Words>
  <Application>Microsoft Macintosh PowerPoint</Application>
  <PresentationFormat>Breitbild</PresentationFormat>
  <Paragraphs>75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Teil 1 - Swagger Dokumentation</vt:lpstr>
      <vt:lpstr>Teil 1 - Zugriff auf APIs mit JWT</vt:lpstr>
      <vt:lpstr>Teil 1 - jwt.io Debugger</vt:lpstr>
      <vt:lpstr>Inhaltsübersicht Teil 2 – Mirzet Sakonjic</vt:lpstr>
      <vt:lpstr>Xamarin</vt:lpstr>
      <vt:lpstr>Xamarin Model-View-View Model </vt:lpstr>
      <vt:lpstr>Authentifizierung und Autorisierung, Token</vt:lpstr>
      <vt:lpstr>Schüler Überblick</vt:lpstr>
      <vt:lpstr>Lehrer Überblick</vt:lpstr>
      <vt:lpstr>Fazit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Mirzet Šakonjić</cp:lastModifiedBy>
  <cp:revision>83</cp:revision>
  <dcterms:created xsi:type="dcterms:W3CDTF">2021-06-01T16:41:30Z</dcterms:created>
  <dcterms:modified xsi:type="dcterms:W3CDTF">2022-10-17T09:25:07Z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