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60" r:id="rId3"/>
    <p:sldId id="257" r:id="rId4"/>
    <p:sldId id="259" r:id="rId5"/>
    <p:sldId id="263" r:id="rId6"/>
    <p:sldId id="264" r:id="rId7"/>
    <p:sldId id="265" r:id="rId8"/>
    <p:sldId id="258"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EB1A996F-71CC-4E26-AAA5-DB4539AEC315}" type="datetimeFigureOut">
              <a:rPr lang="en-US" smtClean="0"/>
              <a:t>4/27/2015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A5A687F-05AA-4028-A9AC-AF2311B2875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1A996F-71CC-4E26-AAA5-DB4539AEC315}"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5A687F-05AA-4028-A9AC-AF2311B2875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1A996F-71CC-4E26-AAA5-DB4539AEC315}"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5A687F-05AA-4028-A9AC-AF2311B2875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1A996F-71CC-4E26-AAA5-DB4539AEC315}"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5A687F-05AA-4028-A9AC-AF2311B2875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B1A996F-71CC-4E26-AAA5-DB4539AEC315}"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5A687F-05AA-4028-A9AC-AF2311B2875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B1A996F-71CC-4E26-AAA5-DB4539AEC315}"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5A687F-05AA-4028-A9AC-AF2311B2875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EB1A996F-71CC-4E26-AAA5-DB4539AEC315}" type="datetimeFigureOut">
              <a:rPr lang="en-US" smtClean="0"/>
              <a:t>4/27/2015</a:t>
            </a:fld>
            <a:endParaRPr lang="en-US"/>
          </a:p>
        </p:txBody>
      </p:sp>
      <p:sp>
        <p:nvSpPr>
          <p:cNvPr id="27" name="Slide Number Placeholder 26"/>
          <p:cNvSpPr>
            <a:spLocks noGrp="1"/>
          </p:cNvSpPr>
          <p:nvPr>
            <p:ph type="sldNum" sz="quarter" idx="11"/>
          </p:nvPr>
        </p:nvSpPr>
        <p:spPr/>
        <p:txBody>
          <a:bodyPr rtlCol="0"/>
          <a:lstStyle/>
          <a:p>
            <a:fld id="{4A5A687F-05AA-4028-A9AC-AF2311B28753}"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EB1A996F-71CC-4E26-AAA5-DB4539AEC315}" type="datetimeFigureOut">
              <a:rPr lang="en-US" smtClean="0"/>
              <a:t>4/27/2015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4A5A687F-05AA-4028-A9AC-AF2311B2875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A996F-71CC-4E26-AAA5-DB4539AEC315}" type="datetimeFigureOut">
              <a:rPr lang="en-US" smtClean="0"/>
              <a:t>4/27/2015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5A687F-05AA-4028-A9AC-AF2311B2875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B1A996F-71CC-4E26-AAA5-DB4539AEC315}"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5A687F-05AA-4028-A9AC-AF2311B2875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B1A996F-71CC-4E26-AAA5-DB4539AEC315}"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5A687F-05AA-4028-A9AC-AF2311B2875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B1A996F-71CC-4E26-AAA5-DB4539AEC315}" type="datetimeFigureOut">
              <a:rPr lang="en-US" smtClean="0"/>
              <a:t>4/27/2015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A5A687F-05AA-4028-A9AC-AF2311B2875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Predict the salary of any UK job ad based on its </a:t>
            </a:r>
            <a:r>
              <a:rPr lang="en-US" dirty="0" smtClean="0"/>
              <a:t>contents</a:t>
            </a:r>
            <a:endParaRPr lang="en-US" dirty="0"/>
          </a:p>
        </p:txBody>
      </p:sp>
      <p:sp>
        <p:nvSpPr>
          <p:cNvPr id="3" name="Subtitle 2"/>
          <p:cNvSpPr>
            <a:spLocks noGrp="1"/>
          </p:cNvSpPr>
          <p:nvPr>
            <p:ph type="subTitle" idx="1"/>
          </p:nvPr>
        </p:nvSpPr>
        <p:spPr/>
        <p:txBody>
          <a:bodyPr/>
          <a:lstStyle/>
          <a:p>
            <a:r>
              <a:rPr lang="en-US" dirty="0" smtClean="0"/>
              <a:t>Johanna  </a:t>
            </a:r>
            <a:r>
              <a:rPr lang="en-US" dirty="0" err="1" smtClean="0"/>
              <a:t>Fulghum</a:t>
            </a:r>
            <a:r>
              <a:rPr lang="en-US" dirty="0" smtClean="0"/>
              <a:t>  </a:t>
            </a:r>
          </a:p>
          <a:p>
            <a:r>
              <a:rPr lang="en-US" dirty="0" smtClean="0"/>
              <a:t>Dat5 Project</a:t>
            </a:r>
          </a:p>
          <a:p>
            <a:r>
              <a:rPr lang="en-US" dirty="0" smtClean="0"/>
              <a:t>4.27.15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normAutofit/>
          </a:bodyPr>
          <a:lstStyle/>
          <a:p>
            <a:r>
              <a:rPr lang="en-US" dirty="0" smtClean="0"/>
              <a:t>A company named </a:t>
            </a:r>
            <a:r>
              <a:rPr lang="en-US" dirty="0" err="1" smtClean="0"/>
              <a:t>Adzuna</a:t>
            </a:r>
            <a:r>
              <a:rPr lang="en-US" dirty="0"/>
              <a:t> wants to build a prediction engine for the salary of any UK job ad, so they </a:t>
            </a:r>
            <a:r>
              <a:rPr lang="en-US" dirty="0" smtClean="0"/>
              <a:t>can:</a:t>
            </a:r>
          </a:p>
          <a:p>
            <a:pPr lvl="1"/>
            <a:r>
              <a:rPr lang="en-US" dirty="0">
                <a:solidFill>
                  <a:schemeClr val="tx1"/>
                </a:solidFill>
              </a:rPr>
              <a:t>M</a:t>
            </a:r>
            <a:r>
              <a:rPr lang="en-US" dirty="0" smtClean="0">
                <a:solidFill>
                  <a:schemeClr val="tx1"/>
                </a:solidFill>
              </a:rPr>
              <a:t>ake </a:t>
            </a:r>
            <a:r>
              <a:rPr lang="en-US" dirty="0">
                <a:solidFill>
                  <a:schemeClr val="tx1"/>
                </a:solidFill>
              </a:rPr>
              <a:t>huge improvements in the experience of users searching for </a:t>
            </a:r>
            <a:r>
              <a:rPr lang="en-US" dirty="0" smtClean="0">
                <a:solidFill>
                  <a:schemeClr val="tx1"/>
                </a:solidFill>
              </a:rPr>
              <a:t>jobs</a:t>
            </a:r>
          </a:p>
          <a:p>
            <a:pPr lvl="1"/>
            <a:r>
              <a:rPr lang="en-US" dirty="0">
                <a:solidFill>
                  <a:schemeClr val="tx1"/>
                </a:solidFill>
              </a:rPr>
              <a:t>H</a:t>
            </a:r>
            <a:r>
              <a:rPr lang="en-US" dirty="0" smtClean="0">
                <a:solidFill>
                  <a:schemeClr val="tx1"/>
                </a:solidFill>
              </a:rPr>
              <a:t>elp </a:t>
            </a:r>
            <a:r>
              <a:rPr lang="en-US" dirty="0">
                <a:solidFill>
                  <a:schemeClr val="tx1"/>
                </a:solidFill>
              </a:rPr>
              <a:t>employers and jobseekers figure out the market worth of different </a:t>
            </a:r>
            <a:r>
              <a:rPr lang="en-US" dirty="0" smtClean="0">
                <a:solidFill>
                  <a:schemeClr val="tx1"/>
                </a:solidFill>
              </a:rPr>
              <a:t>positions</a:t>
            </a: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Steps</a:t>
            </a:r>
            <a:endParaRPr lang="en-US" dirty="0"/>
          </a:p>
        </p:txBody>
      </p:sp>
      <p:sp>
        <p:nvSpPr>
          <p:cNvPr id="3" name="Content Placeholder 2"/>
          <p:cNvSpPr>
            <a:spLocks noGrp="1"/>
          </p:cNvSpPr>
          <p:nvPr>
            <p:ph idx="1"/>
          </p:nvPr>
        </p:nvSpPr>
        <p:spPr/>
        <p:txBody>
          <a:bodyPr/>
          <a:lstStyle/>
          <a:p>
            <a:r>
              <a:rPr lang="en-US" dirty="0" smtClean="0"/>
              <a:t>Explore </a:t>
            </a:r>
            <a:r>
              <a:rPr lang="en-US" dirty="0"/>
              <a:t>the data in the "train" </a:t>
            </a:r>
            <a:r>
              <a:rPr lang="en-US" dirty="0" smtClean="0"/>
              <a:t>file</a:t>
            </a:r>
          </a:p>
          <a:p>
            <a:r>
              <a:rPr lang="en-US" dirty="0"/>
              <a:t>U</a:t>
            </a:r>
            <a:r>
              <a:rPr lang="en-US" dirty="0" smtClean="0"/>
              <a:t>nderstand </a:t>
            </a:r>
            <a:r>
              <a:rPr lang="en-US" dirty="0"/>
              <a:t>every </a:t>
            </a:r>
            <a:r>
              <a:rPr lang="en-US" dirty="0" smtClean="0"/>
              <a:t>column</a:t>
            </a:r>
          </a:p>
          <a:p>
            <a:r>
              <a:rPr lang="en-US" dirty="0" smtClean="0"/>
              <a:t>Theorize on what factors </a:t>
            </a:r>
            <a:r>
              <a:rPr lang="en-US" dirty="0"/>
              <a:t>probably affect </a:t>
            </a:r>
            <a:r>
              <a:rPr lang="en-US" dirty="0" smtClean="0"/>
              <a:t>salary</a:t>
            </a:r>
          </a:p>
          <a:p>
            <a:r>
              <a:rPr lang="en-US" dirty="0" smtClean="0"/>
              <a:t>Explore </a:t>
            </a:r>
            <a:r>
              <a:rPr lang="en-US" dirty="0"/>
              <a:t>the data to figure out whether those theories seem to be true!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Data</a:t>
            </a:r>
            <a:endParaRPr lang="en-US" dirty="0"/>
          </a:p>
        </p:txBody>
      </p:sp>
      <p:sp>
        <p:nvSpPr>
          <p:cNvPr id="3" name="Content Placeholder 2"/>
          <p:cNvSpPr>
            <a:spLocks noGrp="1"/>
          </p:cNvSpPr>
          <p:nvPr>
            <p:ph idx="1"/>
          </p:nvPr>
        </p:nvSpPr>
        <p:spPr/>
        <p:txBody>
          <a:bodyPr>
            <a:normAutofit lnSpcReduction="10000"/>
          </a:bodyPr>
          <a:lstStyle/>
          <a:p>
            <a:r>
              <a:rPr lang="en-US" dirty="0" smtClean="0"/>
              <a:t> </a:t>
            </a:r>
            <a:r>
              <a:rPr lang="en-US" dirty="0" smtClean="0"/>
              <a:t>The main dataset consists of a large number of rows representing individual job ads, and a series of fields about each job </a:t>
            </a:r>
            <a:r>
              <a:rPr lang="en-US" dirty="0" err="1" smtClean="0"/>
              <a:t>ad.</a:t>
            </a:r>
            <a:r>
              <a:rPr lang="en-US" dirty="0" smtClean="0"/>
              <a:t> </a:t>
            </a:r>
            <a:endParaRPr lang="en-US" dirty="0" smtClean="0"/>
          </a:p>
          <a:p>
            <a:pPr lvl="1"/>
            <a:r>
              <a:rPr lang="en-US" dirty="0" smtClean="0">
                <a:solidFill>
                  <a:schemeClr val="tx1"/>
                </a:solidFill>
              </a:rPr>
              <a:t>“Train</a:t>
            </a:r>
            <a:r>
              <a:rPr lang="en-US" dirty="0">
                <a:solidFill>
                  <a:schemeClr val="tx1"/>
                </a:solidFill>
              </a:rPr>
              <a:t>" is the data you should explore and use to model, and has the response value "</a:t>
            </a:r>
            <a:r>
              <a:rPr lang="en-US" dirty="0" err="1">
                <a:solidFill>
                  <a:schemeClr val="tx1"/>
                </a:solidFill>
              </a:rPr>
              <a:t>SalaryNormalized</a:t>
            </a:r>
            <a:r>
              <a:rPr lang="en-US" dirty="0">
                <a:solidFill>
                  <a:schemeClr val="tx1"/>
                </a:solidFill>
              </a:rPr>
              <a:t>". </a:t>
            </a:r>
            <a:endParaRPr lang="en-US" dirty="0" smtClean="0">
              <a:solidFill>
                <a:schemeClr val="tx1"/>
              </a:solidFill>
            </a:endParaRPr>
          </a:p>
          <a:p>
            <a:pPr lvl="1"/>
            <a:r>
              <a:rPr lang="en-US" dirty="0" smtClean="0">
                <a:solidFill>
                  <a:schemeClr val="tx1"/>
                </a:solidFill>
              </a:rPr>
              <a:t>“Test</a:t>
            </a:r>
            <a:r>
              <a:rPr lang="en-US" dirty="0">
                <a:solidFill>
                  <a:schemeClr val="tx1"/>
                </a:solidFill>
              </a:rPr>
              <a:t>" has all of the same fields as "train" except the response value, and your goal is to predict that response</a:t>
            </a:r>
            <a:r>
              <a:rPr lang="en-US" dirty="0" smtClean="0">
                <a:solidFill>
                  <a:schemeClr val="tx1"/>
                </a:solidFill>
              </a:rPr>
              <a:t>.</a:t>
            </a:r>
          </a:p>
          <a:p>
            <a:pPr lvl="1"/>
            <a:r>
              <a:rPr lang="en-US" dirty="0" smtClean="0">
                <a:solidFill>
                  <a:schemeClr val="tx1"/>
                </a:solidFill>
              </a:rPr>
              <a:t>“</a:t>
            </a:r>
            <a:r>
              <a:rPr lang="en-US" dirty="0" err="1" smtClean="0">
                <a:solidFill>
                  <a:schemeClr val="tx1"/>
                </a:solidFill>
              </a:rPr>
              <a:t>L</a:t>
            </a:r>
            <a:r>
              <a:rPr lang="en-US" dirty="0" err="1" smtClean="0">
                <a:solidFill>
                  <a:schemeClr val="tx1"/>
                </a:solidFill>
              </a:rPr>
              <a:t>ocation_tree</a:t>
            </a:r>
            <a:r>
              <a:rPr lang="en-US" dirty="0" smtClean="0">
                <a:solidFill>
                  <a:schemeClr val="tx1"/>
                </a:solidFill>
              </a:rPr>
              <a:t>" is an auxiliary file that I can use to build new features later if I have time</a:t>
            </a:r>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Data Fields</a:t>
            </a:r>
            <a:endParaRPr lang="en-US" dirty="0"/>
          </a:p>
        </p:txBody>
      </p:sp>
      <p:sp>
        <p:nvSpPr>
          <p:cNvPr id="3" name="Content Placeholder 2"/>
          <p:cNvSpPr>
            <a:spLocks noGrp="1"/>
          </p:cNvSpPr>
          <p:nvPr>
            <p:ph idx="1"/>
          </p:nvPr>
        </p:nvSpPr>
        <p:spPr>
          <a:xfrm>
            <a:off x="457200" y="1981200"/>
            <a:ext cx="8229600" cy="4267200"/>
          </a:xfrm>
        </p:spPr>
        <p:txBody>
          <a:bodyPr>
            <a:normAutofit/>
          </a:bodyPr>
          <a:lstStyle/>
          <a:p>
            <a:r>
              <a:rPr lang="en-US" sz="2400" dirty="0" smtClean="0"/>
              <a:t>Id </a:t>
            </a:r>
            <a:r>
              <a:rPr lang="en-US" sz="2400" dirty="0"/>
              <a:t>- A unique identifier for each job ad</a:t>
            </a:r>
          </a:p>
          <a:p>
            <a:r>
              <a:rPr lang="en-US" sz="2400" dirty="0"/>
              <a:t>Title - A </a:t>
            </a:r>
            <a:r>
              <a:rPr lang="en-US" sz="2400" dirty="0" err="1"/>
              <a:t>freetext</a:t>
            </a:r>
            <a:r>
              <a:rPr lang="en-US" sz="2400" dirty="0"/>
              <a:t> field supplied to us by the job advertiser as the Title of the job </a:t>
            </a:r>
            <a:r>
              <a:rPr lang="en-US" sz="2400" dirty="0" err="1"/>
              <a:t>ad.</a:t>
            </a:r>
            <a:r>
              <a:rPr lang="en-US" sz="2400" dirty="0"/>
              <a:t>  Normally this is a summary of the job title or role.</a:t>
            </a:r>
          </a:p>
          <a:p>
            <a:r>
              <a:rPr lang="en-US" sz="2400" dirty="0" err="1"/>
              <a:t>FullDescription</a:t>
            </a:r>
            <a:r>
              <a:rPr lang="en-US" sz="2400" dirty="0"/>
              <a:t> - The full text of the job ad as provided by the job advertiser.  Where you see ***s, we have stripped values from the description in order to ensure that no salary information appears within the descriptions.  There may be some collateral damage here where we have also removed other </a:t>
            </a:r>
            <a:r>
              <a:rPr lang="en-US" sz="2400" dirty="0" err="1"/>
              <a:t>numerics</a:t>
            </a:r>
            <a:r>
              <a:rPr lang="en-US" sz="2400" dirty="0" smtClean="0"/>
              <a: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Fields </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a:t>LocationRaw</a:t>
            </a:r>
            <a:r>
              <a:rPr lang="en-US" dirty="0"/>
              <a:t> - The </a:t>
            </a:r>
            <a:r>
              <a:rPr lang="en-US" dirty="0" err="1"/>
              <a:t>freetext</a:t>
            </a:r>
            <a:r>
              <a:rPr lang="en-US" dirty="0"/>
              <a:t> location as provided by the job advertiser</a:t>
            </a:r>
            <a:r>
              <a:rPr lang="en-US" dirty="0" smtClean="0"/>
              <a:t>.</a:t>
            </a:r>
          </a:p>
          <a:p>
            <a:r>
              <a:rPr lang="en-US" dirty="0" err="1" smtClean="0"/>
              <a:t>LocationNormalized</a:t>
            </a:r>
            <a:r>
              <a:rPr lang="en-US" dirty="0" smtClean="0"/>
              <a:t> </a:t>
            </a:r>
            <a:r>
              <a:rPr lang="en-US" dirty="0"/>
              <a:t>- </a:t>
            </a:r>
            <a:r>
              <a:rPr lang="en-US" dirty="0" err="1"/>
              <a:t>Adzuna's</a:t>
            </a:r>
            <a:r>
              <a:rPr lang="en-US" dirty="0"/>
              <a:t> </a:t>
            </a:r>
            <a:r>
              <a:rPr lang="en-US" dirty="0" err="1"/>
              <a:t>normalised</a:t>
            </a:r>
            <a:r>
              <a:rPr lang="en-US" dirty="0"/>
              <a:t> location from within our own location tree, interpreted by us based on the raw location.  Our </a:t>
            </a:r>
            <a:r>
              <a:rPr lang="en-US" dirty="0" err="1"/>
              <a:t>normaliser</a:t>
            </a:r>
            <a:r>
              <a:rPr lang="en-US" dirty="0"/>
              <a:t> is not perfect!</a:t>
            </a:r>
          </a:p>
          <a:p>
            <a:r>
              <a:rPr lang="en-US" dirty="0" err="1"/>
              <a:t>ContractType</a:t>
            </a:r>
            <a:r>
              <a:rPr lang="en-US" dirty="0"/>
              <a:t> - </a:t>
            </a:r>
            <a:r>
              <a:rPr lang="en-US" dirty="0" err="1"/>
              <a:t>full_time</a:t>
            </a:r>
            <a:r>
              <a:rPr lang="en-US" dirty="0"/>
              <a:t> or </a:t>
            </a:r>
            <a:r>
              <a:rPr lang="en-US" dirty="0" err="1"/>
              <a:t>part_time</a:t>
            </a:r>
            <a:r>
              <a:rPr lang="en-US" dirty="0"/>
              <a:t>, interpreted by </a:t>
            </a:r>
            <a:r>
              <a:rPr lang="en-US" dirty="0" err="1"/>
              <a:t>Adzuna</a:t>
            </a:r>
            <a:r>
              <a:rPr lang="en-US" dirty="0"/>
              <a:t> from description or a specific additional field we received from the advertiser.</a:t>
            </a:r>
          </a:p>
          <a:p>
            <a:r>
              <a:rPr lang="en-US" dirty="0" err="1"/>
              <a:t>ContractTime</a:t>
            </a:r>
            <a:r>
              <a:rPr lang="en-US" dirty="0"/>
              <a:t> - permanent or contract, interpreted by </a:t>
            </a:r>
            <a:r>
              <a:rPr lang="en-US" dirty="0" err="1"/>
              <a:t>Adzuna</a:t>
            </a:r>
            <a:r>
              <a:rPr lang="en-US" dirty="0"/>
              <a:t> from description or a specific additional field we received from the advertiser.</a:t>
            </a:r>
          </a:p>
          <a:p>
            <a:r>
              <a:rPr lang="en-US" dirty="0"/>
              <a:t>Company - the name of the employer as supplied to us by the job advertiser.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r>
              <a:rPr lang="en-US" dirty="0" smtClean="0"/>
              <a:t>Even More Fields</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r>
              <a:rPr lang="en-US" dirty="0"/>
              <a:t>Category - which of 30 standard job categories this ad fits into, inferred in a very messy way based on the source the ad came from.  We know there is a lot of noise and error in this field.</a:t>
            </a:r>
          </a:p>
          <a:p>
            <a:r>
              <a:rPr lang="en-US" dirty="0" err="1"/>
              <a:t>SalaryRaw</a:t>
            </a:r>
            <a:r>
              <a:rPr lang="en-US" dirty="0"/>
              <a:t> - the </a:t>
            </a:r>
            <a:r>
              <a:rPr lang="en-US" dirty="0" err="1"/>
              <a:t>freetext</a:t>
            </a:r>
            <a:r>
              <a:rPr lang="en-US" dirty="0"/>
              <a:t> salary field we received in the job advert from the advertiser.</a:t>
            </a:r>
          </a:p>
          <a:p>
            <a:r>
              <a:rPr lang="en-US" dirty="0" err="1"/>
              <a:t>SalaryNormalised</a:t>
            </a:r>
            <a:r>
              <a:rPr lang="en-US" dirty="0"/>
              <a:t> - the </a:t>
            </a:r>
            <a:r>
              <a:rPr lang="en-US" dirty="0" err="1"/>
              <a:t>annualised</a:t>
            </a:r>
            <a:r>
              <a:rPr lang="en-US" dirty="0"/>
              <a:t> salary interpreted by </a:t>
            </a:r>
            <a:r>
              <a:rPr lang="en-US" dirty="0" err="1"/>
              <a:t>Adzuna</a:t>
            </a:r>
            <a:r>
              <a:rPr lang="en-US" dirty="0"/>
              <a:t> from the raw salary.  Note that this is always a single value based on the midpoint of any range found in the raw salary.  This is the value we are trying to predict.</a:t>
            </a:r>
          </a:p>
          <a:p>
            <a:r>
              <a:rPr lang="en-US" dirty="0" err="1"/>
              <a:t>SourceName</a:t>
            </a:r>
            <a:r>
              <a:rPr lang="en-US" dirty="0"/>
              <a:t> - the name of the website or advertiser from whom we received the job advert.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fontScale="90000"/>
          </a:bodyPr>
          <a:lstStyle/>
          <a:p>
            <a:r>
              <a:rPr lang="en-US" dirty="0"/>
              <a:t>W</a:t>
            </a:r>
            <a:r>
              <a:rPr lang="en-US" dirty="0" smtClean="0"/>
              <a:t>hat factors probably affect salary?</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Category (lots of noise here)</a:t>
            </a:r>
          </a:p>
          <a:p>
            <a:r>
              <a:rPr lang="en-US" dirty="0" smtClean="0"/>
              <a:t>Key words in </a:t>
            </a:r>
            <a:r>
              <a:rPr lang="en-US" dirty="0" smtClean="0"/>
              <a:t>Full Description</a:t>
            </a:r>
          </a:p>
          <a:p>
            <a:r>
              <a:rPr lang="en-US" dirty="0" smtClean="0"/>
              <a:t>Contract Type (part or full time)</a:t>
            </a:r>
          </a:p>
          <a:p>
            <a:r>
              <a:rPr lang="en-US" dirty="0" smtClean="0"/>
              <a:t>Contract Time (permanent or term) </a:t>
            </a:r>
            <a:endParaRPr lang="en-US" b="1" dirty="0" smtClean="0"/>
          </a:p>
          <a:p>
            <a:r>
              <a:rPr lang="en-US" dirty="0" smtClean="0"/>
              <a:t>Location </a:t>
            </a:r>
          </a:p>
          <a:p>
            <a:r>
              <a:rPr lang="en-US" dirty="0" smtClean="0"/>
              <a:t>Source name?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“Location Tree” to</a:t>
            </a:r>
            <a:br>
              <a:rPr lang="en-US" dirty="0" smtClean="0"/>
            </a:br>
            <a:r>
              <a:rPr lang="en-US" dirty="0" smtClean="0"/>
              <a:t>Build </a:t>
            </a:r>
            <a:r>
              <a:rPr lang="en-US" dirty="0"/>
              <a:t>M</a:t>
            </a:r>
            <a:r>
              <a:rPr lang="en-US" dirty="0" smtClean="0"/>
              <a:t>ore Features</a:t>
            </a:r>
            <a:endParaRPr lang="en-US" dirty="0"/>
          </a:p>
        </p:txBody>
      </p:sp>
      <p:sp>
        <p:nvSpPr>
          <p:cNvPr id="3" name="Content Placeholder 2"/>
          <p:cNvSpPr>
            <a:spLocks noGrp="1"/>
          </p:cNvSpPr>
          <p:nvPr>
            <p:ph idx="1"/>
          </p:nvPr>
        </p:nvSpPr>
        <p:spPr/>
        <p:txBody>
          <a:bodyPr>
            <a:normAutofit/>
          </a:bodyPr>
          <a:lstStyle/>
          <a:p>
            <a:r>
              <a:rPr lang="en-US" dirty="0" smtClean="0"/>
              <a:t>“Location Tree” is </a:t>
            </a:r>
            <a:r>
              <a:rPr lang="en-US" dirty="0"/>
              <a:t>a supplemental data set that describes the hierarchical relationship between the different </a:t>
            </a:r>
            <a:r>
              <a:rPr lang="en-US" dirty="0" err="1"/>
              <a:t>Normalised</a:t>
            </a:r>
            <a:r>
              <a:rPr lang="en-US" dirty="0"/>
              <a:t> Locations shown in the job data.  </a:t>
            </a:r>
          </a:p>
          <a:p>
            <a:r>
              <a:rPr lang="en-US" dirty="0" smtClean="0"/>
              <a:t>It </a:t>
            </a:r>
            <a:r>
              <a:rPr lang="en-US" dirty="0"/>
              <a:t>is likely that there are meaningful relationships between the salaries of jobs in a similar geographical area, for example average salaries in London and the South East are higher than in the rest of the UK.</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119</TotalTime>
  <Words>228</Words>
  <Application>Microsoft Office PowerPoint</Application>
  <PresentationFormat>On-screen Show (4:3)</PresentationFormat>
  <Paragraphs>44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Urban</vt:lpstr>
      <vt:lpstr>Predict the salary of any UK job ad based on its contents</vt:lpstr>
      <vt:lpstr>The Problem</vt:lpstr>
      <vt:lpstr>First Steps</vt:lpstr>
      <vt:lpstr>Understanding the Data</vt:lpstr>
      <vt:lpstr>Job Data Fields</vt:lpstr>
      <vt:lpstr>More Fields </vt:lpstr>
      <vt:lpstr>Even More Fields</vt:lpstr>
      <vt:lpstr>What factors probably affect salary?</vt:lpstr>
      <vt:lpstr>Using “Location Tree” to Build More Features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the salary of any UK job ad based on its contents</dc:title>
  <dc:creator>johanna</dc:creator>
  <cp:lastModifiedBy>johanna</cp:lastModifiedBy>
  <cp:revision>15</cp:revision>
  <dcterms:created xsi:type="dcterms:W3CDTF">2015-04-27T19:05:58Z</dcterms:created>
  <dcterms:modified xsi:type="dcterms:W3CDTF">2015-04-27T21:05:38Z</dcterms:modified>
</cp:coreProperties>
</file>