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69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42A88-04D8-4D08-B70B-B6A1DF0B4A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15CB-E182-4CF3-89A5-DA514022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ROPGadget</a:t>
            </a:r>
            <a:r>
              <a:rPr lang="en-US" baseline="0" dirty="0" smtClean="0"/>
              <a:t> displays code segments neatly – attempts to create ROP exploit template</a:t>
            </a:r>
          </a:p>
          <a:p>
            <a:r>
              <a:rPr lang="en-US" baseline="0" dirty="0" smtClean="0"/>
              <a:t>mona.py is used in Immunity Debugger or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 – Can generate ROP exploits</a:t>
            </a:r>
          </a:p>
          <a:p>
            <a:r>
              <a:rPr lang="en-US" baseline="0" dirty="0" smtClean="0"/>
              <a:t>vivisect: Debugger from </a:t>
            </a:r>
            <a:r>
              <a:rPr lang="en-US" baseline="0" dirty="0" err="1" smtClean="0"/>
              <a:t>kenshoto</a:t>
            </a:r>
            <a:r>
              <a:rPr lang="en-US" baseline="0" dirty="0" smtClean="0"/>
              <a:t> made in python</a:t>
            </a:r>
          </a:p>
          <a:p>
            <a:r>
              <a:rPr lang="en-US" baseline="0" dirty="0" err="1" smtClean="0"/>
              <a:t>ropc</a:t>
            </a:r>
            <a:r>
              <a:rPr lang="en-US" baseline="0" dirty="0" smtClean="0"/>
              <a:t>: ROP compiler</a:t>
            </a:r>
            <a:endParaRPr lang="en-US" dirty="0" smtClean="0"/>
          </a:p>
          <a:p>
            <a:r>
              <a:rPr lang="en-US" dirty="0" smtClean="0"/>
              <a:t>Source:</a:t>
            </a:r>
          </a:p>
          <a:p>
            <a:r>
              <a:rPr lang="en-US" dirty="0" smtClean="0"/>
              <a:t>https://www.youtube.com/watch?v=tqO3gU-IVos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15CB-E182-4CF3-89A5-DA5140227D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r>
              <a:rPr lang="en-US" dirty="0" smtClean="0"/>
              <a:t>https://www.youtube.com/watch?v=tqO3gU-IVos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15CB-E182-4CF3-89A5-DA5140227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r>
              <a:rPr lang="en-US" dirty="0" smtClean="0"/>
              <a:t>https://www.youtube.com/watch?v=tqO3gU-Ivos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pack(“&lt;I”, 0x080487ad) :</a:t>
            </a:r>
          </a:p>
          <a:p>
            <a:r>
              <a:rPr lang="en-US" dirty="0" smtClean="0"/>
              <a:t>&lt;</a:t>
            </a:r>
            <a:r>
              <a:rPr lang="en-US" baseline="0" dirty="0" smtClean="0"/>
              <a:t> : little endian</a:t>
            </a:r>
          </a:p>
          <a:p>
            <a:r>
              <a:rPr lang="en-US" baseline="0" dirty="0" smtClean="0"/>
              <a:t>I : Integer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915CB-E182-4CF3-89A5-DA5140227D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DEP/NX Mitigation, ASLR, &amp; 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DEP/NX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Data Execution Prevention / Non-Executable memory</a:t>
            </a:r>
          </a:p>
          <a:p>
            <a:pPr lvl="1"/>
            <a:r>
              <a:rPr lang="en-US" dirty="0" smtClean="0"/>
              <a:t>Memory inside of a stack cannot be executed, as it was intended only for calls, arguments, and variables.</a:t>
            </a:r>
          </a:p>
          <a:p>
            <a:pPr lvl="1"/>
            <a:r>
              <a:rPr lang="en-US" dirty="0" smtClean="0"/>
              <a:t>Prevents buffer overflows where shellcode is placed into a stack frame.</a:t>
            </a:r>
          </a:p>
          <a:p>
            <a:pPr lvl="1"/>
            <a:r>
              <a:rPr lang="en-US" dirty="0" smtClean="0"/>
              <a:t>Attempts to execute memory in this region will result in a </a:t>
            </a:r>
            <a:r>
              <a:rPr lang="en-US" dirty="0" err="1" smtClean="0"/>
              <a:t>segfault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Solutions:</a:t>
            </a:r>
            <a:endParaRPr lang="en-US" dirty="0" smtClean="0"/>
          </a:p>
          <a:p>
            <a:pPr lvl="2"/>
            <a:r>
              <a:rPr lang="en-US" dirty="0" smtClean="0"/>
              <a:t>Return-Oriented Programming (ROP</a:t>
            </a:r>
            <a:r>
              <a:rPr lang="en-US" dirty="0" smtClean="0"/>
              <a:t>)</a:t>
            </a:r>
          </a:p>
          <a:p>
            <a:pPr lvl="2"/>
            <a:r>
              <a:rPr lang="en-US" smtClean="0"/>
              <a:t>Ret2libc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33829"/>
            <a:ext cx="10131425" cy="3649133"/>
          </a:xfrm>
        </p:spPr>
        <p:txBody>
          <a:bodyPr anchor="t"/>
          <a:lstStyle/>
          <a:p>
            <a:r>
              <a:rPr lang="en-US" dirty="0" smtClean="0"/>
              <a:t>Return-Oriented Programming exploits the ability to return from within a stack frame to execute code.</a:t>
            </a:r>
          </a:p>
          <a:p>
            <a:pPr lvl="1"/>
            <a:r>
              <a:rPr lang="en-US" dirty="0" smtClean="0"/>
              <a:t>Instead of writing your own code, you piece together bits and pieces of already-compiled code from </a:t>
            </a:r>
            <a:r>
              <a:rPr lang="en-US" b="1" dirty="0" err="1" smtClean="0"/>
              <a:t>libc</a:t>
            </a:r>
            <a:r>
              <a:rPr lang="en-US" dirty="0" smtClean="0"/>
              <a:t> and other libraries.</a:t>
            </a:r>
          </a:p>
          <a:p>
            <a:pPr lvl="1"/>
            <a:r>
              <a:rPr lang="en-US" dirty="0" smtClean="0"/>
              <a:t>It can be thought of like this:</a:t>
            </a:r>
          </a:p>
          <a:p>
            <a:pPr lvl="2"/>
            <a:r>
              <a:rPr lang="en-US" dirty="0" smtClean="0"/>
              <a:t>The code is already made</a:t>
            </a:r>
          </a:p>
          <a:p>
            <a:pPr lvl="2"/>
            <a:r>
              <a:rPr lang="en-US" dirty="0" smtClean="0"/>
              <a:t>Bits and pieces are referenced</a:t>
            </a:r>
          </a:p>
          <a:p>
            <a:pPr lvl="2"/>
            <a:r>
              <a:rPr lang="en-US" dirty="0" smtClean="0"/>
              <a:t>A string of these bits creates a coherent command.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3162815"/>
            <a:ext cx="2667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 little segments of usable code are known as “gadgets”</a:t>
            </a:r>
          </a:p>
          <a:p>
            <a:r>
              <a:rPr lang="en-US" dirty="0" smtClean="0"/>
              <a:t>Tools like </a:t>
            </a:r>
            <a:r>
              <a:rPr lang="en-US" i="1" dirty="0" err="1" smtClean="0"/>
              <a:t>ROPGadget</a:t>
            </a:r>
            <a:r>
              <a:rPr lang="en-US" dirty="0" smtClean="0"/>
              <a:t>, </a:t>
            </a:r>
            <a:r>
              <a:rPr lang="en-US" i="1" dirty="0" smtClean="0"/>
              <a:t>mona.py</a:t>
            </a:r>
            <a:r>
              <a:rPr lang="en-US" dirty="0" smtClean="0"/>
              <a:t>, </a:t>
            </a:r>
            <a:r>
              <a:rPr lang="en-US" i="1" dirty="0" err="1" smtClean="0"/>
              <a:t>ropc</a:t>
            </a:r>
            <a:r>
              <a:rPr lang="en-US" dirty="0" smtClean="0"/>
              <a:t>, and </a:t>
            </a:r>
            <a:r>
              <a:rPr lang="en-US" i="1" dirty="0" smtClean="0"/>
              <a:t>vivisect</a:t>
            </a:r>
            <a:r>
              <a:rPr lang="en-US" dirty="0" smtClean="0"/>
              <a:t> are useful for gathering available gadget addresses for use in exploit code.</a:t>
            </a:r>
          </a:p>
          <a:p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1" y="3187570"/>
            <a:ext cx="7467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Instead of writing shellcode in our overflow, addresses can be placed onto the stack, where the EIP register will execute the instructions stored on the stack.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2" y="2759137"/>
            <a:ext cx="8343805" cy="367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0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Exploit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Exploit code is created in an unorthodox manner, by repeatedly referencing addresses to construct the new stack frame.</a:t>
            </a:r>
          </a:p>
          <a:p>
            <a:pPr lvl="1"/>
            <a:r>
              <a:rPr lang="en-US" dirty="0" smtClean="0"/>
              <a:t>In the picture, </a:t>
            </a:r>
            <a:r>
              <a:rPr lang="en-US" b="1" dirty="0" smtClean="0"/>
              <a:t>EAX</a:t>
            </a:r>
            <a:r>
              <a:rPr lang="en-US" dirty="0" smtClean="0"/>
              <a:t> is being set to 11</a:t>
            </a:r>
            <a:endParaRPr lang="en-US" b="1" dirty="0"/>
          </a:p>
          <a:p>
            <a:pPr lvl="1"/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0x80</a:t>
            </a:r>
            <a:r>
              <a:rPr lang="en-US" dirty="0" smtClean="0"/>
              <a:t> is called, performing </a:t>
            </a:r>
            <a:r>
              <a:rPr lang="en-US" b="1" dirty="0" err="1" smtClean="0"/>
              <a:t>execve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endParaRPr lang="en-US" b="1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09" y="2638494"/>
            <a:ext cx="5253933" cy="387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4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Mitigation: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Address Space Layout Randomization:</a:t>
            </a:r>
          </a:p>
          <a:p>
            <a:pPr lvl="1"/>
            <a:r>
              <a:rPr lang="en-US" dirty="0" smtClean="0"/>
              <a:t>Removes the predictability and reliability of calling hard-coded addresses</a:t>
            </a:r>
          </a:p>
          <a:p>
            <a:pPr lvl="1"/>
            <a:r>
              <a:rPr lang="en-US" dirty="0" smtClean="0"/>
              <a:t>Exploits no longer work reliably</a:t>
            </a:r>
          </a:p>
          <a:p>
            <a:pPr lvl="2"/>
            <a:r>
              <a:rPr lang="en-US" dirty="0" smtClean="0"/>
              <a:t>32-bit ASLR can sometimes be brute-forced, 64-bit is much more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1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There are three methods for bypassing ASLR measures:</a:t>
            </a:r>
          </a:p>
          <a:p>
            <a:pPr lvl="1"/>
            <a:r>
              <a:rPr lang="en-US" dirty="0" smtClean="0"/>
              <a:t>Brute-force attacks</a:t>
            </a:r>
          </a:p>
          <a:p>
            <a:pPr lvl="1"/>
            <a:r>
              <a:rPr lang="en-US" dirty="0" smtClean="0"/>
              <a:t>Address Disclosure Vulnerabilities</a:t>
            </a:r>
          </a:p>
          <a:p>
            <a:pPr lvl="2"/>
            <a:r>
              <a:rPr lang="en-US" dirty="0" smtClean="0"/>
              <a:t>These vulnerabilities can be exploited to properly calculate offsets necessary to run exploit code.</a:t>
            </a:r>
          </a:p>
          <a:p>
            <a:pPr lvl="1"/>
            <a:r>
              <a:rPr lang="en-US" dirty="0" smtClean="0"/>
              <a:t>Utilization of libraries that aren’t compliant with ASLR</a:t>
            </a:r>
          </a:p>
          <a:p>
            <a:pPr lvl="2"/>
            <a:r>
              <a:rPr lang="en-US" dirty="0" smtClean="0"/>
              <a:t>These calls often contain static addresses that can be referenced in gadgets.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31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317</TotalTime>
  <Words>407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DEP/NX Mitigation, ASLR, &amp; ROP</vt:lpstr>
      <vt:lpstr>Recap: DEP/NX</vt:lpstr>
      <vt:lpstr>ROP</vt:lpstr>
      <vt:lpstr>ROP Gadgets</vt:lpstr>
      <vt:lpstr>ROP Overflows</vt:lpstr>
      <vt:lpstr>ROP Exploit Code</vt:lpstr>
      <vt:lpstr>ROP Mitigation: ASLR</vt:lpstr>
      <vt:lpstr>Bypassing ASLR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DEP/NX Mitigation &amp; ROP</dc:title>
  <dc:creator>Gunther</dc:creator>
  <cp:lastModifiedBy>Gunther</cp:lastModifiedBy>
  <cp:revision>22</cp:revision>
  <dcterms:created xsi:type="dcterms:W3CDTF">2017-01-09T22:17:13Z</dcterms:created>
  <dcterms:modified xsi:type="dcterms:W3CDTF">2017-01-12T18:24:34Z</dcterms:modified>
</cp:coreProperties>
</file>