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66" r:id="rId19"/>
    <p:sldId id="274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024" autoAdjust="0"/>
    <p:restoredTop sz="89687" autoAdjust="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AFDC-8D09-4179-9B29-39D60F730FE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31082-CCA3-4140-B298-0F16C1C3A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 smtClean="0"/>
              <a:t>Source: http://pentestmonkey.net/cheat-sheet/shells/reverse-shell-cheat-sheet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1082-CCA3-4140-B298-0F16C1C3A2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assembly</a:t>
            </a:r>
            <a:r>
              <a:rPr lang="en-US" baseline="0" dirty="0" smtClean="0"/>
              <a:t> strings will be stored in non-executable memory (as per .text). </a:t>
            </a:r>
            <a:r>
              <a:rPr lang="en-US" b="1" baseline="0" dirty="0" err="1" smtClean="0"/>
              <a:t>ld</a:t>
            </a:r>
            <a:r>
              <a:rPr lang="en-US" b="1" baseline="0" dirty="0" smtClean="0"/>
              <a:t> –N</a:t>
            </a:r>
            <a:r>
              <a:rPr lang="en-US" b="0" baseline="0" dirty="0" smtClean="0"/>
              <a:t> must be used to allow execution.</a:t>
            </a:r>
          </a:p>
          <a:p>
            <a:r>
              <a:rPr lang="en-US" b="0" baseline="0" smtClean="0"/>
              <a:t>Source: https://stackoverflow.com/questions/19532356/segmentation-fault-when-testing-shellcode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GCC can produce reference assembly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Source: </a:t>
            </a:r>
            <a:r>
              <a:rPr lang="en-US" dirty="0" smtClean="0"/>
              <a:t>https://stackoverflow.com/questions/16091382/pass-arguments-to-execve-program-in-shellcode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1082-CCA3-4140-B298-0F16C1C3A2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r>
              <a:rPr lang="en-US" baseline="0" dirty="0" smtClean="0"/>
              <a:t> method:</a:t>
            </a:r>
          </a:p>
          <a:p>
            <a:r>
              <a:rPr lang="en-US" baseline="0" dirty="0" smtClean="0"/>
              <a:t>Calling the </a:t>
            </a:r>
            <a:r>
              <a:rPr lang="en-US" baseline="0" dirty="0" err="1" smtClean="0"/>
              <a:t>execve</a:t>
            </a:r>
            <a:r>
              <a:rPr lang="en-US" baseline="0" dirty="0" smtClean="0"/>
              <a:t> will create a new stack frame with the ‘ret’ command stored as the EIP on top of new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31082-CCA3-4140-B298-0F16C1C3A2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 (x86)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Shellcode Development</a:t>
            </a:r>
          </a:p>
          <a:p>
            <a:r>
              <a:rPr lang="en-US" dirty="0" smtClean="0"/>
              <a:t>By Jonathan Fulling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Starting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xterm</a:t>
            </a:r>
            <a:r>
              <a:rPr lang="en-US" dirty="0" smtClean="0"/>
              <a:t>” as example:</a:t>
            </a:r>
          </a:p>
          <a:p>
            <a:pPr lvl="1"/>
            <a:r>
              <a:rPr lang="en-US" dirty="0" smtClean="0"/>
              <a:t>EAX needs to be 11 (unistd_32.h)</a:t>
            </a:r>
          </a:p>
          <a:p>
            <a:pPr lvl="1"/>
            <a:r>
              <a:rPr lang="en-US" dirty="0" smtClean="0"/>
              <a:t>EBX needs to point to 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xterm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ECX needs to point to the argument array</a:t>
            </a:r>
          </a:p>
          <a:p>
            <a:pPr lvl="1"/>
            <a:r>
              <a:rPr lang="en-US" dirty="0" smtClean="0"/>
              <a:t>EDX needs to point to the environment </a:t>
            </a:r>
            <a:r>
              <a:rPr lang="en-US" dirty="0" err="1" smtClean="0"/>
              <a:t>args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method: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[set up </a:t>
            </a:r>
            <a:r>
              <a:rPr lang="en-US" dirty="0" err="1" smtClean="0">
                <a:latin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all </a:t>
            </a:r>
            <a:r>
              <a:rPr lang="en-US" dirty="0" err="1" smtClean="0">
                <a:latin typeface="Consolas" panose="020B0609020204030204" pitchFamily="49" charset="0"/>
              </a:rPr>
              <a:t>execve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ret</a:t>
            </a:r>
          </a:p>
          <a:p>
            <a:pPr lvl="1"/>
            <a:r>
              <a:rPr lang="en-US" dirty="0" smtClean="0">
                <a:latin typeface="+mj-lt"/>
              </a:rPr>
              <a:t>This code is not as portable as we need.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JMP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JMP </a:t>
            </a:r>
            <a:r>
              <a:rPr lang="en-US" dirty="0" err="1" smtClean="0">
                <a:latin typeface="Consolas" panose="020B0609020204030204" pitchFamily="49" charset="0"/>
              </a:rPr>
              <a:t>MyFunction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MyFunction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anose="020B0609020204030204" pitchFamily="49" charset="0"/>
              </a:rPr>
              <a:t> 1,eax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anose="020B0609020204030204" pitchFamily="49" charset="0"/>
              </a:rPr>
              <a:t> 0,ebx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0x80</a:t>
            </a:r>
          </a:p>
          <a:p>
            <a:r>
              <a:rPr lang="en-US" dirty="0" smtClean="0">
                <a:latin typeface="+mj-lt"/>
              </a:rPr>
              <a:t>This is a good start. Less hard-coded addresses are utilized, and it’s more portable.</a:t>
            </a:r>
          </a:p>
          <a:p>
            <a:r>
              <a:rPr lang="en-US" dirty="0" smtClean="0">
                <a:latin typeface="+mj-lt"/>
              </a:rPr>
              <a:t>However, there are still zeroes (</a:t>
            </a:r>
            <a:r>
              <a:rPr lang="en-US" dirty="0" err="1" smtClean="0">
                <a:latin typeface="+mj-lt"/>
              </a:rPr>
              <a:t>mov</a:t>
            </a:r>
            <a:r>
              <a:rPr lang="en-US" dirty="0" smtClean="0">
                <a:latin typeface="+mj-lt"/>
              </a:rPr>
              <a:t> 0 and JMP)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305050"/>
            <a:ext cx="5800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Substituting zero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Zero cannot be directly placed into shellcode, as it will terminate the string it is a part of.</a:t>
            </a:r>
          </a:p>
          <a:p>
            <a:r>
              <a:rPr lang="en-US" dirty="0" smtClean="0"/>
              <a:t>Instead we can clear out a register with the </a:t>
            </a:r>
            <a:r>
              <a:rPr lang="en-US" b="1" dirty="0" err="1" smtClean="0">
                <a:latin typeface="Consolas" panose="020B0609020204030204" pitchFamily="49" charset="0"/>
              </a:rPr>
              <a:t>xor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function. Anything </a:t>
            </a:r>
            <a:r>
              <a:rPr lang="en-US" dirty="0" err="1" smtClean="0">
                <a:latin typeface="+mj-lt"/>
              </a:rPr>
              <a:t>xor-ed</a:t>
            </a:r>
            <a:r>
              <a:rPr lang="en-US" dirty="0" smtClean="0">
                <a:latin typeface="+mj-lt"/>
              </a:rPr>
              <a:t> with itself will equal zero. When zero is necessary, push a portion of the zeroed out register, and it will not disrupt the shellcode</a:t>
            </a:r>
          </a:p>
          <a:p>
            <a:r>
              <a:rPr lang="en-US" dirty="0" smtClean="0">
                <a:latin typeface="+mj-lt"/>
              </a:rPr>
              <a:t>Lastly, if a byte is being placed into the register, utilize the smallest segment necessary for the register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JMP </a:t>
            </a:r>
            <a:r>
              <a:rPr lang="en-US" dirty="0" err="1" smtClean="0">
                <a:latin typeface="Consolas" panose="020B0609020204030204" pitchFamily="49" charset="0"/>
              </a:rPr>
              <a:t>MyFunction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MyFunction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ecx,ecx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anose="020B0609020204030204" pitchFamily="49" charset="0"/>
              </a:rPr>
              <a:t> al,1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bl,cl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0x80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4386263"/>
            <a:ext cx="58388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4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Reverse calling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shellcode requires variables. However, the JMP command cannot push needed variables onto the stack.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latin typeface="Consolas" panose="020B0609020204030204" pitchFamily="49" charset="0"/>
              </a:rPr>
              <a:t>call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command places the instruction below it to the top of the new stack frame:</a:t>
            </a:r>
            <a:endParaRPr lang="en-US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76663"/>
            <a:ext cx="4982392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77" y="5088731"/>
            <a:ext cx="5156270" cy="6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3006" y="4627066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code runs properly: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4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reverse calling method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 call contains zeroes in the opcodes:</a:t>
            </a:r>
          </a:p>
          <a:p>
            <a:endParaRPr lang="en-US" dirty="0"/>
          </a:p>
          <a:p>
            <a:r>
              <a:rPr lang="en-US" dirty="0" smtClean="0"/>
              <a:t>They can be bypassed with a JMP SHORT, but then we lose the variable.</a:t>
            </a:r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Make a short jump to a function call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that goes up in memory</a:t>
            </a:r>
          </a:p>
          <a:p>
            <a:pPr lvl="1" indent="0"/>
            <a:r>
              <a:rPr lang="en-US" dirty="0" smtClean="0"/>
              <a:t> This </a:t>
            </a:r>
            <a:r>
              <a:rPr lang="en-US" dirty="0" smtClean="0"/>
              <a:t>is possible because of two’s 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complement functionality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685061"/>
            <a:ext cx="9134475" cy="32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581400"/>
            <a:ext cx="436535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3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Reverse calling method (contd.)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984850"/>
            <a:ext cx="5781216" cy="386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4305300"/>
            <a:ext cx="1352550" cy="190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7372" y="2569028"/>
            <a:ext cx="4690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shellcode is free of null bytes.</a:t>
            </a:r>
          </a:p>
          <a:p>
            <a:endParaRPr lang="en-US" sz="2200" dirty="0"/>
          </a:p>
        </p:txBody>
      </p:sp>
      <p:cxnSp>
        <p:nvCxnSpPr>
          <p:cNvPr id="7" name="Straight Arrow Connector 6"/>
          <p:cNvCxnSpPr>
            <a:stCxn id="8" idx="1"/>
            <a:endCxn id="4" idx="3"/>
          </p:cNvCxnSpPr>
          <p:nvPr/>
        </p:nvCxnSpPr>
        <p:spPr>
          <a:xfrm flipH="1">
            <a:off x="3181350" y="3819887"/>
            <a:ext cx="3546022" cy="580663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7372" y="3435166"/>
            <a:ext cx="4567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effect of two’s complement</a:t>
            </a:r>
          </a:p>
          <a:p>
            <a:r>
              <a:rPr lang="en-US" sz="2200" dirty="0"/>
              <a:t>c</a:t>
            </a:r>
            <a:r>
              <a:rPr lang="en-US" sz="2200" dirty="0" smtClean="0"/>
              <a:t>an be noticed here.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84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Saving shellcode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shorter to condense the arguments to hex strings and use them directly.</a:t>
            </a:r>
          </a:p>
          <a:p>
            <a:r>
              <a:rPr lang="en-US" dirty="0" smtClean="0"/>
              <a:t>Since x86 architecture is little-endian, the bytes needs to be placed backwards onto the stack in hex form.</a:t>
            </a:r>
          </a:p>
          <a:p>
            <a:pPr lvl="1"/>
            <a:r>
              <a:rPr lang="en-US" dirty="0" smtClean="0"/>
              <a:t>Python provides a shortcut: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&gt;&gt;&gt;“ABCD”[::-1].encode(“hex”)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‘44434241’</a:t>
            </a: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latin typeface="Consolas" panose="020B0609020204030204" pitchFamily="49" charset="0"/>
              </a:rPr>
              <a:t>push</a:t>
            </a:r>
            <a:r>
              <a:rPr lang="en-US" dirty="0" smtClean="0">
                <a:latin typeface="+mj-lt"/>
              </a:rPr>
              <a:t> instruction takes fewer bytes and can utilize multiple registers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1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Filling leftover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string 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xterm</a:t>
            </a:r>
            <a:r>
              <a:rPr lang="en-US" dirty="0" smtClean="0"/>
              <a:t>” is 14 bytes, which is not a multiple of 4.</a:t>
            </a:r>
          </a:p>
          <a:p>
            <a:pPr lvl="1"/>
            <a:r>
              <a:rPr lang="en-US" dirty="0" smtClean="0"/>
              <a:t>If left as-is, 00s will be placed into the opcodes</a:t>
            </a:r>
          </a:p>
          <a:p>
            <a:pPr lvl="1"/>
            <a:r>
              <a:rPr lang="en-US" dirty="0" smtClean="0"/>
              <a:t>The extra spaces can be filled with forward slashes (/):</a:t>
            </a:r>
          </a:p>
          <a:p>
            <a:pPr lvl="1"/>
            <a:r>
              <a:rPr lang="en-US" dirty="0" smtClean="0"/>
              <a:t>i.e.</a:t>
            </a:r>
          </a:p>
          <a:p>
            <a:pPr lvl="2"/>
            <a:r>
              <a:rPr lang="en-US" dirty="0" smtClean="0"/>
              <a:t>///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xterm</a:t>
            </a:r>
            <a:endParaRPr lang="en-US" dirty="0" smtClean="0"/>
          </a:p>
          <a:p>
            <a:pPr lvl="2"/>
            <a:r>
              <a:rPr lang="en-US" dirty="0" smtClean="0"/>
              <a:t>//</a:t>
            </a:r>
            <a:r>
              <a:rPr lang="en-US" dirty="0" err="1" smtClean="0"/>
              <a:t>usr</a:t>
            </a:r>
            <a:r>
              <a:rPr lang="en-US" dirty="0" smtClean="0"/>
              <a:t>//bin/</a:t>
            </a:r>
            <a:r>
              <a:rPr lang="en-US" dirty="0" err="1" smtClean="0"/>
              <a:t>xterm</a:t>
            </a:r>
            <a:endParaRPr lang="en-US" dirty="0" smtClean="0"/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///bin/</a:t>
            </a:r>
            <a:r>
              <a:rPr lang="en-US" dirty="0" err="1" smtClean="0"/>
              <a:t>xterm</a:t>
            </a:r>
            <a:endParaRPr lang="en-US" dirty="0" smtClean="0"/>
          </a:p>
          <a:p>
            <a:pPr lvl="2"/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These extra slashes will be ignored: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44824"/>
            <a:ext cx="4848534" cy="170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1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6" y="1960411"/>
            <a:ext cx="2171614" cy="458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XTERM Reverse Shell: </a:t>
            </a:r>
            <a:br>
              <a:rPr lang="en-US" dirty="0" smtClean="0"/>
            </a:br>
            <a:r>
              <a:rPr lang="en-US" dirty="0" smtClean="0"/>
              <a:t>Final Assembly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19578" y="464177"/>
            <a:ext cx="21824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19578" y="464177"/>
            <a:ext cx="0" cy="6039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99186" y="464177"/>
            <a:ext cx="0" cy="6039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19578" y="471052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0 (NULL)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19578" y="986389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‘term’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19578" y="1501726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‘///x’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2453" y="2000438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‘/bin’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22453" y="2522650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‘/</a:t>
            </a:r>
            <a:r>
              <a:rPr lang="en-US" sz="2000" b="1" dirty="0" err="1" smtClean="0">
                <a:solidFill>
                  <a:schemeClr val="tx2">
                    <a:lumMod val="25000"/>
                  </a:schemeClr>
                </a:solidFill>
              </a:rPr>
              <a:t>usr</a:t>
            </a:r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22453" y="3037987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0 (NULL)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22453" y="3565089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‘play’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22453" y="4080426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‘-</a:t>
            </a:r>
            <a:r>
              <a:rPr lang="en-US" sz="2000" b="1" dirty="0" err="1" smtClean="0">
                <a:solidFill>
                  <a:schemeClr val="tx2">
                    <a:lumMod val="25000"/>
                  </a:schemeClr>
                </a:solidFill>
              </a:rPr>
              <a:t>dis’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2453" y="4613746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0 (NULL)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22453" y="5140848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‘1:11’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22453" y="5656185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‘.0.0’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22453" y="6191782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‘127.’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1908" y="2317750"/>
            <a:ext cx="1013438" cy="364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33" name="Rectangle 32"/>
          <p:cNvSpPr/>
          <p:nvPr/>
        </p:nvSpPr>
        <p:spPr>
          <a:xfrm>
            <a:off x="359920" y="2682240"/>
            <a:ext cx="1994660" cy="871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51760" y="285332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EBX-&gt;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8016" y="3553324"/>
            <a:ext cx="997330" cy="325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38" name="TextBox 37"/>
          <p:cNvSpPr txBox="1"/>
          <p:nvPr/>
        </p:nvSpPr>
        <p:spPr>
          <a:xfrm>
            <a:off x="2651759" y="334236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EDX-&gt;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0955" y="3878580"/>
            <a:ext cx="2181139" cy="5257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1834" y="440436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ESI -&gt;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0956" y="4404360"/>
            <a:ext cx="2181140" cy="8458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2691834" y="6488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 -&gt;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027333" y="2682240"/>
            <a:ext cx="0" cy="2812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06941" y="2682240"/>
            <a:ext cx="0" cy="2812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27333" y="2682240"/>
            <a:ext cx="21796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02061" y="2780318"/>
            <a:ext cx="1249072" cy="39268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0955" y="5311140"/>
            <a:ext cx="1024392" cy="8175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56" name="Rectangle 55"/>
          <p:cNvSpPr/>
          <p:nvPr/>
        </p:nvSpPr>
        <p:spPr>
          <a:xfrm>
            <a:off x="7027333" y="2707316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0 (NULL)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27333" y="3242646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*EDI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027333" y="3764458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*ESI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27333" y="4279795"/>
            <a:ext cx="2179608" cy="515337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2">
                    <a:lumMod val="25000"/>
                  </a:schemeClr>
                </a:solidFill>
              </a:rPr>
              <a:t>*EBX</a:t>
            </a:r>
            <a:endParaRPr lang="en-US" sz="20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7915" y="458902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&lt;- ECX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398" y="56548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EAX needs to be 11 (unistd_32.h)</a:t>
            </a:r>
          </a:p>
          <a:p>
            <a:pPr lvl="1"/>
            <a:r>
              <a:rPr lang="en-US" dirty="0"/>
              <a:t>EBX needs to point to “/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xterm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ECX needs to point to the argument array</a:t>
            </a:r>
          </a:p>
          <a:p>
            <a:pPr lvl="1"/>
            <a:r>
              <a:rPr lang="en-US" dirty="0"/>
              <a:t>EDX needs to point to the environment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31" grpId="0" animBg="1"/>
      <p:bldP spid="24" grpId="0" animBg="1"/>
      <p:bldP spid="24" grpId="1" animBg="1"/>
      <p:bldP spid="33" grpId="0" animBg="1"/>
      <p:bldP spid="33" grpId="1" animBg="1"/>
      <p:bldP spid="37" grpId="0" animBg="1"/>
      <p:bldP spid="37" grpId="1" animBg="1"/>
      <p:bldP spid="39" grpId="0" animBg="1"/>
      <p:bldP spid="39" grpId="1" animBg="1"/>
      <p:bldP spid="34" grpId="0"/>
      <p:bldP spid="41" grpId="0" animBg="1"/>
      <p:bldP spid="41" grpId="1" animBg="1"/>
      <p:bldP spid="42" grpId="0"/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</a:t>
            </a:r>
            <a:br>
              <a:rPr lang="en-US" dirty="0" smtClean="0"/>
            </a:br>
            <a:r>
              <a:rPr lang="en-US" dirty="0" smtClean="0"/>
              <a:t>Completed shellcode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27" y="3899648"/>
            <a:ext cx="3718560" cy="265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26" y="3462414"/>
            <a:ext cx="3514045" cy="39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411" y="2445172"/>
            <a:ext cx="5638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assembled code connects to the </a:t>
            </a:r>
            <a:r>
              <a:rPr lang="en-US" sz="2000" dirty="0" err="1" smtClean="0"/>
              <a:t>Xnest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listener, and does not contain any zeroes: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3" y="2118599"/>
            <a:ext cx="1511793" cy="454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2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Hex/Binary instructions written directly to the processor</a:t>
            </a:r>
          </a:p>
          <a:p>
            <a:r>
              <a:rPr lang="en-US" dirty="0" smtClean="0"/>
              <a:t>Traditionally executed via EIP/PC redirection or Stack Overflows</a:t>
            </a:r>
          </a:p>
          <a:p>
            <a:r>
              <a:rPr lang="en-US" dirty="0" smtClean="0"/>
              <a:t>C-&gt;Assembler-&gt;OP Codes / Shellcode</a:t>
            </a:r>
          </a:p>
          <a:p>
            <a:r>
              <a:rPr lang="en-US" dirty="0" smtClean="0"/>
              <a:t>Shellcode is done best in small amounts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Privelege</a:t>
            </a:r>
            <a:r>
              <a:rPr lang="en-US" dirty="0" smtClean="0"/>
              <a:t> Re-Escalation: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The command </a:t>
            </a:r>
            <a:r>
              <a:rPr lang="en-US" b="1" dirty="0" err="1" smtClean="0">
                <a:latin typeface="Consolas" panose="020B0609020204030204" pitchFamily="49" charset="0"/>
              </a:rPr>
              <a:t>setresuid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can be used in C code to set privileges to restricted levels to mitigate damage possible in the case of compromise.</a:t>
            </a:r>
          </a:p>
          <a:p>
            <a:pPr lvl="1"/>
            <a:r>
              <a:rPr lang="en-US" dirty="0" smtClean="0">
                <a:latin typeface="+mj-lt"/>
              </a:rPr>
              <a:t>If it is used in code, it can be used in shellcode as well.</a:t>
            </a:r>
          </a:p>
          <a:p>
            <a:pPr lvl="1"/>
            <a:r>
              <a:rPr lang="en-US" dirty="0" smtClean="0">
                <a:latin typeface="+mj-lt"/>
              </a:rPr>
              <a:t>(Note: only works if program is SUID root)</a:t>
            </a:r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UID 0 = 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eax,eax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ebx,ebx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ecx,ecx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cdq</a:t>
            </a:r>
            <a:r>
              <a:rPr lang="en-US" dirty="0" smtClean="0">
                <a:latin typeface="+mj-lt"/>
              </a:rPr>
              <a:t>	; This will essentially zero out EDX if EAX is zeroed out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anose="020B0609020204030204" pitchFamily="49" charset="0"/>
              </a:rPr>
              <a:t> al,0xa4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0x80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3415393"/>
            <a:ext cx="6902956" cy="63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completed shellcode can be found at </a:t>
            </a:r>
            <a:r>
              <a:rPr lang="en-US" i="1" dirty="0" smtClean="0"/>
              <a:t>exploit-db.com</a:t>
            </a:r>
          </a:p>
          <a:p>
            <a:r>
              <a:rPr lang="en-US" dirty="0" err="1" smtClean="0"/>
              <a:t>SecurityTube’s</a:t>
            </a:r>
            <a:r>
              <a:rPr lang="en-US" dirty="0" smtClean="0"/>
              <a:t> Buffer Overflow Primer</a:t>
            </a:r>
          </a:p>
          <a:p>
            <a:r>
              <a:rPr lang="en-US" dirty="0" smtClean="0"/>
              <a:t>corelan.be</a:t>
            </a:r>
          </a:p>
          <a:p>
            <a:r>
              <a:rPr lang="en-US" i="1" dirty="0" smtClean="0"/>
              <a:t>Hacking: The Art of Exploitation: 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</a:t>
            </a:r>
            <a:r>
              <a:rPr lang="en-US" dirty="0" smtClean="0"/>
              <a:t> </a:t>
            </a:r>
            <a:r>
              <a:rPr lang="en-US" smtClean="0"/>
              <a:t>(</a:t>
            </a:r>
            <a:r>
              <a:rPr lang="en-US" smtClean="0"/>
              <a:t>Jon </a:t>
            </a:r>
            <a:r>
              <a:rPr lang="en-US" dirty="0" smtClean="0"/>
              <a:t>Ericson)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44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</a:t>
            </a:r>
            <a:r>
              <a:rPr lang="en-US" dirty="0" err="1" smtClean="0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syscalls</a:t>
            </a:r>
            <a:r>
              <a:rPr lang="en-US" dirty="0" smtClean="0"/>
              <a:t> are found in: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usr</a:t>
            </a:r>
            <a:r>
              <a:rPr lang="en-US" dirty="0" smtClean="0">
                <a:latin typeface="Consolas" panose="020B0609020204030204" pitchFamily="49" charset="0"/>
              </a:rPr>
              <a:t>/include/i386-linux-gnu/</a:t>
            </a:r>
            <a:r>
              <a:rPr lang="en-US" dirty="0" err="1" smtClean="0">
                <a:latin typeface="Consolas" panose="020B0609020204030204" pitchFamily="49" charset="0"/>
              </a:rPr>
              <a:t>asm</a:t>
            </a:r>
            <a:r>
              <a:rPr lang="en-US" dirty="0" smtClean="0">
                <a:latin typeface="Consolas" panose="020B0609020204030204" pitchFamily="49" charset="0"/>
              </a:rPr>
              <a:t>/unistd_32.h</a:t>
            </a:r>
          </a:p>
          <a:p>
            <a:r>
              <a:rPr lang="en-US" dirty="0" smtClean="0">
                <a:latin typeface="+mj-lt"/>
              </a:rPr>
              <a:t>Shellcode is most effective when written in assembler</a:t>
            </a:r>
          </a:p>
          <a:p>
            <a:pPr lvl="1"/>
            <a:r>
              <a:rPr lang="en-US" dirty="0" smtClean="0">
                <a:latin typeface="+mj-lt"/>
              </a:rPr>
              <a:t>Can be compiled from C, but less efficient, and has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unacceptable characters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5" y="2057401"/>
            <a:ext cx="3038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shellcode: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</a:t>
            </a:r>
          </a:p>
          <a:p>
            <a:r>
              <a:rPr lang="en-US" dirty="0" smtClean="0"/>
              <a:t>Exits with a return code of 0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</a:rPr>
              <a:t>exit(0); </a:t>
            </a:r>
            <a:r>
              <a:rPr lang="en-US" dirty="0" smtClean="0"/>
              <a:t>GDB</a:t>
            </a:r>
            <a:r>
              <a:rPr lang="en-US" dirty="0"/>
              <a:t> </a:t>
            </a:r>
            <a:r>
              <a:rPr lang="en-US" dirty="0" smtClean="0"/>
              <a:t>disassembly</a:t>
            </a:r>
          </a:p>
          <a:p>
            <a:pPr lvl="1"/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1" y="2194560"/>
            <a:ext cx="2394858" cy="1411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39" y="4318917"/>
            <a:ext cx="4695825" cy="1533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4652211"/>
            <a:ext cx="4425364" cy="176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4438149"/>
            <a:ext cx="3676650" cy="3905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0" name="Straight Connector 9"/>
          <p:cNvCxnSpPr>
            <a:stCxn id="7" idx="3"/>
          </p:cNvCxnSpPr>
          <p:nvPr/>
        </p:nvCxnSpPr>
        <p:spPr>
          <a:xfrm flipV="1">
            <a:off x="5644564" y="4419600"/>
            <a:ext cx="262939" cy="320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5644564" y="4740443"/>
            <a:ext cx="262939" cy="100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19200" y="5161968"/>
            <a:ext cx="3072063" cy="168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5152204"/>
            <a:ext cx="3743325" cy="2476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8" name="Straight Connector 17"/>
          <p:cNvCxnSpPr/>
          <p:nvPr/>
        </p:nvCxnSpPr>
        <p:spPr>
          <a:xfrm flipV="1">
            <a:off x="4291263" y="5127625"/>
            <a:ext cx="1633287" cy="34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69569" y="5330825"/>
            <a:ext cx="1818481" cy="92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30740" y="443814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EBX contains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30740" y="510805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EAX contains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44565" y="5568711"/>
            <a:ext cx="654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0x80 – pass control to interrupt vector 80 (like execute)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46215" y="376986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elements: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4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shellcode: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Necessary components (intel syntax):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eax</a:t>
            </a:r>
            <a:r>
              <a:rPr lang="en-US" dirty="0" smtClean="0">
                <a:latin typeface="Consolas" panose="020B0609020204030204" pitchFamily="49" charset="0"/>
              </a:rPr>
              <a:t>, 1 ; exit </a:t>
            </a:r>
            <a:r>
              <a:rPr lang="en-US" dirty="0" err="1" smtClean="0">
                <a:latin typeface="Consolas" panose="020B0609020204030204" pitchFamily="49" charset="0"/>
              </a:rPr>
              <a:t>syscall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mov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ebx</a:t>
            </a:r>
            <a:r>
              <a:rPr lang="en-US" dirty="0" smtClean="0">
                <a:latin typeface="Consolas" panose="020B0609020204030204" pitchFamily="49" charset="0"/>
              </a:rPr>
              <a:t>, 0 ; status argument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0x80   ; execute</a:t>
            </a:r>
          </a:p>
          <a:p>
            <a:r>
              <a:rPr lang="en-US" b="1" dirty="0" err="1" smtClean="0">
                <a:latin typeface="Consolas" panose="020B0609020204030204" pitchFamily="49" charset="0"/>
              </a:rPr>
              <a:t>objdump</a:t>
            </a:r>
            <a:r>
              <a:rPr lang="en-US" b="1" dirty="0" smtClean="0">
                <a:latin typeface="Consolas" panose="020B0609020204030204" pitchFamily="49" charset="0"/>
              </a:rPr>
              <a:t> -d</a:t>
            </a:r>
            <a:r>
              <a:rPr lang="en-US" dirty="0" smtClean="0">
                <a:latin typeface="+mj-lt"/>
              </a:rPr>
              <a:t> of compiled program: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Normally the hex is inserted into a string in “\xb8\x01\x00…” format, but \x00 is not an acceptable character, as it signifies the end of the string.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6" y="4002254"/>
            <a:ext cx="5785458" cy="8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Patching the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inserting a “00” is not acceptable for a shellcode</a:t>
            </a:r>
            <a:r>
              <a:rPr lang="en-US" dirty="0"/>
              <a:t> </a:t>
            </a:r>
            <a:r>
              <a:rPr lang="en-US" dirty="0" smtClean="0"/>
              <a:t>string.</a:t>
            </a:r>
          </a:p>
          <a:p>
            <a:r>
              <a:rPr lang="en-US" dirty="0" smtClean="0"/>
              <a:t>More complex shellcode often has hard-coded addresses in their first draft.</a:t>
            </a:r>
          </a:p>
          <a:p>
            <a:r>
              <a:rPr lang="en-US" dirty="0" smtClean="0"/>
              <a:t>So no nulls, and set up relative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useful 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 -&gt; source code: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execve</a:t>
            </a:r>
            <a:r>
              <a:rPr lang="en-US" dirty="0" smtClean="0"/>
              <a:t>() call for sys commands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31" y="2194560"/>
            <a:ext cx="4182329" cy="16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 stack</a:t>
            </a:r>
            <a:endParaRPr lang="en-US" dirty="0"/>
          </a:p>
        </p:txBody>
      </p:sp>
      <p:pic>
        <p:nvPicPr>
          <p:cNvPr id="101" name="Content Placeholder 10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97" y="2464882"/>
            <a:ext cx="5132009" cy="3446391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 flipV="1">
            <a:off x="6927272" y="1791855"/>
            <a:ext cx="0" cy="3862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148617" y="1791855"/>
            <a:ext cx="0" cy="3862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927273" y="1791855"/>
            <a:ext cx="22213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40509" y="2616741"/>
            <a:ext cx="3158836" cy="2095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927271" y="1791853"/>
            <a:ext cx="2221345" cy="429991"/>
          </a:xfrm>
          <a:prstGeom prst="rect">
            <a:avLst/>
          </a:prstGeom>
          <a:solidFill>
            <a:schemeClr val="tx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EBP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27270" y="2235198"/>
            <a:ext cx="2221345" cy="3171460"/>
          </a:xfrm>
          <a:prstGeom prst="rect">
            <a:avLst/>
          </a:prstGeom>
          <a:solidFill>
            <a:schemeClr val="tx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32 bytes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40508" y="2826326"/>
            <a:ext cx="4332319" cy="3831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9201150" y="2235198"/>
            <a:ext cx="571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201147" y="1891809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ESP</a:t>
            </a:r>
            <a:endParaRPr lang="en-US" b="1" dirty="0"/>
          </a:p>
        </p:txBody>
      </p:sp>
      <p:sp>
        <p:nvSpPr>
          <p:cNvPr id="110" name="Rectangle 109"/>
          <p:cNvSpPr/>
          <p:nvPr/>
        </p:nvSpPr>
        <p:spPr>
          <a:xfrm>
            <a:off x="840509" y="3211360"/>
            <a:ext cx="3729179" cy="215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40509" y="3426906"/>
            <a:ext cx="4766541" cy="192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927270" y="2261140"/>
            <a:ext cx="2221345" cy="434451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0 (NULL)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927268" y="2721534"/>
            <a:ext cx="2221345" cy="421099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0x08048518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927267" y="3173271"/>
            <a:ext cx="2221345" cy="421099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0x0804850f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927267" y="3625524"/>
            <a:ext cx="2221345" cy="421099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0x08048500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927267" y="4080706"/>
            <a:ext cx="2221345" cy="421099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/>
                </a:solidFill>
              </a:rPr>
              <a:t>0 (NULL)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779197" y="230719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&amp;ESP+28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777807" y="276287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&amp;ESP+24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777808" y="32221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&amp;ESP+20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778500" y="367030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&amp;ESP+16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749525" y="411224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&amp;ESP+08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749525" y="4546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&amp;ESP+4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6927266" y="4538518"/>
            <a:ext cx="2221345" cy="421099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927266" y="4985559"/>
            <a:ext cx="2221345" cy="421099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54545"/>
                </a:solidFill>
              </a:rPr>
              <a:t>0x08048500</a:t>
            </a:r>
            <a:endParaRPr lang="en-US" sz="2000" b="1" dirty="0">
              <a:solidFill>
                <a:srgbClr val="454545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201147" y="366459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xterm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840509" y="3619500"/>
            <a:ext cx="4766541" cy="201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204570" y="320944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“-display”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40507" y="3788351"/>
            <a:ext cx="4766543" cy="2033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201147" y="272153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“127.0.0.1:1”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840507" y="3991728"/>
            <a:ext cx="4239493" cy="2154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033301" y="3555445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EAX -&gt;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840507" y="4195105"/>
            <a:ext cx="4239493" cy="1990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40503" y="4394200"/>
            <a:ext cx="4074398" cy="187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0503" y="4581524"/>
            <a:ext cx="4239497" cy="1885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2676" y="37525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EDX &lt;-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0503" y="4770120"/>
            <a:ext cx="4074398" cy="189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222" y="456440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EDX -&gt;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49488" y="4543627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454545"/>
                </a:solidFill>
              </a:rPr>
              <a:t>0x08048500</a:t>
            </a:r>
            <a:endParaRPr lang="en-US" sz="2000" b="1" dirty="0">
              <a:solidFill>
                <a:srgbClr val="45454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66246" y="4557863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xterm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928265" y="502559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EAX -&gt;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53597" y="5052771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xterm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0503" y="4967473"/>
            <a:ext cx="3807697" cy="187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5E-6 0.462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2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3.75E-6 0.4645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21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00"/>
                            </p:stCondLst>
                            <p:childTnLst>
                              <p:par>
                                <p:cTn id="2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4" grpId="0" animBg="1"/>
      <p:bldP spid="105" grpId="0" animBg="1"/>
      <p:bldP spid="105" grpId="1" animBg="1"/>
      <p:bldP spid="109" grpId="0"/>
      <p:bldP spid="109" grpId="1"/>
      <p:bldP spid="110" grpId="0" animBg="1"/>
      <p:bldP spid="110" grpId="1" animBg="1"/>
      <p:bldP spid="119" grpId="0" animBg="1"/>
      <p:bldP spid="119" grpId="1" animBg="1"/>
      <p:bldP spid="120" grpId="0" animBg="1"/>
      <p:bldP spid="121" grpId="0" animBg="1"/>
      <p:bldP spid="122" grpId="0" animBg="1"/>
      <p:bldP spid="123" grpId="0" animBg="1"/>
      <p:bldP spid="124" grpId="0" animBg="1"/>
      <p:bldP spid="126" grpId="0"/>
      <p:bldP spid="126" grpId="1"/>
      <p:bldP spid="128" grpId="0"/>
      <p:bldP spid="128" grpId="1"/>
      <p:bldP spid="129" grpId="0"/>
      <p:bldP spid="129" grpId="1"/>
      <p:bldP spid="130" grpId="0" build="allAtOnce"/>
      <p:bldP spid="131" grpId="0"/>
      <p:bldP spid="131" grpId="1"/>
      <p:bldP spid="132" grpId="0"/>
      <p:bldP spid="132" grpId="1"/>
      <p:bldP spid="133" grpId="0" animBg="1"/>
      <p:bldP spid="134" grpId="0" animBg="1"/>
      <p:bldP spid="137" grpId="0"/>
      <p:bldP spid="138" grpId="0" animBg="1"/>
      <p:bldP spid="138" grpId="1" animBg="1"/>
      <p:bldP spid="139" grpId="0"/>
      <p:bldP spid="140" grpId="0" animBg="1"/>
      <p:bldP spid="140" grpId="1" animBg="1"/>
      <p:bldP spid="141" grpId="0"/>
      <p:bldP spid="142" grpId="0" animBg="1"/>
      <p:bldP spid="142" grpId="1" animBg="1"/>
      <p:bldP spid="143" grpId="0"/>
      <p:bldP spid="144" grpId="0" animBg="1"/>
      <p:bldP spid="144" grpId="1" animBg="1"/>
      <p:bldP spid="3" grpId="0" animBg="1"/>
      <p:bldP spid="3" grpId="1" animBg="1"/>
      <p:bldP spid="4" grpId="0" animBg="1"/>
      <p:bldP spid="4" grpId="1" animBg="1"/>
      <p:bldP spid="5" grpId="0"/>
      <p:bldP spid="5" grpId="1"/>
      <p:bldP spid="6" grpId="0" animBg="1"/>
      <p:bldP spid="6" grpId="1" animBg="1"/>
      <p:bldP spid="7" grpId="0"/>
      <p:bldP spid="8" grpId="0"/>
      <p:bldP spid="42" grpId="0"/>
      <p:bldP spid="43" grpId="0"/>
      <p:bldP spid="43" grpId="1"/>
      <p:bldP spid="44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Xterm</a:t>
            </a:r>
            <a:r>
              <a:rPr lang="en-US" dirty="0" smtClean="0"/>
              <a:t> reverse shell: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execve</a:t>
            </a:r>
            <a:r>
              <a:rPr lang="en-US" dirty="0" smtClean="0"/>
              <a:t> variables:</a:t>
            </a:r>
          </a:p>
          <a:p>
            <a:pPr marL="457200" lvl="1" indent="0">
              <a:buNone/>
            </a:pPr>
            <a:r>
              <a:rPr lang="en-US" b="1" dirty="0" smtClean="0"/>
              <a:t>%</a:t>
            </a:r>
            <a:r>
              <a:rPr lang="en-US" b="1" dirty="0" err="1" smtClean="0"/>
              <a:t>eax</a:t>
            </a:r>
            <a:r>
              <a:rPr lang="en-US" dirty="0" smtClean="0"/>
              <a:t>: </a:t>
            </a:r>
            <a:r>
              <a:rPr lang="en-US" dirty="0" err="1" smtClean="0"/>
              <a:t>syscall</a:t>
            </a:r>
            <a:r>
              <a:rPr lang="en-US" dirty="0" smtClean="0"/>
              <a:t> number (11)</a:t>
            </a:r>
          </a:p>
          <a:p>
            <a:pPr marL="457200" lvl="1" indent="0">
              <a:buNone/>
            </a:pPr>
            <a:r>
              <a:rPr lang="en-US" b="1" dirty="0" smtClean="0"/>
              <a:t>%</a:t>
            </a:r>
            <a:r>
              <a:rPr lang="en-US" b="1" dirty="0" err="1" smtClean="0"/>
              <a:t>ebx</a:t>
            </a:r>
            <a:r>
              <a:rPr lang="en-US" dirty="0" smtClean="0"/>
              <a:t>: file name to be ran</a:t>
            </a:r>
          </a:p>
          <a:p>
            <a:pPr marL="457200" lvl="1" indent="0">
              <a:buNone/>
            </a:pPr>
            <a:r>
              <a:rPr lang="en-US" b="1" dirty="0" smtClean="0"/>
              <a:t>%</a:t>
            </a:r>
            <a:r>
              <a:rPr lang="en-US" b="1" dirty="0" err="1" smtClean="0"/>
              <a:t>ecx</a:t>
            </a:r>
            <a:r>
              <a:rPr lang="en-US" dirty="0" smtClean="0"/>
              <a:t>: pointer to argument list</a:t>
            </a:r>
          </a:p>
          <a:p>
            <a:pPr marL="457200" lvl="1" indent="0">
              <a:buNone/>
            </a:pPr>
            <a:r>
              <a:rPr lang="en-US" b="1" dirty="0" smtClean="0"/>
              <a:t>%</a:t>
            </a:r>
            <a:r>
              <a:rPr lang="en-US" b="1" dirty="0" err="1" smtClean="0"/>
              <a:t>edx</a:t>
            </a:r>
            <a:r>
              <a:rPr lang="en-US" dirty="0" smtClean="0"/>
              <a:t>: pointer to environment block</a:t>
            </a:r>
          </a:p>
          <a:p>
            <a:endParaRPr lang="en-US" dirty="0" smtClean="0"/>
          </a:p>
          <a:p>
            <a:r>
              <a:rPr lang="en-US" dirty="0" smtClean="0"/>
              <a:t>To reference necessary assembly for shellcode: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cc</a:t>
            </a:r>
            <a:r>
              <a:rPr lang="en-US" dirty="0" smtClean="0">
                <a:latin typeface="Consolas" panose="020B0609020204030204" pitchFamily="49" charset="0"/>
              </a:rPr>
              <a:t> -S -</a:t>
            </a:r>
            <a:r>
              <a:rPr lang="en-US" dirty="0" err="1" smtClean="0">
                <a:latin typeface="Consolas" panose="020B0609020204030204" pitchFamily="49" charset="0"/>
              </a:rPr>
              <a:t>fno</a:t>
            </a:r>
            <a:r>
              <a:rPr lang="en-US" dirty="0" smtClean="0">
                <a:latin typeface="Consolas" panose="020B0609020204030204" pitchFamily="49" charset="0"/>
              </a:rPr>
              <a:t>-asynchronous-unwind-tables (-O2) </a:t>
            </a:r>
            <a:r>
              <a:rPr lang="en-US" dirty="0" err="1" smtClean="0">
                <a:latin typeface="Consolas" panose="020B0609020204030204" pitchFamily="49" charset="0"/>
              </a:rPr>
              <a:t>fileName.c</a:t>
            </a:r>
            <a:r>
              <a:rPr lang="en-US" dirty="0" smtClean="0">
                <a:latin typeface="Consolas" panose="020B0609020204030204" pitchFamily="49" charset="0"/>
              </a:rPr>
              <a:t> -o </a:t>
            </a:r>
            <a:r>
              <a:rPr lang="en-US" dirty="0" err="1" smtClean="0">
                <a:latin typeface="Consolas" panose="020B0609020204030204" pitchFamily="49" charset="0"/>
              </a:rPr>
              <a:t>fileName.s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To compile shellcode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as –</a:t>
            </a:r>
            <a:r>
              <a:rPr lang="en-US" dirty="0" err="1" smtClean="0">
                <a:latin typeface="Consolas" panose="020B0609020204030204" pitchFamily="49" charset="0"/>
              </a:rPr>
              <a:t>ggstabs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fileName.s</a:t>
            </a:r>
            <a:r>
              <a:rPr lang="en-US" dirty="0" smtClean="0">
                <a:latin typeface="Consolas" panose="020B0609020204030204" pitchFamily="49" charset="0"/>
              </a:rPr>
              <a:t> –o </a:t>
            </a:r>
            <a:r>
              <a:rPr lang="en-US" dirty="0" err="1" smtClean="0">
                <a:latin typeface="Consolas" panose="020B0609020204030204" pitchFamily="49" charset="0"/>
              </a:rPr>
              <a:t>fileName.o</a:t>
            </a:r>
            <a:r>
              <a:rPr lang="en-US" dirty="0" smtClean="0">
                <a:latin typeface="Consolas" panose="020B0609020204030204" pitchFamily="49" charset="0"/>
              </a:rPr>
              <a:t> (AT&amp;T/GASM) or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nasm</a:t>
            </a:r>
            <a:r>
              <a:rPr lang="en-US" dirty="0" smtClean="0">
                <a:latin typeface="Consolas" panose="020B0609020204030204" pitchFamily="49" charset="0"/>
              </a:rPr>
              <a:t> –f elf </a:t>
            </a:r>
            <a:r>
              <a:rPr lang="en-US" dirty="0" err="1" smtClean="0">
                <a:latin typeface="Consolas" panose="020B0609020204030204" pitchFamily="49" charset="0"/>
              </a:rPr>
              <a:t>fileName.s</a:t>
            </a:r>
            <a:r>
              <a:rPr lang="en-US" dirty="0" smtClean="0">
                <a:latin typeface="Consolas" panose="020B0609020204030204" pitchFamily="49" charset="0"/>
              </a:rPr>
              <a:t> –o </a:t>
            </a:r>
            <a:r>
              <a:rPr lang="en-US" dirty="0" err="1" smtClean="0">
                <a:latin typeface="Consolas" panose="020B0609020204030204" pitchFamily="49" charset="0"/>
              </a:rPr>
              <a:t>fileName.o</a:t>
            </a:r>
            <a:r>
              <a:rPr lang="en-US" dirty="0" smtClean="0">
                <a:latin typeface="Consolas" panose="020B0609020204030204" pitchFamily="49" charset="0"/>
              </a:rPr>
              <a:t> (Intel)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ld</a:t>
            </a:r>
            <a:r>
              <a:rPr lang="en-US" dirty="0" smtClean="0">
                <a:latin typeface="Consolas" panose="020B0609020204030204" pitchFamily="49" charset="0"/>
              </a:rPr>
              <a:t> –N </a:t>
            </a:r>
            <a:r>
              <a:rPr lang="en-US" dirty="0" err="1" smtClean="0">
                <a:latin typeface="Consolas" panose="020B0609020204030204" pitchFamily="49" charset="0"/>
              </a:rPr>
              <a:t>fileName.o</a:t>
            </a:r>
            <a:r>
              <a:rPr lang="en-US" dirty="0" smtClean="0">
                <a:latin typeface="Consolas" panose="020B0609020204030204" pitchFamily="49" charset="0"/>
              </a:rPr>
              <a:t> –o </a:t>
            </a:r>
            <a:r>
              <a:rPr lang="en-US" dirty="0" err="1" smtClean="0">
                <a:latin typeface="Consolas" panose="020B0609020204030204" pitchFamily="49" charset="0"/>
              </a:rPr>
              <a:t>fileName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34" y="2194560"/>
            <a:ext cx="5273128" cy="5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3497</TotalTime>
  <Words>1047</Words>
  <Application>Microsoft Office PowerPoint</Application>
  <PresentationFormat>Widescreen</PresentationFormat>
  <Paragraphs>205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Vapor Trail</vt:lpstr>
      <vt:lpstr>Exploit development (x86)</vt:lpstr>
      <vt:lpstr>What is shellcode?</vt:lpstr>
      <vt:lpstr>Writing the syscalls</vt:lpstr>
      <vt:lpstr>Exit shellcode: C</vt:lpstr>
      <vt:lpstr>Exit shellcode: assembler</vt:lpstr>
      <vt:lpstr>Patching the shellcode</vt:lpstr>
      <vt:lpstr>More useful shellcode</vt:lpstr>
      <vt:lpstr>Xterm reverse shell: stack</vt:lpstr>
      <vt:lpstr>Xterm reverse shell: assembly</vt:lpstr>
      <vt:lpstr>Xterm Reverse Shell: Starting Assembly</vt:lpstr>
      <vt:lpstr>Xterm reverse shell: JMP method</vt:lpstr>
      <vt:lpstr>Xterm reverse shell: Substituting zero</vt:lpstr>
      <vt:lpstr>Xterm reverse shell: Reverse calling method</vt:lpstr>
      <vt:lpstr>Xterm reverse shell: reverse calling method (contd.)</vt:lpstr>
      <vt:lpstr>Xterm reverse shell: Reverse calling method (contd.) </vt:lpstr>
      <vt:lpstr>Xterm reverse shell: Saving shellcode bytes</vt:lpstr>
      <vt:lpstr>Xterm reverse shell: Filling leftover space</vt:lpstr>
      <vt:lpstr>XTERM Reverse Shell:  Final Assembly</vt:lpstr>
      <vt:lpstr>Xterm reverse shell: Completed shellcode</vt:lpstr>
      <vt:lpstr>Privelege Re-Escalation: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 (x86)</dc:title>
  <dc:creator>Gunther</dc:creator>
  <cp:lastModifiedBy>Administrator</cp:lastModifiedBy>
  <cp:revision>90</cp:revision>
  <dcterms:created xsi:type="dcterms:W3CDTF">2016-12-18T23:59:22Z</dcterms:created>
  <dcterms:modified xsi:type="dcterms:W3CDTF">2017-01-26T18:44:05Z</dcterms:modified>
</cp:coreProperties>
</file>