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025" autoAdjust="0"/>
    <p:restoredTop sz="77215" autoAdjust="0"/>
  </p:normalViewPr>
  <p:slideViewPr>
    <p:cSldViewPr snapToGrid="0">
      <p:cViewPr varScale="1">
        <p:scale>
          <a:sx n="116" d="100"/>
          <a:sy n="116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1736-7476-4E9B-92B1-5D136F1F444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8BA51-344A-469C-964E-DCA8CFE7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andlinefu.com/commands/view/6051/get-all-shellcode-on-binary-file-from-objdum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Shortcut source: </a:t>
            </a:r>
            <a:r>
              <a:rPr lang="en-US" dirty="0" smtClean="0">
                <a:hlinkClick r:id="rId3"/>
              </a:rPr>
              <a:t>https://www.commandlinefu.com/commands/view/6051/get-all-shellcode-on-binary-file-from-objdump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shellcode string at this point will be stored in non-executable memory. The flag </a:t>
            </a:r>
            <a:r>
              <a:rPr lang="en-US" b="1" dirty="0" smtClean="0"/>
              <a:t>-z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execstack</a:t>
            </a:r>
            <a:r>
              <a:rPr lang="en-US" b="0" baseline="0" dirty="0" smtClean="0"/>
              <a:t> must be utilized here.</a:t>
            </a:r>
          </a:p>
          <a:p>
            <a:r>
              <a:rPr lang="en-US" b="0" baseline="0" dirty="0" smtClean="0"/>
              <a:t>Source: https://stackoverflow.com/questions/21031175/why-am-i-getting-a-segmentation-fault-testing-shellcode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8BA51-344A-469C-964E-DCA8CFE74B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  <a:r>
              <a:rPr lang="en-US" b="0" baseline="0" dirty="0" smtClean="0"/>
              <a:t> ASLR and DEP are temporarily disabled for this example:</a:t>
            </a:r>
            <a:endParaRPr lang="en-US" sz="1400" b="1" baseline="0" dirty="0" smtClean="0">
              <a:latin typeface="Consolas" panose="020B0609020204030204" pitchFamily="49" charset="0"/>
            </a:endParaRPr>
          </a:p>
          <a:p>
            <a:r>
              <a:rPr lang="en-US" sz="1400" b="0" i="1" baseline="0" dirty="0" err="1" smtClean="0">
                <a:latin typeface="Consolas" panose="020B0609020204030204" pitchFamily="49" charset="0"/>
              </a:rPr>
              <a:t>sudo</a:t>
            </a:r>
            <a:r>
              <a:rPr lang="en-US" sz="1400" b="0" i="1" baseline="0" dirty="0" smtClean="0">
                <a:latin typeface="Consolas" panose="020B0609020204030204" pitchFamily="49" charset="0"/>
              </a:rPr>
              <a:t> echo 0 &gt; /proc/sys/kernel/</a:t>
            </a:r>
            <a:r>
              <a:rPr lang="en-US" sz="1400" b="0" i="1" baseline="0" dirty="0" err="1" smtClean="0">
                <a:latin typeface="Consolas" panose="020B0609020204030204" pitchFamily="49" charset="0"/>
              </a:rPr>
              <a:t>randomize_va_space</a:t>
            </a:r>
            <a:endParaRPr lang="en-US" b="0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8BA51-344A-469C-964E-DCA8CFE74B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9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Parent shell environment variables are not modified via </a:t>
            </a:r>
            <a:r>
              <a:rPr lang="en-US" baseline="0" dirty="0" err="1" smtClean="0"/>
              <a:t>putenv</a:t>
            </a:r>
            <a:r>
              <a:rPr lang="en-US" baseline="0" dirty="0" smtClean="0"/>
              <a:t>()</a:t>
            </a:r>
          </a:p>
          <a:p>
            <a:r>
              <a:rPr lang="en-US" baseline="0" dirty="0" smtClean="0"/>
              <a:t>Source: https://stackoverflow.com/questions/3416638/set-environment-variables-in-c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8BA51-344A-469C-964E-DCA8CFE74B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offset: $esp+8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8BA51-344A-469C-964E-DCA8CFE74B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7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run the exploit</a:t>
            </a:r>
            <a:r>
              <a:rPr lang="en-US" baseline="0" dirty="0" smtClean="0"/>
              <a:t> code, the environment variable PATH had to be modified to include the Desktop directory.</a:t>
            </a:r>
          </a:p>
          <a:p>
            <a:r>
              <a:rPr lang="en-US" b="1" baseline="0" dirty="0" smtClean="0"/>
              <a:t>./</a:t>
            </a:r>
            <a:r>
              <a:rPr lang="en-US" b="1" baseline="0" dirty="0" err="1" smtClean="0"/>
              <a:t>exploitme</a:t>
            </a:r>
            <a:r>
              <a:rPr lang="en-US" b="0" baseline="0" dirty="0" smtClean="0"/>
              <a:t> and </a:t>
            </a:r>
            <a:r>
              <a:rPr lang="en-US" b="1" baseline="0" dirty="0" err="1" smtClean="0"/>
              <a:t>exploitme</a:t>
            </a:r>
            <a:r>
              <a:rPr lang="en-US" b="0" baseline="0" dirty="0" smtClean="0"/>
              <a:t> cause different offsets in memory, and the exploit was designed to work with </a:t>
            </a:r>
            <a:r>
              <a:rPr lang="en-US" b="1" baseline="0" dirty="0" err="1" smtClean="0"/>
              <a:t>exploitme</a:t>
            </a:r>
            <a:r>
              <a:rPr lang="en-US" b="0" baseline="0" dirty="0" smtClean="0"/>
              <a:t> (from </a:t>
            </a:r>
            <a:r>
              <a:rPr lang="en-US" b="0" baseline="0" dirty="0" err="1" smtClean="0"/>
              <a:t>gdb</a:t>
            </a:r>
            <a:r>
              <a:rPr lang="en-US" b="0" baseline="0" dirty="0" smtClean="0"/>
              <a:t> examples)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* Sometimes you can call </a:t>
            </a:r>
            <a:r>
              <a:rPr lang="en-US" b="0" baseline="0" dirty="0" err="1" smtClean="0"/>
              <a:t>jmp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esp</a:t>
            </a:r>
            <a:r>
              <a:rPr lang="en-US" b="0" baseline="0" dirty="0" smtClean="0"/>
              <a:t> from a static lib, but it’s very rare.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8BA51-344A-469C-964E-DCA8CFE74B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i="1" dirty="0" err="1" smtClean="0"/>
              <a:t>Shellcoder’s</a:t>
            </a:r>
            <a:r>
              <a:rPr lang="en-US" i="1" dirty="0" smtClean="0"/>
              <a:t> Handbook</a:t>
            </a:r>
            <a:r>
              <a:rPr lang="en-US" b="0" i="0" dirty="0" smtClean="0"/>
              <a:t>,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Anley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8BA51-344A-469C-964E-DCA8CFE74B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Executing Shellcode &amp; Binary Exploitation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Jonathan Fulling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spcBef>
                <a:spcPts val="0"/>
              </a:spcBef>
            </a:pPr>
            <a:r>
              <a:rPr lang="en-US" dirty="0" smtClean="0"/>
              <a:t>Shortcut to </a:t>
            </a:r>
            <a:r>
              <a:rPr lang="en-US" dirty="0"/>
              <a:t>generating </a:t>
            </a:r>
            <a:r>
              <a:rPr lang="en-US" dirty="0" smtClean="0"/>
              <a:t>shellcode: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for </a:t>
            </a:r>
            <a:r>
              <a:rPr lang="en-US" sz="1400" dirty="0" err="1" smtClean="0"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</a:rPr>
              <a:t> in `</a:t>
            </a:r>
            <a:r>
              <a:rPr lang="en-US" sz="1400" dirty="0" err="1" smtClean="0">
                <a:latin typeface="Consolas" panose="020B0609020204030204" pitchFamily="49" charset="0"/>
              </a:rPr>
              <a:t>objdump</a:t>
            </a:r>
            <a:r>
              <a:rPr lang="en-US" sz="1400" dirty="0" smtClean="0">
                <a:latin typeface="Consolas" panose="020B0609020204030204" pitchFamily="49" charset="0"/>
              </a:rPr>
              <a:t> -d PROG_NAME| </a:t>
            </a:r>
            <a:r>
              <a:rPr lang="en-US" sz="1400" dirty="0" err="1" smtClean="0">
                <a:latin typeface="Consolas" panose="020B0609020204030204" pitchFamily="49" charset="0"/>
              </a:rPr>
              <a:t>tr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'\t' ' ' | 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 ' ' '\n' | </a:t>
            </a:r>
            <a:r>
              <a:rPr lang="en-US" sz="1400" dirty="0" err="1">
                <a:latin typeface="Consolas" panose="020B0609020204030204" pitchFamily="49" charset="0"/>
              </a:rPr>
              <a:t>egrep</a:t>
            </a:r>
            <a:r>
              <a:rPr lang="en-US" sz="1400" dirty="0">
                <a:latin typeface="Consolas" panose="020B0609020204030204" pitchFamily="49" charset="0"/>
              </a:rPr>
              <a:t> '^[0-9a-f]{2}$' ` ; do echo -n "\</a:t>
            </a:r>
            <a:r>
              <a:rPr lang="en-US" sz="1400" dirty="0" err="1">
                <a:latin typeface="Consolas" panose="020B0609020204030204" pitchFamily="49" charset="0"/>
              </a:rPr>
              <a:t>x$i</a:t>
            </a:r>
            <a:r>
              <a:rPr lang="en-US" sz="1400" dirty="0">
                <a:latin typeface="Consolas" panose="020B0609020204030204" pitchFamily="49" charset="0"/>
              </a:rPr>
              <a:t>" ; </a:t>
            </a:r>
            <a:r>
              <a:rPr lang="en-US" sz="1400" dirty="0" smtClean="0">
                <a:latin typeface="Consolas" panose="020B0609020204030204" pitchFamily="49" charset="0"/>
              </a:rPr>
              <a:t>done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indent="-285750">
              <a:spcBef>
                <a:spcPts val="0"/>
              </a:spcBef>
            </a:pPr>
            <a:endParaRPr lang="en-US" dirty="0" smtClean="0"/>
          </a:p>
          <a:p>
            <a:pPr indent="-285750">
              <a:spcBef>
                <a:spcPts val="0"/>
              </a:spcBef>
            </a:pPr>
            <a:endParaRPr lang="en-US" dirty="0" smtClean="0"/>
          </a:p>
          <a:p>
            <a:pPr indent="-285750">
              <a:spcBef>
                <a:spcPts val="0"/>
              </a:spcBef>
            </a:pPr>
            <a:r>
              <a:rPr lang="en-US" dirty="0" smtClean="0"/>
              <a:t>Enter the shellcode into a C file: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608" y="3212369"/>
            <a:ext cx="6905625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608" y="5136669"/>
            <a:ext cx="4133850" cy="1609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0426" y="5100934"/>
            <a:ext cx="5376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Compile: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</a:rPr>
              <a:t>gcc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smtClean="0">
                <a:latin typeface="Consolas" panose="020B0609020204030204" pitchFamily="49" charset="0"/>
              </a:rPr>
              <a:t>z </a:t>
            </a:r>
            <a:r>
              <a:rPr lang="en-US" dirty="0" err="1" smtClean="0">
                <a:latin typeface="Consolas" panose="020B0609020204030204" pitchFamily="49" charset="0"/>
              </a:rPr>
              <a:t>execstack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shellcode.c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smtClean="0">
                <a:latin typeface="Consolas" panose="020B0609020204030204" pitchFamily="49" charset="0"/>
              </a:rPr>
              <a:t>o shellcode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Vulnerable 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exploit this, EIP must be overwritten to point to shellcode</a:t>
            </a:r>
          </a:p>
          <a:p>
            <a:pPr lvl="1"/>
            <a:r>
              <a:rPr lang="en-US" dirty="0" smtClean="0"/>
              <a:t>Tip: remember stack layout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17" y="2691765"/>
            <a:ext cx="28289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Vulnerable Code: Logical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8084657" cy="3636511"/>
          </a:xfrm>
        </p:spPr>
        <p:txBody>
          <a:bodyPr anchor="t"/>
          <a:lstStyle/>
          <a:p>
            <a:r>
              <a:rPr lang="en-US" dirty="0" smtClean="0"/>
              <a:t>In order to execute our code, the RET pointer must be overwritten to the starting address of our shellcode.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other words, we need to make the stack look something like this: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the starting address of our shellcode is the challenge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11916" y="2794756"/>
            <a:ext cx="0" cy="2959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52484" y="2794756"/>
            <a:ext cx="0" cy="2959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11917" y="2794756"/>
            <a:ext cx="17405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11916" y="2794756"/>
            <a:ext cx="296779" cy="44574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352547" y="2786736"/>
            <a:ext cx="296779" cy="44574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29534" y="2786736"/>
            <a:ext cx="296779" cy="44574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38080" y="2786736"/>
            <a:ext cx="296779" cy="44574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299025" y="2786736"/>
            <a:ext cx="296779" cy="44574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539658" y="2778714"/>
            <a:ext cx="296779" cy="44574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111916" y="2794756"/>
            <a:ext cx="1740568" cy="437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11916" y="3240505"/>
            <a:ext cx="1740568" cy="455195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RET</a:t>
            </a:r>
            <a:endParaRPr lang="en-US" sz="20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11916" y="3695700"/>
            <a:ext cx="1740568" cy="455195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EBP</a:t>
            </a:r>
            <a:endParaRPr lang="en-US" sz="20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11916" y="4157713"/>
            <a:ext cx="1740568" cy="15344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Buffer [128]</a:t>
            </a:r>
            <a:endParaRPr lang="en-US" sz="20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11915" y="2148424"/>
            <a:ext cx="175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memory</a:t>
            </a:r>
          </a:p>
          <a:p>
            <a:pPr algn="ctr"/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11915" y="5750486"/>
            <a:ext cx="175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0x00000000</a:t>
            </a:r>
          </a:p>
          <a:p>
            <a:pPr algn="ctr"/>
            <a:r>
              <a:rPr lang="en-US" dirty="0" smtClean="0"/>
              <a:t>Low memory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111914" y="5090160"/>
            <a:ext cx="1724523" cy="601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Shellcode</a:t>
            </a:r>
            <a:endParaRPr lang="en-US" sz="20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11914" y="3695700"/>
            <a:ext cx="1724523" cy="139446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Irrelevant</a:t>
            </a:r>
            <a:endParaRPr lang="en-US" sz="20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11914" y="3232484"/>
            <a:ext cx="1740570" cy="46321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*</a:t>
            </a:r>
            <a:r>
              <a:rPr lang="en-US" sz="2000" b="1" dirty="0" err="1" smtClean="0"/>
              <a:t>Ptr</a:t>
            </a:r>
            <a:endParaRPr lang="en-US" sz="2000" b="1" dirty="0"/>
          </a:p>
        </p:txBody>
      </p:sp>
      <p:cxnSp>
        <p:nvCxnSpPr>
          <p:cNvPr id="37" name="Elbow Connector 36"/>
          <p:cNvCxnSpPr>
            <a:stCxn id="26" idx="3"/>
          </p:cNvCxnSpPr>
          <p:nvPr/>
        </p:nvCxnSpPr>
        <p:spPr>
          <a:xfrm flipH="1">
            <a:off x="10607362" y="3464092"/>
            <a:ext cx="245122" cy="1935669"/>
          </a:xfrm>
          <a:prstGeom prst="bentConnector4">
            <a:avLst>
              <a:gd name="adj1" fmla="val -93260"/>
              <a:gd name="adj2" fmla="val 10007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51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7" y="4106531"/>
            <a:ext cx="3508513" cy="25670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760340" y="5363207"/>
            <a:ext cx="5922900" cy="828046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\x90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NOP Padding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The shellcode can be placed in an environment variable via </a:t>
            </a:r>
            <a:r>
              <a:rPr lang="en-US" b="1" dirty="0" smtClean="0">
                <a:latin typeface="Consolas" panose="020B0609020204030204" pitchFamily="49" charset="0"/>
              </a:rPr>
              <a:t>export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or </a:t>
            </a:r>
            <a:r>
              <a:rPr lang="en-US" b="1" dirty="0" err="1" smtClean="0">
                <a:latin typeface="Consolas" panose="020B0609020204030204" pitchFamily="49" charset="0"/>
              </a:rPr>
              <a:t>putenv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Note: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putenv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>
                <a:latin typeface="+mj-lt"/>
              </a:rPr>
              <a:t> cannot modify the parent shell’s environment</a:t>
            </a:r>
            <a:endParaRPr lang="en-US" b="1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+mj-lt"/>
              </a:rPr>
              <a:t>We will use the environment variable EGG, containing 144 bytes:</a:t>
            </a:r>
          </a:p>
          <a:p>
            <a:pPr lvl="1"/>
            <a:endParaRPr lang="en-US" dirty="0" smtClean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783344"/>
              </p:ext>
            </p:extLst>
          </p:nvPr>
        </p:nvGraphicFramePr>
        <p:xfrm>
          <a:off x="1628140" y="3359822"/>
          <a:ext cx="84835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006"/>
                <a:gridCol w="2736936"/>
                <a:gridCol w="2993657"/>
              </a:tblGrid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Shellcode: 68 Bytes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address: 4 bytes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ENV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VAR Name: 4 bytes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Padding: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64 Bytes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32-bit null: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4 bytes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754880" y="5367015"/>
            <a:ext cx="5928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54880" y="6202680"/>
            <a:ext cx="5928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683240" y="5367015"/>
            <a:ext cx="0" cy="843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76325" y="5370824"/>
            <a:ext cx="990602" cy="835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“EGG=“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2912" y="5367015"/>
            <a:ext cx="1773482" cy="835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shellcode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837420" y="5374635"/>
            <a:ext cx="845820" cy="82042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NULL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91599" y="5367015"/>
            <a:ext cx="845820" cy="828046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PTR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94579" y="6223396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</a:t>
            </a:r>
          </a:p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704729" y="6210300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High</a:t>
            </a:r>
          </a:p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58240" y="5593080"/>
            <a:ext cx="164592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58240" y="5725939"/>
            <a:ext cx="1767840" cy="132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43000" y="5863100"/>
            <a:ext cx="2144704" cy="128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58240" y="6002016"/>
            <a:ext cx="2144704" cy="128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58239" y="6130574"/>
            <a:ext cx="2846293" cy="143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The environment variable is successfully loaded. Results of running it in </a:t>
            </a:r>
            <a:r>
              <a:rPr lang="en-US" dirty="0" err="1" smtClean="0">
                <a:latin typeface="Consolas" panose="020B0609020204030204" pitchFamily="49" charset="0"/>
              </a:rPr>
              <a:t>exploitme</a:t>
            </a:r>
            <a:r>
              <a:rPr lang="en-US" dirty="0">
                <a:latin typeface="+mj-lt"/>
              </a:rPr>
              <a:t>: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+mj-lt"/>
              </a:rPr>
              <a:t>We can now pinpoint where to set the return pointer:</a:t>
            </a:r>
          </a:p>
          <a:p>
            <a:pPr lvl="1"/>
            <a:r>
              <a:rPr lang="en-US" dirty="0" smtClean="0">
                <a:latin typeface="+mj-lt"/>
              </a:rPr>
              <a:t>0xbffff1c8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532" y="2564130"/>
            <a:ext cx="5173524" cy="100203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637211" y="5149324"/>
            <a:ext cx="763298" cy="70947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194" y="4805549"/>
            <a:ext cx="5422552" cy="12930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52" y="4805549"/>
            <a:ext cx="5268274" cy="126469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496916" y="5919537"/>
            <a:ext cx="799738" cy="1304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794600" y="5961083"/>
            <a:ext cx="806599" cy="1374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/>
          <p:nvPr/>
        </p:nvCxnSpPr>
        <p:spPr>
          <a:xfrm rot="16200000" flipH="1">
            <a:off x="2871054" y="6119580"/>
            <a:ext cx="346597" cy="247927"/>
          </a:xfrm>
          <a:prstGeom prst="bentConnector3">
            <a:avLst>
              <a:gd name="adj1" fmla="val 1004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68316" y="623217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 to __</a:t>
            </a:r>
            <a:r>
              <a:rPr lang="en-US" dirty="0" err="1" smtClean="0"/>
              <a:t>libc_start_main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252" y="4790287"/>
            <a:ext cx="764506" cy="15948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83193" y="4789499"/>
            <a:ext cx="786763" cy="15948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Exploit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New exploit code:</a:t>
            </a:r>
          </a:p>
          <a:p>
            <a:endParaRPr lang="en-US" dirty="0"/>
          </a:p>
          <a:p>
            <a:r>
              <a:rPr lang="en-US" dirty="0" smtClean="0"/>
              <a:t>Results: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code is not portable, and does not stand up against ASLR or DEP</a:t>
            </a:r>
          </a:p>
          <a:p>
            <a:pPr lvl="1"/>
            <a:r>
              <a:rPr lang="en-US" dirty="0" smtClean="0"/>
              <a:t>The execution takes place directly on the stack, which DEP prevents.</a:t>
            </a:r>
          </a:p>
          <a:p>
            <a:pPr lvl="1"/>
            <a:r>
              <a:rPr lang="en-US" dirty="0" smtClean="0"/>
              <a:t>It calls a hard-coded address, which ASLR renders useless.* </a:t>
            </a:r>
          </a:p>
          <a:p>
            <a:pPr lvl="1"/>
            <a:r>
              <a:rPr lang="en-US" dirty="0" smtClean="0"/>
              <a:t>Fitting 68 bytes into a buffer directly is not always an option with smaller buffers.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2" y="2565082"/>
            <a:ext cx="3162950" cy="315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07" y="3446145"/>
            <a:ext cx="1876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Bypassing NX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ROP</a:t>
            </a:r>
          </a:p>
          <a:p>
            <a:pPr lvl="1"/>
            <a:r>
              <a:rPr lang="en-US" dirty="0" smtClean="0"/>
              <a:t>Return to bits and pieces of already made code to make your payload.</a:t>
            </a:r>
          </a:p>
          <a:p>
            <a:r>
              <a:rPr lang="en-US" dirty="0" smtClean="0"/>
              <a:t>Function calling</a:t>
            </a:r>
          </a:p>
          <a:p>
            <a:pPr lvl="1"/>
            <a:r>
              <a:rPr lang="en-US" dirty="0" smtClean="0"/>
              <a:t>Arbitrary code is not always necessary, sometimes we just need to call a function</a:t>
            </a:r>
          </a:p>
          <a:p>
            <a:pPr lvl="2"/>
            <a:r>
              <a:rPr lang="en-US" dirty="0" smtClean="0"/>
              <a:t>(I.e. bypass validation and jump to authenticated code)</a:t>
            </a:r>
          </a:p>
          <a:p>
            <a:pPr lvl="1"/>
            <a:r>
              <a:rPr lang="en-US" dirty="0" smtClean="0"/>
              <a:t>Ret2libc – contains almost all common functions in C programs.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ystem()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 smtClean="0"/>
              <a:t>SecurityTube</a:t>
            </a:r>
            <a:r>
              <a:rPr lang="en-US" dirty="0" smtClean="0"/>
              <a:t> Buffer Overflow Primer</a:t>
            </a:r>
          </a:p>
          <a:p>
            <a:r>
              <a:rPr lang="en-US" i="1" dirty="0" err="1" smtClean="0"/>
              <a:t>Shellcoder’s</a:t>
            </a:r>
            <a:r>
              <a:rPr lang="en-US" i="1" dirty="0" smtClean="0"/>
              <a:t> Handbook</a:t>
            </a:r>
            <a:r>
              <a:rPr lang="en-US" dirty="0" smtClean="0"/>
              <a:t>, </a:t>
            </a:r>
            <a:r>
              <a:rPr lang="en-US" dirty="0" err="1" smtClean="0"/>
              <a:t>Anley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915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1640</TotalTime>
  <Words>554</Words>
  <Application>Microsoft Office PowerPoint</Application>
  <PresentationFormat>Widescreen</PresentationFormat>
  <Paragraphs>105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Wingdings 2</vt:lpstr>
      <vt:lpstr>Quotable</vt:lpstr>
      <vt:lpstr>Executing Shellcode &amp; Binary Exploitation</vt:lpstr>
      <vt:lpstr>Testing Execution</vt:lpstr>
      <vt:lpstr>Vulnerable Code</vt:lpstr>
      <vt:lpstr>Vulnerable Code: Logical Layout</vt:lpstr>
      <vt:lpstr>Finding the shellcode</vt:lpstr>
      <vt:lpstr>Finding the shellcode</vt:lpstr>
      <vt:lpstr>Finished Exploit Code</vt:lpstr>
      <vt:lpstr>Bypassing NX Stack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Executing Shellcode &amp; Binary Exploitation</dc:title>
  <dc:creator>Gunther</dc:creator>
  <cp:lastModifiedBy>Administrator</cp:lastModifiedBy>
  <cp:revision>42</cp:revision>
  <dcterms:created xsi:type="dcterms:W3CDTF">2016-12-31T16:44:31Z</dcterms:created>
  <dcterms:modified xsi:type="dcterms:W3CDTF">2017-01-26T18:45:32Z</dcterms:modified>
</cp:coreProperties>
</file>