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8880" autoAdjust="0"/>
    <p:restoredTop sz="91241" autoAdjust="0"/>
  </p:normalViewPr>
  <p:slideViewPr>
    <p:cSldViewPr snapToGrid="0">
      <p:cViewPr varScale="1">
        <p:scale>
          <a:sx n="80" d="100"/>
          <a:sy n="80" d="100"/>
        </p:scale>
        <p:origin x="-128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6465E-8A95-49C4-AB49-E9CF07C19DC2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D7A3A-4497-4150-B1B3-F9A12483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1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baseline="0" dirty="0" smtClean="0"/>
              <a:t> -</a:t>
            </a:r>
            <a:r>
              <a:rPr lang="en-US" baseline="0" dirty="0" err="1" smtClean="0"/>
              <a:t>mpreferred</a:t>
            </a:r>
            <a:r>
              <a:rPr lang="en-US" baseline="0" dirty="0" smtClean="0"/>
              <a:t>-stack-boundary=2 –</a:t>
            </a:r>
            <a:r>
              <a:rPr lang="en-US" baseline="0" dirty="0" err="1" smtClean="0"/>
              <a:t>fno</a:t>
            </a:r>
            <a:r>
              <a:rPr lang="en-US" baseline="0" dirty="0" smtClean="0"/>
              <a:t>-stack-protector -o overflow </a:t>
            </a:r>
            <a:r>
              <a:rPr lang="en-US" baseline="0" dirty="0" err="1" smtClean="0"/>
              <a:t>overflow.c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D7A3A-4497-4150-B1B3-F9A124831F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5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would be useful in cases where a program requires authentication and is vulnerable to a buffer overflow.</a:t>
            </a:r>
          </a:p>
          <a:p>
            <a:r>
              <a:rPr lang="en-US" dirty="0" smtClean="0"/>
              <a:t>Also</a:t>
            </a:r>
            <a:r>
              <a:rPr lang="en-US" baseline="0" dirty="0" smtClean="0"/>
              <a:t> a short intro to return-oriented programming, but not really sufficient start.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D7A3A-4497-4150-B1B3-F9A124831F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 Development (x86)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Smashing the stack</a:t>
            </a:r>
          </a:p>
          <a:p>
            <a:r>
              <a:rPr lang="en-US" dirty="0" smtClean="0"/>
              <a:t>By Jonathan fulling</a:t>
            </a:r>
          </a:p>
        </p:txBody>
      </p:sp>
    </p:spTree>
    <p:extLst>
      <p:ext uri="{BB962C8B-B14F-4D97-AF65-F5344CB8AC3E}">
        <p14:creationId xmlns:p14="http://schemas.microsoft.com/office/powerpoint/2010/main" val="27828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Overwriting EIP: 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string: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latin typeface="Consolas" panose="020B0609020204030204" pitchFamily="49" charset="0"/>
              </a:rPr>
              <a:t>rintf</a:t>
            </a:r>
            <a:r>
              <a:rPr lang="en-US" dirty="0" smtClean="0">
                <a:latin typeface="Consolas" panose="020B0609020204030204" pitchFamily="49" charset="0"/>
              </a:rPr>
              <a:t> “AAAAAAAA*EBP\x04\x84\x04\x08” | ./overflow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80080" y="3117746"/>
            <a:ext cx="2339546" cy="3015049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…Pro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896556" y="3752060"/>
            <a:ext cx="2314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80080" y="4435801"/>
            <a:ext cx="2339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81762" y="3105729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program 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54552" y="394838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83406" y="4514033"/>
            <a:ext cx="77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tack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89254" y="280297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89254" y="607873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1274321" y="6083694"/>
            <a:ext cx="6829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21640" y="571436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80080" y="4433066"/>
            <a:ext cx="2339546" cy="55363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80080" y="4986700"/>
            <a:ext cx="2339546" cy="52336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EBP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80080" y="5522081"/>
            <a:ext cx="2339546" cy="61071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buffer[8]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265505" y="4982419"/>
            <a:ext cx="6829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04007" y="466071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880079" y="5507967"/>
            <a:ext cx="2339546" cy="61071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“AAAA”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“AAAA”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86775" y="4986700"/>
            <a:ext cx="2339546" cy="52336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“*EBP”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80079" y="4431555"/>
            <a:ext cx="2339546" cy="55363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0x08048404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9" y="2824922"/>
            <a:ext cx="5638800" cy="847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11278193" y="4428421"/>
            <a:ext cx="6829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16695" y="410671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Securitytube</a:t>
            </a:r>
            <a:r>
              <a:rPr lang="en-US" dirty="0" smtClean="0"/>
              <a:t>: Buffer Overflow Primer</a:t>
            </a:r>
          </a:p>
          <a:p>
            <a:r>
              <a:rPr lang="en-US" dirty="0" smtClean="0"/>
              <a:t>Corelan.be: Exploit </a:t>
            </a:r>
            <a:r>
              <a:rPr lang="en-US" smtClean="0"/>
              <a:t>Development Tutorials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Exploits take advantage of a computer being unable to effectively sort between code &amp; user data</a:t>
            </a:r>
          </a:p>
          <a:p>
            <a:pPr lvl="1"/>
            <a:r>
              <a:rPr lang="en-US" dirty="0" smtClean="0"/>
              <a:t>A user corrupts memory and puts something that looks like code, and the computer executes it.</a:t>
            </a:r>
          </a:p>
          <a:p>
            <a:endParaRPr lang="en-US" dirty="0" smtClean="0"/>
          </a:p>
          <a:p>
            <a:r>
              <a:rPr lang="en-US" dirty="0" smtClean="0"/>
              <a:t>Mitigations</a:t>
            </a:r>
          </a:p>
          <a:p>
            <a:pPr lvl="1"/>
            <a:r>
              <a:rPr lang="en-US" dirty="0" smtClean="0"/>
              <a:t>DEP/NX Stack</a:t>
            </a:r>
          </a:p>
          <a:p>
            <a:pPr lvl="1"/>
            <a:r>
              <a:rPr lang="en-US" dirty="0" smtClean="0"/>
              <a:t>ASLR</a:t>
            </a:r>
          </a:p>
          <a:p>
            <a:pPr lvl="1"/>
            <a:r>
              <a:rPr lang="en-US" dirty="0" smtClean="0"/>
              <a:t>Stack cookies/canaries</a:t>
            </a:r>
          </a:p>
          <a:p>
            <a:pPr lvl="1"/>
            <a:r>
              <a:rPr lang="en-US" dirty="0" smtClean="0"/>
              <a:t>Function entry</a:t>
            </a:r>
          </a:p>
          <a:p>
            <a:pPr lvl="2"/>
            <a:r>
              <a:rPr lang="en-US" dirty="0" smtClean="0"/>
              <a:t>Functions do not execute unless the entry point is the first instruction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57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Ubuntu 32-bit</a:t>
            </a:r>
          </a:p>
          <a:p>
            <a:pPr lvl="1"/>
            <a:r>
              <a:rPr lang="en-US" dirty="0" err="1" smtClean="0"/>
              <a:t>gdb</a:t>
            </a:r>
            <a:r>
              <a:rPr lang="en-US" dirty="0" smtClean="0"/>
              <a:t> – GNU Debugger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Compiler</a:t>
            </a:r>
          </a:p>
          <a:p>
            <a:endParaRPr lang="en-US" dirty="0" smtClean="0"/>
          </a:p>
          <a:p>
            <a:r>
              <a:rPr lang="en-US" dirty="0" smtClean="0"/>
              <a:t>Python/Perl Scripts</a:t>
            </a:r>
          </a:p>
        </p:txBody>
      </p:sp>
    </p:spTree>
    <p:extLst>
      <p:ext uri="{BB962C8B-B14F-4D97-AF65-F5344CB8AC3E}">
        <p14:creationId xmlns:p14="http://schemas.microsoft.com/office/powerpoint/2010/main" val="14588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EAX – accumulator register: used for performing calculations</a:t>
            </a:r>
          </a:p>
          <a:p>
            <a:r>
              <a:rPr lang="en-US" dirty="0" smtClean="0"/>
              <a:t>EBX – base register: used for extra data</a:t>
            </a:r>
          </a:p>
          <a:p>
            <a:r>
              <a:rPr lang="en-US" dirty="0" smtClean="0"/>
              <a:t>ECX – counter register: counts downwards</a:t>
            </a:r>
          </a:p>
          <a:p>
            <a:r>
              <a:rPr lang="en-US" dirty="0" smtClean="0"/>
              <a:t>EDX – data register: extension of EAX, but with more complex calculations</a:t>
            </a:r>
          </a:p>
          <a:p>
            <a:r>
              <a:rPr lang="en-US" dirty="0" smtClean="0"/>
              <a:t>ESP – stack pointer</a:t>
            </a:r>
          </a:p>
          <a:p>
            <a:r>
              <a:rPr lang="en-US" dirty="0" smtClean="0"/>
              <a:t>EBP – base pointer</a:t>
            </a:r>
          </a:p>
          <a:p>
            <a:r>
              <a:rPr lang="en-US" dirty="0" smtClean="0"/>
              <a:t>ESI – source index: holds location of input data</a:t>
            </a:r>
          </a:p>
          <a:p>
            <a:r>
              <a:rPr lang="en-US" dirty="0" smtClean="0"/>
              <a:t>EDI – destination index: points to location of data operation result</a:t>
            </a:r>
          </a:p>
          <a:p>
            <a:r>
              <a:rPr lang="en-US" u="sng" dirty="0" smtClean="0"/>
              <a:t>EIP – instruction pointer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527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32-bit register composition (e.g. EAX)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3247"/>
              </p:ext>
            </p:extLst>
          </p:nvPr>
        </p:nvGraphicFramePr>
        <p:xfrm>
          <a:off x="1921853" y="318277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32                                                     16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15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                      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7                         0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7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Function Calls and Frame </a:t>
            </a:r>
            <a:r>
              <a:rPr lang="en-US" dirty="0"/>
              <a:t>C</a:t>
            </a:r>
            <a:r>
              <a:rPr lang="en-US" dirty="0" smtClean="0"/>
              <a:t>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grows downward upon frame creation</a:t>
            </a:r>
          </a:p>
          <a:p>
            <a:r>
              <a:rPr lang="en-US" dirty="0" smtClean="0"/>
              <a:t>When created, the base of the stack is saved in ESP</a:t>
            </a:r>
          </a:p>
          <a:p>
            <a:pPr lvl="1"/>
            <a:r>
              <a:rPr lang="en-US" dirty="0" smtClean="0"/>
              <a:t>ESP will always be at the top of the stack</a:t>
            </a:r>
          </a:p>
          <a:p>
            <a:r>
              <a:rPr lang="en-US" dirty="0" smtClean="0"/>
              <a:t>EIP is pushed onto the stack to preserve return </a:t>
            </a:r>
            <a:r>
              <a:rPr lang="en-US" dirty="0" err="1" smtClean="0"/>
              <a:t>addr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EBP is then pushed onto the stack as a stack base</a:t>
            </a:r>
          </a:p>
          <a:p>
            <a:r>
              <a:rPr lang="en-US" dirty="0" smtClean="0"/>
              <a:t>Arguments and other child calls are placed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8649" y="2367689"/>
            <a:ext cx="2339546" cy="3015049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…Pro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5125" y="3002003"/>
            <a:ext cx="2314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58649" y="3685744"/>
            <a:ext cx="2339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60331" y="2355672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program 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33121" y="319832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1975" y="3763976"/>
            <a:ext cx="77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tack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7823" y="205291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7823" y="532868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0677006" y="3685744"/>
            <a:ext cx="6829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824325" y="331641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58649" y="3683009"/>
            <a:ext cx="2339546" cy="55363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58649" y="4236643"/>
            <a:ext cx="2339546" cy="52336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EBP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258649" y="4772024"/>
            <a:ext cx="2339546" cy="52336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args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….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10644074" y="4232362"/>
            <a:ext cx="6829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782576" y="391065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2.91667E-6 0.0814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3.95833E-6 0.0803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8148 L 2.91667E-6 0.1550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.08032 L 3.95833E-6 0.1564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15509 L 2.91667E-6 0.2326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15648 L 0.00052 0.2347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/>
      <p:bldP spid="17" grpId="3"/>
      <p:bldP spid="18" grpId="0" animBg="1"/>
      <p:bldP spid="31" grpId="0" animBg="1"/>
      <p:bldP spid="43" grpId="0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Stack-Based Overflow: </a:t>
            </a:r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r>
              <a:rPr lang="en-US" dirty="0" smtClean="0"/>
              <a:t>() does not push onto the stack. Instead, it overwrites the free space reserved. So, an overflow looks like this:</a:t>
            </a:r>
          </a:p>
          <a:p>
            <a:r>
              <a:rPr lang="en-US" dirty="0" smtClean="0"/>
              <a:t>When the function tries to return to EIP, it </a:t>
            </a:r>
            <a:r>
              <a:rPr lang="en-US" dirty="0" err="1" smtClean="0"/>
              <a:t>segfaults</a:t>
            </a:r>
            <a:r>
              <a:rPr lang="en-US" dirty="0"/>
              <a:t> </a:t>
            </a:r>
            <a:r>
              <a:rPr lang="en-US" dirty="0" smtClean="0"/>
              <a:t>since </a:t>
            </a:r>
          </a:p>
          <a:p>
            <a:pPr marL="0" indent="0">
              <a:buNone/>
            </a:pPr>
            <a:r>
              <a:rPr lang="en-US" dirty="0" smtClean="0"/>
              <a:t>	0x41414141 (ASCII “AAAA”) is not a valid address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Note: It is important to note that x86 (unlike ARM) is</a:t>
            </a:r>
          </a:p>
          <a:p>
            <a:pPr marL="457200" lvl="1" indent="0">
              <a:buNone/>
            </a:pPr>
            <a:r>
              <a:rPr lang="en-US" dirty="0" smtClean="0"/>
              <a:t>little-endian, meaning that all addresses are backwards</a:t>
            </a:r>
          </a:p>
          <a:p>
            <a:pPr marL="457200" lvl="1" indent="0">
              <a:buNone/>
            </a:pPr>
            <a:r>
              <a:rPr lang="en-US" dirty="0" smtClean="0"/>
              <a:t>(i.e. “\</a:t>
            </a:r>
            <a:r>
              <a:rPr lang="en-US" dirty="0" err="1" smtClean="0"/>
              <a:t>xde</a:t>
            </a:r>
            <a:r>
              <a:rPr lang="en-US" dirty="0" smtClean="0"/>
              <a:t>\</a:t>
            </a:r>
            <a:r>
              <a:rPr lang="en-US" dirty="0" err="1" smtClean="0"/>
              <a:t>xad</a:t>
            </a:r>
            <a:r>
              <a:rPr lang="en-US" dirty="0" smtClean="0"/>
              <a:t>\</a:t>
            </a:r>
            <a:r>
              <a:rPr lang="en-US" dirty="0" err="1" smtClean="0"/>
              <a:t>xbe</a:t>
            </a:r>
            <a:r>
              <a:rPr lang="en-US" dirty="0" smtClean="0"/>
              <a:t>\</a:t>
            </a:r>
            <a:r>
              <a:rPr lang="en-US" dirty="0" err="1" smtClean="0"/>
              <a:t>xef</a:t>
            </a:r>
            <a:r>
              <a:rPr lang="en-US" dirty="0" smtClean="0"/>
              <a:t>” is written as “\</a:t>
            </a:r>
            <a:r>
              <a:rPr lang="en-US" dirty="0" err="1" smtClean="0"/>
              <a:t>xef</a:t>
            </a:r>
            <a:r>
              <a:rPr lang="en-US" dirty="0" smtClean="0"/>
              <a:t>\</a:t>
            </a:r>
            <a:r>
              <a:rPr lang="en-US" dirty="0" err="1" smtClean="0"/>
              <a:t>xbe</a:t>
            </a:r>
            <a:r>
              <a:rPr lang="en-US" dirty="0" smtClean="0"/>
              <a:t>\</a:t>
            </a:r>
            <a:r>
              <a:rPr lang="en-US" dirty="0" err="1" smtClean="0"/>
              <a:t>xad</a:t>
            </a:r>
            <a:r>
              <a:rPr lang="en-US" dirty="0" smtClean="0"/>
              <a:t>\</a:t>
            </a:r>
            <a:r>
              <a:rPr lang="en-US" dirty="0" err="1" smtClean="0"/>
              <a:t>xde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smtClean="0"/>
              <a:t>or “0xdeadbeef” =&gt; “0xefbeadde”)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82524" y="3233350"/>
            <a:ext cx="2339546" cy="3015049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…Pro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799000" y="3867664"/>
            <a:ext cx="2314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782524" y="4551405"/>
            <a:ext cx="2339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84206" y="3221333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program 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56996" y="406398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5850" y="4629637"/>
            <a:ext cx="77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tack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91698" y="291857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91698" y="619434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1218308" y="6161049"/>
            <a:ext cx="6829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365627" y="579171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82524" y="4548670"/>
            <a:ext cx="2339546" cy="55363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82524" y="5102304"/>
            <a:ext cx="2339546" cy="52336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EBP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82524" y="5908196"/>
            <a:ext cx="2339546" cy="34020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strcpy</a:t>
            </a:r>
            <a:r>
              <a:rPr lang="en-US" dirty="0" smtClean="0">
                <a:solidFill>
                  <a:schemeClr val="bg1"/>
                </a:solidFill>
              </a:rPr>
              <a:t>(“AAAAA…”)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82525" y="5613204"/>
            <a:ext cx="2339546" cy="34020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more stack stuff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82524" y="5625668"/>
            <a:ext cx="2339546" cy="327739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“AAAA”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82524" y="5102304"/>
            <a:ext cx="2339546" cy="510900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“AAAA”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82524" y="4551405"/>
            <a:ext cx="2339546" cy="52953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“AAAA”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5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Overflow: gets()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</a:t>
            </a:r>
          </a:p>
          <a:p>
            <a:r>
              <a:rPr lang="en-US" dirty="0" smtClean="0"/>
              <a:t>Takes 8 letters and prints them</a:t>
            </a:r>
          </a:p>
          <a:p>
            <a:r>
              <a:rPr lang="en-US" dirty="0" smtClean="0"/>
              <a:t>What happens if you pass &gt; 8?</a:t>
            </a:r>
          </a:p>
          <a:p>
            <a:pPr lvl="1"/>
            <a:r>
              <a:rPr lang="en-US" dirty="0" smtClean="0"/>
              <a:t>AAAAAAAABBBBCCCC</a:t>
            </a:r>
          </a:p>
          <a:p>
            <a:pPr lvl="2"/>
            <a:r>
              <a:rPr lang="en-US" dirty="0" smtClean="0"/>
              <a:t>(A*8, B*4, C*4)</a:t>
            </a:r>
            <a:endParaRPr lang="en-US" dirty="0"/>
          </a:p>
          <a:p>
            <a:pPr lvl="1"/>
            <a:r>
              <a:rPr lang="en-US" dirty="0" smtClean="0"/>
              <a:t>Overwrite EBP,EIP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12" y="4502599"/>
            <a:ext cx="3441386" cy="301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512" y="4804475"/>
            <a:ext cx="3441386" cy="21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512" y="5223808"/>
            <a:ext cx="6324352" cy="695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063" y="1728016"/>
            <a:ext cx="34766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Overwriting EIP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overwritten EIP with 0x43434343</a:t>
            </a:r>
          </a:p>
          <a:p>
            <a:pPr lvl="1"/>
            <a:r>
              <a:rPr lang="en-US" dirty="0" smtClean="0"/>
              <a:t>We can write the return address to another location</a:t>
            </a:r>
          </a:p>
          <a:p>
            <a:r>
              <a:rPr lang="en-US" dirty="0" smtClean="0"/>
              <a:t>Run it through function </a:t>
            </a:r>
            <a:r>
              <a:rPr lang="en-US" dirty="0" err="1" smtClean="0"/>
              <a:t>CanNeverExecute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() -- \</a:t>
            </a:r>
            <a:r>
              <a:rPr lang="en-US" dirty="0" err="1" smtClean="0"/>
              <a:t>xHH</a:t>
            </a:r>
            <a:r>
              <a:rPr lang="en-US" dirty="0" smtClean="0"/>
              <a:t>: allows writing of hex bytes</a:t>
            </a:r>
          </a:p>
          <a:p>
            <a:r>
              <a:rPr lang="en-US" dirty="0" err="1" smtClean="0"/>
              <a:t>CanNeverExecute</a:t>
            </a:r>
            <a:r>
              <a:rPr lang="en-US" dirty="0" smtClean="0"/>
              <a:t> is stored in this case at: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44" y="1252818"/>
            <a:ext cx="6364909" cy="70026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840" y="4150658"/>
            <a:ext cx="5540772" cy="2097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764" y="4555003"/>
            <a:ext cx="2714625" cy="39052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029200" y="4625340"/>
            <a:ext cx="1813560" cy="182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4326732" y="4510088"/>
            <a:ext cx="826295" cy="115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326732" y="4808220"/>
            <a:ext cx="802481" cy="168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830</TotalTime>
  <Words>498</Words>
  <Application>Microsoft Office PowerPoint</Application>
  <PresentationFormat>Custom</PresentationFormat>
  <Paragraphs>132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Exploit Development (x86)</vt:lpstr>
      <vt:lpstr>Exploits</vt:lpstr>
      <vt:lpstr>Tools</vt:lpstr>
      <vt:lpstr>Registers</vt:lpstr>
      <vt:lpstr>32-bit registers</vt:lpstr>
      <vt:lpstr>Stack: Function Calls and Frame Creation</vt:lpstr>
      <vt:lpstr>Stack-Based Overflow: Strcpy</vt:lpstr>
      <vt:lpstr>GDB Overflow: gets()</vt:lpstr>
      <vt:lpstr>Overwriting EIP</vt:lpstr>
      <vt:lpstr>Overwriting EIP: Demo</vt:lpstr>
      <vt:lpstr>References</vt:lpstr>
    </vt:vector>
  </TitlesOfParts>
  <Company>Southeast 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Development (x86)</dc:title>
  <dc:creator>Administrator</dc:creator>
  <cp:lastModifiedBy>Jonathan Fulling</cp:lastModifiedBy>
  <cp:revision>39</cp:revision>
  <dcterms:created xsi:type="dcterms:W3CDTF">2016-12-15T18:54:26Z</dcterms:created>
  <dcterms:modified xsi:type="dcterms:W3CDTF">2017-01-25T05:15:44Z</dcterms:modified>
</cp:coreProperties>
</file>