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3"/>
  </p:notesMasterIdLst>
  <p:sldIdLst>
    <p:sldId id="412" r:id="rId5"/>
    <p:sldId id="400" r:id="rId6"/>
    <p:sldId id="408" r:id="rId7"/>
    <p:sldId id="409" r:id="rId8"/>
    <p:sldId id="410" r:id="rId9"/>
    <p:sldId id="413" r:id="rId10"/>
    <p:sldId id="411" r:id="rId11"/>
    <p:sldId id="399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9D9D9"/>
    <a:srgbClr val="FEF8BE"/>
    <a:srgbClr val="B8CCE4"/>
    <a:srgbClr val="769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ECDAD-75E1-4BC4-AB86-9BA5DFF857B3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AA5E4-F832-4E78-BDC0-6CAA09567E0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48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31DCF8F9-FE1E-467E-9B82-0FEB758F2FA6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95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E393-D011-4B55-A9B6-0BBC79EF96B0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5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0C2F-F497-4247-8BB2-5746400D850B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9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219CF75-0ECC-4E76-B636-3ABF46261502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7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4E8BD-E6E8-42B0-9E1C-58D2F9C64A0C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3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7AFBA47-0BC8-4C75-9B10-88B9F496CCB1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2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84512E72-AC33-43BA-BEE9-4FD4948C58D8}" type="datetime1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1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6718-59A8-49B1-AEC5-3662572A144D}" type="datetime1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4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C767-5C82-4733-81D6-0B6B22CAF0EE}" type="datetime1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4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4D41E06-6C86-4754-846D-56519DFF1F50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6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A39B2-B176-40DF-B22F-280C511548AF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AA1BC-C245-4537-A704-02F8919D151B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8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45CF02-92BA-5A94-2DEC-47F61A7C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481272-C222-8968-044D-3BAF0970A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2A8D1-3358-F5F1-4AF0-5F9969CD7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87" name="Rectangle 10">
            <a:extLst>
              <a:ext uri="{FF2B5EF4-FFF2-40B4-BE49-F238E27FC236}">
                <a16:creationId xmlns:a16="http://schemas.microsoft.com/office/drawing/2014/main" id="{3CA4E186-A056-DACA-6812-E5F007704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318A6B-6752-F618-4EF4-1D267178C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ca-ES" sz="4800"/>
              <a:t>Enginyeria del Software</a:t>
            </a:r>
          </a:p>
        </p:txBody>
      </p:sp>
      <p:sp>
        <p:nvSpPr>
          <p:cNvPr id="88" name="Rectangle 12">
            <a:extLst>
              <a:ext uri="{FF2B5EF4-FFF2-40B4-BE49-F238E27FC236}">
                <a16:creationId xmlns:a16="http://schemas.microsoft.com/office/drawing/2014/main" id="{EE755042-3AA6-3825-AEC6-571898FD7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429D88-9361-BCC7-DCE3-D5D1408F4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8F60D0DC-CA51-7547-B234-C04A874F0855}"/>
              </a:ext>
            </a:extLst>
          </p:cNvPr>
          <p:cNvSpPr txBox="1">
            <a:spLocks/>
          </p:cNvSpPr>
          <p:nvPr/>
        </p:nvSpPr>
        <p:spPr>
          <a:xfrm>
            <a:off x="7848600" y="4872922"/>
            <a:ext cx="4023360" cy="135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a-ES" sz="1400" dirty="0"/>
              <a:t>Pràctiques: Grup XXX-YY</a:t>
            </a:r>
          </a:p>
          <a:p>
            <a:pPr>
              <a:lnSpc>
                <a:spcPct val="100000"/>
              </a:lnSpc>
            </a:pPr>
            <a:endParaRPr lang="ca-ES" sz="1400" dirty="0"/>
          </a:p>
          <a:p>
            <a:pPr>
              <a:lnSpc>
                <a:spcPct val="100000"/>
              </a:lnSpc>
            </a:pPr>
            <a:r>
              <a:rPr lang="ca-ES" sz="1400" dirty="0" err="1"/>
              <a:t>Sprint</a:t>
            </a:r>
            <a:r>
              <a:rPr lang="ca-ES" sz="1400" dirty="0"/>
              <a:t> 03: Especificacions i 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75173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F9086-B6B4-D19E-C791-6006CEAD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Composició de l’equip</a:t>
            </a:r>
            <a:r>
              <a:rPr lang="en-GB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DBCED9-7F51-70EF-594E-F7D7A979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Profile Pictures, The Selfie Precursor Thebenclark, 47% OFF">
            <a:extLst>
              <a:ext uri="{FF2B5EF4-FFF2-40B4-BE49-F238E27FC236}">
                <a16:creationId xmlns:a16="http://schemas.microsoft.com/office/drawing/2014/main" id="{E44A2714-7224-8333-A43B-ECBC3C17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05" y="2312505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F9A3A06-2104-6EDD-EE3F-A32528BEC881}"/>
              </a:ext>
            </a:extLst>
          </p:cNvPr>
          <p:cNvSpPr txBox="1"/>
          <p:nvPr/>
        </p:nvSpPr>
        <p:spPr>
          <a:xfrm>
            <a:off x="1155324" y="3638956"/>
            <a:ext cx="231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Foto membre_1</a:t>
            </a:r>
          </a:p>
          <a:p>
            <a:r>
              <a:rPr lang="es-ES" dirty="0" err="1"/>
              <a:t>Nom</a:t>
            </a:r>
            <a:r>
              <a:rPr lang="es-ES" dirty="0"/>
              <a:t> membre_1</a:t>
            </a:r>
            <a:endParaRPr lang="ca-ES" dirty="0"/>
          </a:p>
        </p:txBody>
      </p:sp>
      <p:pic>
        <p:nvPicPr>
          <p:cNvPr id="8" name="Picture 2" descr="Profile Pictures, The Selfie Precursor Thebenclark, 47% OFF">
            <a:extLst>
              <a:ext uri="{FF2B5EF4-FFF2-40B4-BE49-F238E27FC236}">
                <a16:creationId xmlns:a16="http://schemas.microsoft.com/office/drawing/2014/main" id="{76D0DF31-D861-FFEE-2974-6C02DD693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851" y="2312505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701D67B-2047-7EEE-CB49-B2ED590A3D18}"/>
              </a:ext>
            </a:extLst>
          </p:cNvPr>
          <p:cNvSpPr txBox="1"/>
          <p:nvPr/>
        </p:nvSpPr>
        <p:spPr>
          <a:xfrm>
            <a:off x="3776870" y="3638956"/>
            <a:ext cx="231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Foto membre_2</a:t>
            </a:r>
          </a:p>
          <a:p>
            <a:r>
              <a:rPr lang="es-ES" dirty="0" err="1"/>
              <a:t>Nom</a:t>
            </a:r>
            <a:r>
              <a:rPr lang="es-ES" dirty="0"/>
              <a:t> membre_2</a:t>
            </a:r>
            <a:endParaRPr lang="ca-ES" dirty="0"/>
          </a:p>
        </p:txBody>
      </p:sp>
      <p:pic>
        <p:nvPicPr>
          <p:cNvPr id="10" name="Picture 2" descr="Profile Pictures, The Selfie Precursor Thebenclark, 47% OFF">
            <a:extLst>
              <a:ext uri="{FF2B5EF4-FFF2-40B4-BE49-F238E27FC236}">
                <a16:creationId xmlns:a16="http://schemas.microsoft.com/office/drawing/2014/main" id="{C58F73A0-EF49-A7B1-C627-75778E02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305" y="4472610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F9E5503-CA01-C76E-286A-F65FDF48A279}"/>
              </a:ext>
            </a:extLst>
          </p:cNvPr>
          <p:cNvSpPr txBox="1"/>
          <p:nvPr/>
        </p:nvSpPr>
        <p:spPr>
          <a:xfrm>
            <a:off x="1155324" y="5799061"/>
            <a:ext cx="231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Foto membre_3</a:t>
            </a:r>
          </a:p>
          <a:p>
            <a:r>
              <a:rPr lang="es-ES" dirty="0" err="1"/>
              <a:t>Nom</a:t>
            </a:r>
            <a:r>
              <a:rPr lang="es-ES" dirty="0"/>
              <a:t> membre_3</a:t>
            </a:r>
            <a:endParaRPr lang="ca-ES" dirty="0"/>
          </a:p>
        </p:txBody>
      </p:sp>
      <p:pic>
        <p:nvPicPr>
          <p:cNvPr id="12" name="Picture 2" descr="Profile Pictures, The Selfie Precursor Thebenclark, 47% OFF">
            <a:extLst>
              <a:ext uri="{FF2B5EF4-FFF2-40B4-BE49-F238E27FC236}">
                <a16:creationId xmlns:a16="http://schemas.microsoft.com/office/drawing/2014/main" id="{B5B950BB-3356-08FA-D3B8-D5AB267A1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851" y="4472610"/>
            <a:ext cx="1209260" cy="12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FC6393E-84E8-F829-72B0-A2837607CCD5}"/>
              </a:ext>
            </a:extLst>
          </p:cNvPr>
          <p:cNvSpPr txBox="1"/>
          <p:nvPr/>
        </p:nvSpPr>
        <p:spPr>
          <a:xfrm>
            <a:off x="3776870" y="5799061"/>
            <a:ext cx="231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Foto membre_4</a:t>
            </a:r>
          </a:p>
          <a:p>
            <a:r>
              <a:rPr lang="es-ES" dirty="0" err="1"/>
              <a:t>Nom</a:t>
            </a:r>
            <a:r>
              <a:rPr lang="es-ES" dirty="0"/>
              <a:t> membre_4</a:t>
            </a:r>
            <a:endParaRPr lang="ca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5D8E7C1-F3A1-9FFE-E007-5F434203772E}"/>
              </a:ext>
            </a:extLst>
          </p:cNvPr>
          <p:cNvSpPr txBox="1"/>
          <p:nvPr/>
        </p:nvSpPr>
        <p:spPr>
          <a:xfrm>
            <a:off x="6612835" y="3167270"/>
            <a:ext cx="43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dirty="0"/>
              <a:t>En aquesta transparència heu d’indicar quin es el </a:t>
            </a:r>
            <a:r>
              <a:rPr lang="ca-ES" dirty="0" err="1"/>
              <a:t>Scrum</a:t>
            </a:r>
            <a:r>
              <a:rPr lang="ca-ES" dirty="0"/>
              <a:t> </a:t>
            </a:r>
            <a:r>
              <a:rPr lang="ca-ES" dirty="0" err="1"/>
              <a:t>Master</a:t>
            </a:r>
            <a:r>
              <a:rPr lang="ca-ES" dirty="0"/>
              <a:t> d’aquest </a:t>
            </a:r>
            <a:r>
              <a:rPr lang="ca-ES" dirty="0" err="1"/>
              <a:t>sprint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43996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FB19B-BC83-28E3-C34F-E477B71C3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D4BA1-5AB7-B8D9-63F4-F71B31D5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Tasques fetes al sprint</a:t>
            </a:r>
            <a:endParaRPr lang="en-GB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9DCC4B-20F9-8EAA-9C5D-D85FD1DD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9F3BC3-64C6-DCA9-A993-43956FF851B7}"/>
              </a:ext>
            </a:extLst>
          </p:cNvPr>
          <p:cNvSpPr txBox="1"/>
          <p:nvPr/>
        </p:nvSpPr>
        <p:spPr>
          <a:xfrm>
            <a:off x="428603" y="2198728"/>
            <a:ext cx="10020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dirty="0"/>
              <a:t>En aquesta transparència volem un llistat general de les tasques que ha fet cadascú al </a:t>
            </a:r>
            <a:r>
              <a:rPr lang="ca-ES" dirty="0" err="1"/>
              <a:t>sprint</a:t>
            </a:r>
            <a:endParaRPr lang="ca-ES" dirty="0"/>
          </a:p>
          <a:p>
            <a:pPr algn="just"/>
            <a:endParaRPr lang="ca-ES" dirty="0"/>
          </a:p>
          <a:p>
            <a:pPr algn="just"/>
            <a:r>
              <a:rPr lang="ca-ES" dirty="0"/>
              <a:t>Per exemple:</a:t>
            </a:r>
          </a:p>
          <a:p>
            <a:pPr algn="just"/>
            <a:endParaRPr lang="ca-ES" dirty="0"/>
          </a:p>
          <a:p>
            <a:pPr algn="just"/>
            <a:r>
              <a:rPr lang="ca-ES" dirty="0"/>
              <a:t>Tasca 1: Especificacions Cas </a:t>
            </a:r>
            <a:r>
              <a:rPr lang="ca-ES" dirty="0" err="1"/>
              <a:t>d’Ùs</a:t>
            </a:r>
            <a:r>
              <a:rPr lang="ca-ES" dirty="0"/>
              <a:t> Fer Comanda (encarregat: Alumne1)</a:t>
            </a:r>
          </a:p>
        </p:txBody>
      </p:sp>
    </p:spTree>
    <p:extLst>
      <p:ext uri="{BB962C8B-B14F-4D97-AF65-F5344CB8AC3E}">
        <p14:creationId xmlns:p14="http://schemas.microsoft.com/office/powerpoint/2010/main" val="3516385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829A-DA28-0229-A05E-FCE0F2EF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F99BE-BBF6-B2B3-02F4-217E7C78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/>
              <a:t>Diagrama Cas d’Ús final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58B65D-2614-915C-82AC-99B679A02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C72129-175A-22CE-696F-928ABF46C450}"/>
              </a:ext>
            </a:extLst>
          </p:cNvPr>
          <p:cNvSpPr txBox="1"/>
          <p:nvPr/>
        </p:nvSpPr>
        <p:spPr>
          <a:xfrm>
            <a:off x="428603" y="2198728"/>
            <a:ext cx="10020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dirty="0"/>
              <a:t>En aquesta transparència volem el diagrama de casos </a:t>
            </a:r>
            <a:r>
              <a:rPr lang="ca-ES" dirty="0" err="1"/>
              <a:t>d’ùs</a:t>
            </a:r>
            <a:r>
              <a:rPr lang="ca-ES" dirty="0"/>
              <a:t> final</a:t>
            </a:r>
          </a:p>
        </p:txBody>
      </p:sp>
    </p:spTree>
    <p:extLst>
      <p:ext uri="{BB962C8B-B14F-4D97-AF65-F5344CB8AC3E}">
        <p14:creationId xmlns:p14="http://schemas.microsoft.com/office/powerpoint/2010/main" val="194366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A7B62-DBD7-BFDA-7B65-5E67A8D3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CAEFC-9C4C-51FD-FCC5-CC819E64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Especificacions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028594-75F6-86C2-9333-4845120C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933A7ED-18E9-D42B-F297-39B59B5C7F84}"/>
              </a:ext>
            </a:extLst>
          </p:cNvPr>
          <p:cNvSpPr txBox="1"/>
          <p:nvPr/>
        </p:nvSpPr>
        <p:spPr>
          <a:xfrm>
            <a:off x="428603" y="2198728"/>
            <a:ext cx="11266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dirty="0"/>
              <a:t>En aquesta secció de la presentació (ha de ser més d’una transparència) volem les especificacions de cada cas d’us, seguint el exemple de la plantilla que teniu aquí. </a:t>
            </a:r>
            <a:r>
              <a:rPr lang="ca-ES" b="1" dirty="0"/>
              <a:t>S’ha de fer una taula d’aquestes per cada cas d’us.</a:t>
            </a:r>
          </a:p>
          <a:p>
            <a:pPr algn="just"/>
            <a:endParaRPr lang="ca-ES" dirty="0"/>
          </a:p>
          <a:p>
            <a:pPr algn="just"/>
            <a:endParaRPr lang="ca-ES" dirty="0"/>
          </a:p>
          <a:p>
            <a:pPr algn="just"/>
            <a:endParaRPr lang="ca-ES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D221197F-1E85-7908-451A-1A59673D6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457643"/>
              </p:ext>
            </p:extLst>
          </p:nvPr>
        </p:nvGraphicFramePr>
        <p:xfrm>
          <a:off x="2100387" y="3060700"/>
          <a:ext cx="7922524" cy="32486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403154">
                  <a:extLst>
                    <a:ext uri="{9D8B030D-6E8A-4147-A177-3AD203B41FA5}">
                      <a16:colId xmlns:a16="http://schemas.microsoft.com/office/drawing/2014/main" val="645709654"/>
                    </a:ext>
                  </a:extLst>
                </a:gridCol>
                <a:gridCol w="2598375">
                  <a:extLst>
                    <a:ext uri="{9D8B030D-6E8A-4147-A177-3AD203B41FA5}">
                      <a16:colId xmlns:a16="http://schemas.microsoft.com/office/drawing/2014/main" val="842417822"/>
                    </a:ext>
                  </a:extLst>
                </a:gridCol>
                <a:gridCol w="992607">
                  <a:extLst>
                    <a:ext uri="{9D8B030D-6E8A-4147-A177-3AD203B41FA5}">
                      <a16:colId xmlns:a16="http://schemas.microsoft.com/office/drawing/2014/main" val="4136022570"/>
                    </a:ext>
                  </a:extLst>
                </a:gridCol>
                <a:gridCol w="1928388">
                  <a:extLst>
                    <a:ext uri="{9D8B030D-6E8A-4147-A177-3AD203B41FA5}">
                      <a16:colId xmlns:a16="http://schemas.microsoft.com/office/drawing/2014/main" val="1005851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ca-ES" sz="1100" dirty="0">
                          <a:effectLst/>
                        </a:rPr>
                        <a:t>CAS D’ÚS:</a:t>
                      </a:r>
                      <a:endParaRPr lang="ca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 sz="1100" dirty="0">
                          <a:effectLst/>
                        </a:rPr>
                        <a:t>Validar Usuari</a:t>
                      </a:r>
                      <a:endParaRPr lang="ca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312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ca-ES" sz="1000" b="1" kern="0" dirty="0">
                          <a:effectLst/>
                        </a:rPr>
                        <a:t>Versió</a:t>
                      </a:r>
                      <a:endParaRPr lang="ca-ES" sz="1000" b="1" kern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 sz="1100" dirty="0">
                          <a:effectLst/>
                        </a:rPr>
                        <a:t>1.0</a:t>
                      </a:r>
                      <a:endParaRPr lang="ca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ca-ES" sz="1000" b="1" kern="0" dirty="0">
                          <a:effectLst/>
                        </a:rPr>
                        <a:t>Data</a:t>
                      </a:r>
                      <a:endParaRPr lang="ca-ES" sz="1000" b="1" kern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 sz="1100" dirty="0">
                          <a:effectLst/>
                        </a:rPr>
                        <a:t>10/04/2025</a:t>
                      </a:r>
                      <a:endParaRPr lang="ca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extLst>
                  <a:ext uri="{0D108BD9-81ED-4DB2-BD59-A6C34878D82A}">
                    <a16:rowId xmlns:a16="http://schemas.microsoft.com/office/drawing/2014/main" val="4280715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ca-ES" sz="1100" b="1" dirty="0">
                          <a:effectLst/>
                        </a:rPr>
                        <a:t>Autors</a:t>
                      </a:r>
                      <a:endParaRPr lang="ca-E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 sz="1100" dirty="0">
                          <a:effectLst/>
                        </a:rPr>
                        <a:t>ES1</a:t>
                      </a:r>
                      <a:endParaRPr lang="ca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049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ca-ES" sz="1100" b="1" dirty="0">
                          <a:effectLst/>
                        </a:rPr>
                        <a:t>Descripció</a:t>
                      </a:r>
                      <a:endParaRPr lang="ca-E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3"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ca-ES" sz="1100" dirty="0">
                          <a:effectLst/>
                        </a:rPr>
                        <a:t>Aquest cas d’ús descriu com els usuaris accedeixen al sistema de gestió acadèmica. Segons quin usuari sigui (alumne, professor o PAS), tindrà uns privilegis en el sistema i podrà accedir a uns casos d’ús.</a:t>
                      </a:r>
                      <a:endParaRPr lang="ca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735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ca-ES" sz="1100" b="1">
                          <a:effectLst/>
                        </a:rPr>
                        <a:t>Actors</a:t>
                      </a:r>
                      <a:endParaRPr lang="ca-E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 sz="1100">
                          <a:effectLst/>
                        </a:rPr>
                        <a:t>Alumne, Professor, PAS.</a:t>
                      </a:r>
                      <a:endParaRPr lang="ca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289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ca-ES" sz="1100" b="1" dirty="0" err="1">
                          <a:effectLst/>
                        </a:rPr>
                        <a:t>Precondició</a:t>
                      </a:r>
                      <a:endParaRPr lang="ca-E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3"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ca-ES" sz="1100">
                          <a:effectLst/>
                        </a:rPr>
                        <a:t> </a:t>
                      </a:r>
                      <a:endParaRPr lang="ca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124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ca-ES" sz="1100" b="1" dirty="0">
                          <a:effectLst/>
                        </a:rPr>
                        <a:t>Flux principal</a:t>
                      </a:r>
                      <a:endParaRPr lang="ca-E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3">
                  <a:txBody>
                    <a:bodyPr/>
                    <a:lstStyle/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225425" algn="l"/>
                        </a:tabLst>
                      </a:pPr>
                      <a:r>
                        <a:rPr lang="ca-ES" sz="1100">
                          <a:effectLst/>
                        </a:rPr>
                        <a:t>El sistema valida el codi d’usuari i password introduïts.</a:t>
                      </a:r>
                      <a:endParaRPr lang="ca-ES" sz="1000">
                        <a:effectLst/>
                      </a:endParaRPr>
                    </a:p>
                    <a:p>
                      <a:pPr marL="342900" lvl="0" indent="-342900" algn="just">
                        <a:buFont typeface="+mj-lt"/>
                        <a:buAutoNum type="arabicPeriod"/>
                        <a:tabLst>
                          <a:tab pos="225425" algn="l"/>
                        </a:tabLst>
                      </a:pPr>
                      <a:r>
                        <a:rPr lang="ca-ES" sz="1100">
                          <a:effectLst/>
                        </a:rPr>
                        <a:t>El sistema mostra el menú principal segons el perfil d’usuari.</a:t>
                      </a:r>
                      <a:r>
                        <a:rPr lang="ca-ES" sz="1000">
                          <a:effectLst/>
                        </a:rPr>
                        <a:t> </a:t>
                      </a:r>
                      <a:endParaRPr lang="ca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944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ca-ES" sz="1100" b="1" dirty="0" err="1">
                          <a:effectLst/>
                        </a:rPr>
                        <a:t>Subfluxos</a:t>
                      </a:r>
                      <a:endParaRPr lang="ca-E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3"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ca-ES" sz="1100">
                          <a:effectLst/>
                        </a:rPr>
                        <a:t> </a:t>
                      </a:r>
                      <a:endParaRPr lang="ca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722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ca-ES" sz="1100" b="1" dirty="0">
                          <a:effectLst/>
                        </a:rPr>
                        <a:t>Fluxos alternatius</a:t>
                      </a:r>
                      <a:endParaRPr lang="ca-E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3">
                  <a:txBody>
                    <a:bodyPr/>
                    <a:lstStyle/>
                    <a:p>
                      <a:pPr marL="228600" marR="457200"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ca-ES" sz="1100" u="sng">
                          <a:effectLst/>
                        </a:rPr>
                        <a:t>Nom d’usuari / password incorrectes</a:t>
                      </a:r>
                      <a:endParaRPr lang="ca-ES" sz="1200">
                        <a:effectLst/>
                      </a:endParaRPr>
                    </a:p>
                    <a:p>
                      <a:pPr algn="just">
                        <a:buNone/>
                      </a:pPr>
                      <a:r>
                        <a:rPr lang="ca-ES" sz="1100">
                          <a:effectLst/>
                        </a:rPr>
                        <a:t>Si la identificació d’usuari és incorrecta, es mostra un missatge d’error demanant a l’usuari que torni a entrar les dades o cancel·li l’operació. En aquest últim cas, el cas d’ús acaba.</a:t>
                      </a:r>
                      <a:endParaRPr lang="ca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327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ca-ES" sz="1100" b="1">
                          <a:effectLst/>
                        </a:rPr>
                        <a:t>Postcondició</a:t>
                      </a:r>
                      <a:endParaRPr lang="ca-ES" sz="1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 sz="1100">
                          <a:effectLst/>
                        </a:rPr>
                        <a:t> </a:t>
                      </a:r>
                      <a:endParaRPr lang="ca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87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ca-ES" sz="1100" b="1" dirty="0">
                          <a:effectLst/>
                        </a:rPr>
                        <a:t>Requeriments no funcionals</a:t>
                      </a:r>
                      <a:endParaRPr lang="ca-E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 sz="1100">
                          <a:effectLst/>
                        </a:rPr>
                        <a:t> </a:t>
                      </a:r>
                      <a:endParaRPr lang="ca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901478"/>
                  </a:ext>
                </a:extLst>
              </a:tr>
              <a:tr h="5207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ca-ES" sz="1100" b="1" dirty="0">
                          <a:effectLst/>
                        </a:rPr>
                        <a:t>Prioritat</a:t>
                      </a:r>
                      <a:endParaRPr lang="ca-E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 sz="1100">
                          <a:effectLst/>
                        </a:rPr>
                        <a:t>Normal</a:t>
                      </a:r>
                      <a:endParaRPr lang="ca-E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556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ca-ES" sz="1100" b="1" dirty="0">
                          <a:effectLst/>
                        </a:rPr>
                        <a:t>Comentaris</a:t>
                      </a:r>
                      <a:endParaRPr lang="ca-ES" sz="1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grid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a-ES" sz="1100" dirty="0">
                          <a:effectLst/>
                        </a:rPr>
                        <a:t> </a:t>
                      </a:r>
                      <a:endParaRPr lang="ca-E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28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74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5341F-C123-06EB-813C-B80CDC929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46E33-E11D-9CE5-7D89-99B4A949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" dirty="0"/>
              <a:t>Diagrama Classes inicial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5ECA96-56BD-9234-DB2F-9A3786F3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4AEF0E9-4AF8-415D-3A39-16E5C76E547A}"/>
              </a:ext>
            </a:extLst>
          </p:cNvPr>
          <p:cNvSpPr txBox="1"/>
          <p:nvPr/>
        </p:nvSpPr>
        <p:spPr>
          <a:xfrm>
            <a:off x="428603" y="2198728"/>
            <a:ext cx="7017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dirty="0"/>
              <a:t>En aquesta transparència volem un diagrama de classes inicial. En aquest diagrama (versió inicial) només poseu les classes tipus entitat, no cal posar gestors ni interfases.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A1FA22-5027-E2B1-4761-7BF3BF47B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449" y="548640"/>
            <a:ext cx="4126533" cy="554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2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38EA2-7393-3EEA-342C-2A0E49400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4DF30-96E6-D413-77EB-9C52FFF9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Burn-down</a:t>
            </a:r>
            <a:r>
              <a:rPr lang="ca-ES" dirty="0"/>
              <a:t> </a:t>
            </a:r>
            <a:r>
              <a:rPr lang="ca-ES" dirty="0" err="1"/>
              <a:t>chart</a:t>
            </a:r>
            <a:endParaRPr lang="ca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24E472-EEEA-047A-652F-39B76DAD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201EA9-8858-5DF7-3188-D5BF4D92DF40}"/>
              </a:ext>
            </a:extLst>
          </p:cNvPr>
          <p:cNvSpPr txBox="1"/>
          <p:nvPr/>
        </p:nvSpPr>
        <p:spPr>
          <a:xfrm>
            <a:off x="428603" y="2198728"/>
            <a:ext cx="1126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dirty="0"/>
              <a:t>En aquesta transparència volem el vostre </a:t>
            </a:r>
            <a:r>
              <a:rPr lang="ca-ES" dirty="0" err="1"/>
              <a:t>burn-down</a:t>
            </a:r>
            <a:r>
              <a:rPr lang="ca-ES" dirty="0"/>
              <a:t> Chart per aquest </a:t>
            </a:r>
            <a:r>
              <a:rPr lang="ca-ES" dirty="0" err="1"/>
              <a:t>sprint</a:t>
            </a:r>
            <a:endParaRPr lang="ca-E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7540303-3215-05B0-67D1-9A5C8049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091" y="2190820"/>
            <a:ext cx="5086753" cy="416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5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6D8F7F-EDDF-0F27-C5DE-363EDF2D8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87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F091E7-7144-0D59-2350-891845526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ca-ES" sz="4800"/>
              <a:t>Enginyeria del Software</a:t>
            </a:r>
          </a:p>
        </p:txBody>
      </p:sp>
      <p:sp>
        <p:nvSpPr>
          <p:cNvPr id="88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4B6A5C40-8DF0-BEC4-6D4B-21A930E89326}"/>
              </a:ext>
            </a:extLst>
          </p:cNvPr>
          <p:cNvSpPr txBox="1">
            <a:spLocks/>
          </p:cNvSpPr>
          <p:nvPr/>
        </p:nvSpPr>
        <p:spPr>
          <a:xfrm>
            <a:off x="7848600" y="4872922"/>
            <a:ext cx="4023360" cy="135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ca-ES" sz="1400" dirty="0"/>
              <a:t>Pràctiques: Grup XXX-YY</a:t>
            </a:r>
          </a:p>
          <a:p>
            <a:pPr>
              <a:lnSpc>
                <a:spcPct val="100000"/>
              </a:lnSpc>
            </a:pPr>
            <a:endParaRPr lang="ca-ES" sz="1400" dirty="0"/>
          </a:p>
          <a:p>
            <a:pPr>
              <a:lnSpc>
                <a:spcPct val="100000"/>
              </a:lnSpc>
            </a:pPr>
            <a:r>
              <a:rPr lang="ca-ES" sz="1400" dirty="0" err="1"/>
              <a:t>Sprint</a:t>
            </a:r>
            <a:r>
              <a:rPr lang="ca-ES" sz="1400" dirty="0"/>
              <a:t> 03: Especificacions i 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79260365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412426"/>
      </a:dk2>
      <a:lt2>
        <a:srgbClr val="E2E8E8"/>
      </a:lt2>
      <a:accent1>
        <a:srgbClr val="C34D54"/>
      </a:accent1>
      <a:accent2>
        <a:srgbClr val="B1643B"/>
      </a:accent2>
      <a:accent3>
        <a:srgbClr val="BBA149"/>
      </a:accent3>
      <a:accent4>
        <a:srgbClr val="98AD39"/>
      </a:accent4>
      <a:accent5>
        <a:srgbClr val="72B346"/>
      </a:accent5>
      <a:accent6>
        <a:srgbClr val="3BB13D"/>
      </a:accent6>
      <a:hlink>
        <a:srgbClr val="30928B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3BD3DC6F0E81D4FA56575A4B7B24AF5" ma:contentTypeVersion="14" ma:contentTypeDescription="Crear nuevo documento." ma:contentTypeScope="" ma:versionID="ded3d347f3a98b31a82ee0cc093f824b">
  <xsd:schema xmlns:xsd="http://www.w3.org/2001/XMLSchema" xmlns:xs="http://www.w3.org/2001/XMLSchema" xmlns:p="http://schemas.microsoft.com/office/2006/metadata/properties" xmlns:ns3="7b814fa0-4f1b-4d56-8a36-064af1e36e66" xmlns:ns4="b1fa7ccf-aa4f-4f27-84db-07667d020acb" targetNamespace="http://schemas.microsoft.com/office/2006/metadata/properties" ma:root="true" ma:fieldsID="fe3adeea5df1e60fd0d7c7fb86895927" ns3:_="" ns4:_="">
    <xsd:import namespace="7b814fa0-4f1b-4d56-8a36-064af1e36e66"/>
    <xsd:import namespace="b1fa7ccf-aa4f-4f27-84db-07667d020ac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814fa0-4f1b-4d56-8a36-064af1e36e6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a7ccf-aa4f-4f27-84db-07667d020a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b814fa0-4f1b-4d56-8a36-064af1e36e66">
      <UserInfo>
        <DisplayName/>
        <AccountId xsi:nil="true"/>
        <AccountType/>
      </UserInfo>
    </SharedWithUsers>
    <_activity xmlns="b1fa7ccf-aa4f-4f27-84db-07667d020acb" xsi:nil="true"/>
  </documentManagement>
</p:properties>
</file>

<file path=customXml/itemProps1.xml><?xml version="1.0" encoding="utf-8"?>
<ds:datastoreItem xmlns:ds="http://schemas.openxmlformats.org/officeDocument/2006/customXml" ds:itemID="{04171512-FDE1-4E49-B7EA-58AD2B3337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7A2FCE-FB77-4A2D-98B9-B8BD51BEE8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814fa0-4f1b-4d56-8a36-064af1e36e66"/>
    <ds:schemaRef ds:uri="b1fa7ccf-aa4f-4f27-84db-07667d020a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BF3923-D9E5-4962-BBB8-690B0ABC4F42}">
  <ds:schemaRefs>
    <ds:schemaRef ds:uri="http://www.w3.org/XML/1998/namespace"/>
    <ds:schemaRef ds:uri="b1fa7ccf-aa4f-4f27-84db-07667d020acb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b814fa0-4f1b-4d56-8a36-064af1e36e66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7782</TotalTime>
  <Words>363</Words>
  <Application>Microsoft Office PowerPoint</Application>
  <PresentationFormat>Panorámica</PresentationFormat>
  <Paragraphs>69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Neue Haas Grotesk Text Pro</vt:lpstr>
      <vt:lpstr>Times New Roman</vt:lpstr>
      <vt:lpstr>AccentBoxVTI</vt:lpstr>
      <vt:lpstr>Enginyeria del Software</vt:lpstr>
      <vt:lpstr>Composició de l’equip </vt:lpstr>
      <vt:lpstr>Tasques fetes al sprint</vt:lpstr>
      <vt:lpstr>Diagrama Cas d’Ús final</vt:lpstr>
      <vt:lpstr>Especificacions</vt:lpstr>
      <vt:lpstr>Diagrama Classes inicial</vt:lpstr>
      <vt:lpstr>Burn-down chart</vt:lpstr>
      <vt:lpstr>Enginyeria del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Enginyeria del Software</dc:title>
  <dc:creator>Jorge Bernal del Nozal</dc:creator>
  <cp:lastModifiedBy>Jorge Bernal del Nozal</cp:lastModifiedBy>
  <cp:revision>36</cp:revision>
  <dcterms:created xsi:type="dcterms:W3CDTF">2023-02-10T08:32:17Z</dcterms:created>
  <dcterms:modified xsi:type="dcterms:W3CDTF">2025-04-11T07:59:02Z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0x01010063BD3DC6F0E81D4FA56575A4B7B24AF5</vt:lpwstr>
  </property>
  <property fmtid="{D5CDD505-2E9C-101B-9397-08002B2CF9AE}" pid="3" name="Order">
    <vt:r8>1700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ComplianceAssetId">
    <vt:lpwstr/>
  </property>
</Properties>
</file>