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005F0-04FF-4B4B-B44A-A2EECE601BE1}">
  <a:tblStyle styleId="{756005F0-04FF-4B4B-B44A-A2EECE601BE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a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5aa6fa5a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5aa6fa5a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55aa6fa5a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5aa6fa5a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5aa6fa5a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5aa6fa5a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5aa6fa5ac_0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5aa6fa5ac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55aa6fa5ac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5aa6fa5ac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5aa6fa5ac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5aa6fa5ac_0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5aa6fa5ac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5aa6fa5ac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355aa6fa5ac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5aa6fa5ac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5aa6fa5ac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55aa6fa5ac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5aa6fa5a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5aa6fa5a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55aa6fa5ac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5aa6fa5ac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5aa6fa5ac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55aa6fa5ac_0_1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5aa6fa5a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5aa6fa5a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55aa6fa5ac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5aa6fa5ac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55aa6fa5ac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5aa6fa5ac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ea90656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4dea90656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5aa6fa5ac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5aa6fa5a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5aa6fa5ac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5aa6fa5ac_0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5aa6fa5ac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55aa6fa5ac_0_1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5aa6fa5ac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5aa6fa5ac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5aa6fa5ac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5aa6fa5ac_0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5aa6fa5ac_0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5aa6fa5ac_0_1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5aa6fa5ac_0_1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5aa6fa5ac_0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55aa6fa5ac_0_1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5aa6fa5ac_0_1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5aa6fa5ac_0_1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5aa6fa5ac_0_1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5aa6fa5ac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5aa6fa5ac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55aa6fa5ac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5aa6fa5ac_0_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5aa6fa5ac_0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5aa6fa5ac_0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5d52ff3fb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5d52ff3fb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55d52ff3fb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5aa6fa5a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5aa6fa5a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5aa6fa5ac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5aa6fa5ac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55aa6fa5ac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5aa6fa5a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5aa6fa5a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55aa6fa5ac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5aa6fa5a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5aa6fa5a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5aa6fa5a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DABD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5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6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6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6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C9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7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7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8" name="Google Shape;78;p9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9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F1E3E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0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-1" l="0" r="-1" t="1108"/>
          <a:stretch/>
        </p:blipFill>
        <p:spPr>
          <a:xfrm>
            <a:off x="20" y="10"/>
            <a:ext cx="866849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6862"/>
                </a:srgbClr>
              </a:gs>
              <a:gs pos="4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3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ca-ES" sz="4800"/>
              <a:t>Enginyeria del Software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ABDBD"/>
          </a:solidFill>
          <a:ln cap="flat" cmpd="sng" w="9525">
            <a:solidFill>
              <a:srgbClr val="DABDB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7848600" y="4872922"/>
            <a:ext cx="4023360" cy="1359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ca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Pràctiques: Grup </a:t>
            </a:r>
            <a:r>
              <a:rPr lang="ca-ES">
                <a:solidFill>
                  <a:schemeClr val="dk1"/>
                </a:solidFill>
              </a:rPr>
              <a:t>412</a:t>
            </a:r>
            <a:r>
              <a:rPr b="0" i="0" lang="ca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ca-ES">
                <a:solidFill>
                  <a:schemeClr val="dk1"/>
                </a:solidFill>
              </a:rPr>
              <a:t>05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ca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Sprint 03: Especificacions i Diagrama de Classes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1454475" y="124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586675"/>
                <a:gridCol w="993525"/>
                <a:gridCol w="382850"/>
                <a:gridCol w="2580200"/>
                <a:gridCol w="382850"/>
                <a:gridCol w="382850"/>
                <a:gridCol w="2580200"/>
                <a:gridCol w="382850"/>
                <a:gridCol w="382850"/>
              </a:tblGrid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Proposar plats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776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Aquest cas d’ús permet que un client pugui proposar un plat que li agradaria consumir. Aquestes propostes són visibles només per als cuiners, els quals poden acceptar preparar-les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2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Client, Cuiner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L’usuari ha d’estar registrat com a client.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850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accedeix a l’opció de proposar un plat.</a:t>
                      </a:r>
                      <a:br>
                        <a:rPr lang="ca-ES" sz="1100"/>
                      </a:b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client escriu la proposta amb la descripció del plat.</a:t>
                      </a:r>
                      <a:br>
                        <a:rPr lang="ca-ES" sz="1100"/>
                      </a:b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El sistema emmagatzema la proposta i la mostra als cuiners.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889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701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2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La proposta queda registrada i visible per als cuiners.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15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22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192" name="Google Shape;192;p23"/>
          <p:cNvGraphicFramePr/>
          <p:nvPr/>
        </p:nvGraphicFramePr>
        <p:xfrm>
          <a:off x="1304650" y="105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571900"/>
                <a:gridCol w="984250"/>
                <a:gridCol w="382850"/>
                <a:gridCol w="2556150"/>
                <a:gridCol w="382850"/>
                <a:gridCol w="382850"/>
                <a:gridCol w="2556150"/>
                <a:gridCol w="382850"/>
                <a:gridCol w="382850"/>
              </a:tblGrid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Consultar comandes anteriors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599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Permet al client consultar l’historial de comandes realitzades amb informació com el plat, data, estat i valoració (si n’hi ha).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39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9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Haver fet comandes prèviament.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99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accedeix a la secció de “Comandes anteriors”.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mostra una llista de comandes prèvies amb els seus detalls.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81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7985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39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9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9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474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El client visualitza la informació de les seves comandes passades.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74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5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199" name="Google Shape;199;p24"/>
          <p:cNvGraphicFramePr/>
          <p:nvPr/>
        </p:nvGraphicFramePr>
        <p:xfrm>
          <a:off x="1465875" y="9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470100"/>
                <a:gridCol w="920525"/>
                <a:gridCol w="382850"/>
                <a:gridCol w="2390600"/>
                <a:gridCol w="382850"/>
                <a:gridCol w="382850"/>
                <a:gridCol w="2390600"/>
                <a:gridCol w="382850"/>
                <a:gridCol w="382850"/>
              </a:tblGrid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Repetir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738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Permet repetir una comanda anterior si els plats encara estan disponibles.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2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Haver fet comandes prèviament i haver consultat la comanda, a més de que el plat ha d’estar disponible.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92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selecciona una comanda prèvia i clica l’opció “Repetir comanda”.</a:t>
                      </a:r>
                      <a:br>
                        <a:rPr lang="ca-ES" sz="1100"/>
                      </a:br>
                      <a:r>
                        <a:rPr lang="ca-ES" sz="1100"/>
                        <a:t>2. El sistema comprova la disponibilitat dels plats.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Si tot està disponible, s’afegeix automàticament al carro de comanda.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85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983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2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El sistema prepara una nova comanda basada en la seleccionada.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84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9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06" name="Google Shape;206;p25"/>
          <p:cNvGraphicFramePr/>
          <p:nvPr/>
        </p:nvGraphicFramePr>
        <p:xfrm>
          <a:off x="1251625" y="1045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354200"/>
                <a:gridCol w="3864200"/>
                <a:gridCol w="382850"/>
                <a:gridCol w="404150"/>
                <a:gridCol w="393500"/>
                <a:gridCol w="393500"/>
                <a:gridCol w="393500"/>
                <a:gridCol w="393500"/>
                <a:gridCol w="393500"/>
              </a:tblGrid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Demanar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000"/>
                        <a:t>Data</a:t>
                      </a:r>
                      <a:endParaRPr b="1"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328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d'ús descriu l’acció del client en poder demanar una comanda. 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3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18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entra a l’opció demanar comanda.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guarda la comanda realitzada per el client per poder reservar-la, o pagar-la.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34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437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3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53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1653175" y="118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695200"/>
                <a:gridCol w="45105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Reservar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000"/>
                        <a:t>Data</a:t>
                      </a:r>
                      <a:endParaRPr b="1"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961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d’ús descriu l’acció de reservar una comanda, una vegada demanda una comanda el client pot reservar-la per poder demanar-la un altre cop si ho desitja.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26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6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Necesites haber demanat una comanda.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974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entra a la opció de reservar comanda.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guarda la comanda del client en reserves.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1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947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26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6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6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9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Un mateix client no pot tenir més de 3 comandes actives alhora.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9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20" name="Google Shape;220;p27"/>
          <p:cNvGraphicFramePr/>
          <p:nvPr/>
        </p:nvGraphicFramePr>
        <p:xfrm>
          <a:off x="1005975" y="6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932775"/>
                <a:gridCol w="510320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Pagar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000"/>
                        <a:t>Data</a:t>
                      </a:r>
                      <a:endParaRPr b="1"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636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d’ús descriu l’acció de pagar una comanda, una vegada pagada el cuiner es pot posar amb la comanda i el pagament es realitza a l’aplicació mitjançant l’entitat bancària corresponent.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0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0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 i entitat bancària.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Necesites haber demanat una comanda.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24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entra a l’opció de pagar comanda.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pagament es realitza a través de l’app mitjançant una entitat bancària.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El cuiner i repartidor reben el corresponent.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2458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848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0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0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0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10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68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27" name="Google Shape;227;p28"/>
          <p:cNvGraphicFramePr/>
          <p:nvPr/>
        </p:nvGraphicFramePr>
        <p:xfrm>
          <a:off x="878425" y="87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509250"/>
                <a:gridCol w="5288425"/>
                <a:gridCol w="421000"/>
                <a:gridCol w="421000"/>
                <a:gridCol w="421000"/>
                <a:gridCol w="421000"/>
                <a:gridCol w="421000"/>
                <a:gridCol w="421000"/>
                <a:gridCol w="421000"/>
              </a:tblGrid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Consultar temps d’entrega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000"/>
                        <a:t>Data</a:t>
                      </a:r>
                      <a:endParaRPr b="1"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252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d’ús descriu l’acció del client en poder consultar el temps d’entrega de la comanda que ja ha fet, és a dir, ja ha pagat. Una vegada pagada es pot veure el temps aproximat que trigarà la comanda en arribar-li.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4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Haber pagat una comanda.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50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entra a l’opció consultar temps d’entrega.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retorna el temps aproximat d’entrega de la comanda.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100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4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91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34" name="Google Shape;234;p29"/>
          <p:cNvGraphicFramePr/>
          <p:nvPr/>
        </p:nvGraphicFramePr>
        <p:xfrm>
          <a:off x="623350" y="100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392300"/>
                <a:gridCol w="871825"/>
                <a:gridCol w="382850"/>
                <a:gridCol w="2264125"/>
                <a:gridCol w="382850"/>
                <a:gridCol w="382850"/>
                <a:gridCol w="2264125"/>
                <a:gridCol w="382850"/>
                <a:gridCol w="382850"/>
              </a:tblGrid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Seguir el progrés d’enviament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458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el seguiment per part del client de una comanda realitzada. El client pot consultar en quina fase es troba la seva comanda ja sigui en preparació, en cami o entregat.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3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Haver fet una comanda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305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accedeix a l'opció de “seguir el progrés d’enviament”.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retorna l’estat de la comanda.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41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611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3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47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9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41" name="Google Shape;241;p30"/>
          <p:cNvGraphicFramePr/>
          <p:nvPr/>
        </p:nvGraphicFramePr>
        <p:xfrm>
          <a:off x="858800" y="87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368600"/>
                <a:gridCol w="856975"/>
                <a:gridCol w="382850"/>
                <a:gridCol w="2225575"/>
                <a:gridCol w="382850"/>
                <a:gridCol w="382850"/>
                <a:gridCol w="2225575"/>
                <a:gridCol w="382850"/>
                <a:gridCol w="382850"/>
              </a:tblGrid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Consultar plats / menus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45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l’acció d’un client que consulta el plats i menús que s’estan oferint en un moment determinat. En el llistat de l’aplicació es mostraran primer aquells que compleixen amb les restriccions alimentàries indicades en el perfil (si n’hi ha).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1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815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302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entra a la secció de “plats / menús“ actius.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retorna aquells plats i menús que s’ofereixen en el moment, ordenats segons les prioritats del perfil.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2016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2605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1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1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1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9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18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48" name="Google Shape;248;p31"/>
          <p:cNvGraphicFramePr/>
          <p:nvPr/>
        </p:nvGraphicFramePr>
        <p:xfrm>
          <a:off x="1702575" y="858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448475"/>
                <a:gridCol w="907000"/>
                <a:gridCol w="382850"/>
                <a:gridCol w="2355450"/>
                <a:gridCol w="382850"/>
                <a:gridCol w="382850"/>
                <a:gridCol w="2355450"/>
                <a:gridCol w="382850"/>
                <a:gridCol w="382850"/>
              </a:tblGrid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Filtrar per restriccions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256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l’acció del client de poder filtrar les consultes de plats / menus segons les prioritats que decideixi. Ja sigui només plats, només menús, plats/menús sense certs ingredients, entre altres restriccions.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3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85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Entrar a la secció de consultar plats/menús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170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Seleccionar l’opció de filtrar.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Escollir quines restriccions es volen aplicar a la búsqueda.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L’aplicació retorna els plats/menús amb les restriccions del client.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303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341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3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3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02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515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Composició de l’equip </a:t>
            </a:r>
            <a:endParaRPr/>
          </a:p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120" name="Google Shape;120;p14" title="foto 1.jpg"/>
          <p:cNvPicPr preferRelativeResize="0"/>
          <p:nvPr/>
        </p:nvPicPr>
        <p:blipFill rotWithShape="1">
          <a:blip r:embed="rId3">
            <a:alphaModFix/>
          </a:blip>
          <a:srcRect b="12523" l="0" r="0" t="12530"/>
          <a:stretch/>
        </p:blipFill>
        <p:spPr>
          <a:xfrm>
            <a:off x="1474305" y="2312505"/>
            <a:ext cx="1209260" cy="120925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 txBox="1"/>
          <p:nvPr/>
        </p:nvSpPr>
        <p:spPr>
          <a:xfrm>
            <a:off x="941049" y="3673931"/>
            <a:ext cx="231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Marc Galvany Pardo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4" title="WhatsApp Image 2025-03-17 at 11.10.50.jpeg"/>
          <p:cNvPicPr preferRelativeResize="0"/>
          <p:nvPr/>
        </p:nvPicPr>
        <p:blipFill rotWithShape="1">
          <a:blip r:embed="rId4">
            <a:alphaModFix/>
          </a:blip>
          <a:srcRect b="12490" l="36085" r="0" t="24584"/>
          <a:stretch/>
        </p:blipFill>
        <p:spPr>
          <a:xfrm>
            <a:off x="4493709" y="2327351"/>
            <a:ext cx="898641" cy="117957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4"/>
          <p:cNvSpPr txBox="1"/>
          <p:nvPr/>
        </p:nvSpPr>
        <p:spPr>
          <a:xfrm>
            <a:off x="3603300" y="3673925"/>
            <a:ext cx="258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José Furelos Del Moral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ca-ES" sz="1800">
                <a:solidFill>
                  <a:schemeClr val="dk1"/>
                </a:solidFill>
              </a:rPr>
              <a:t>SCRUM Master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81050" y="5799050"/>
            <a:ext cx="243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Iago Fàbrega Fiallega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3408525" y="5799050"/>
            <a:ext cx="30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a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 El Haddad Chemlal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4" title="20240819_121318.jpg"/>
          <p:cNvPicPr preferRelativeResize="0"/>
          <p:nvPr/>
        </p:nvPicPr>
        <p:blipFill rotWithShape="1">
          <a:blip r:embed="rId5">
            <a:alphaModFix/>
          </a:blip>
          <a:srcRect b="26700" l="0" r="0" t="20025"/>
          <a:stretch/>
        </p:blipFill>
        <p:spPr>
          <a:xfrm>
            <a:off x="1474300" y="4487588"/>
            <a:ext cx="1209275" cy="114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25825" y="4487600"/>
            <a:ext cx="968917" cy="12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55" name="Google Shape;255;p32"/>
          <p:cNvGraphicFramePr/>
          <p:nvPr/>
        </p:nvGraphicFramePr>
        <p:xfrm>
          <a:off x="642975" y="38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743200"/>
                <a:gridCol w="1091550"/>
                <a:gridCol w="382850"/>
                <a:gridCol w="2834750"/>
                <a:gridCol w="382850"/>
                <a:gridCol w="382850"/>
                <a:gridCol w="2834750"/>
                <a:gridCol w="382850"/>
                <a:gridCol w="382850"/>
              </a:tblGrid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Modificar recepta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81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la funcionalitat del client de poder modificar la recepta d’un plat o menú en concret. Només podrà modificar aquells ingredients que són opcionals a la recepta. 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Consultar plats/menús actius i seleccionar-ne un.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87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selecciona l’opció de “modificar recepta”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L’aplicació retorna els ingredients que pot modificar (el opcionals)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El client decideix si modificarla o no. 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733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175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5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951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6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62" name="Google Shape;262;p33"/>
          <p:cNvGraphicFramePr/>
          <p:nvPr/>
        </p:nvGraphicFramePr>
        <p:xfrm>
          <a:off x="1094650" y="655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657975"/>
                <a:gridCol w="1038175"/>
                <a:gridCol w="382850"/>
                <a:gridCol w="2696150"/>
                <a:gridCol w="382850"/>
                <a:gridCol w="382850"/>
                <a:gridCol w="2696150"/>
                <a:gridCol w="382850"/>
                <a:gridCol w="382850"/>
              </a:tblGrid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Consultar ingredients i </a:t>
                      </a: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al·lèrgens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8212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el poder consultar per part del client els ingredients i al·lèrgens d’un plat o menú específic.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4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Consultar plats/menús actius i seleccionar-ne un.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47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selecciona l'opció de veure ingredients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L’aplicació retorna els ingredients del plat/menú.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El client selecciona l’opció de consultar al·lèrgens.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4. L’aplicació retorna els al·lèrgens del plat / menú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691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094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4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4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908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43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69" name="Google Shape;269;p34"/>
          <p:cNvGraphicFramePr/>
          <p:nvPr/>
        </p:nvGraphicFramePr>
        <p:xfrm>
          <a:off x="172025" y="34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929775"/>
                <a:gridCol w="1208350"/>
                <a:gridCol w="382850"/>
                <a:gridCol w="3138125"/>
                <a:gridCol w="382850"/>
                <a:gridCol w="382850"/>
                <a:gridCol w="3138125"/>
                <a:gridCol w="382850"/>
                <a:gridCol w="382850"/>
              </a:tblGrid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Mostrar posició repartidor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27/04/2025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Marc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953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Es descriu el poder consultar per part del client la posició del repartidor mitjançant l’aplicació de Google Maps.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Client, Repartidor, Google Maps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Haver realitzat una comanda.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36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des de la secció de la comanda que ha realizat selecciona l’opció de “Mostrar la posició del repartidor ”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L’aplicació, a través de Google Maps, retorna </a:t>
                      </a:r>
                      <a:r>
                        <a:rPr lang="ca-ES" sz="1100"/>
                        <a:t>la ubicació</a:t>
                      </a:r>
                      <a:r>
                        <a:rPr lang="ca-ES" sz="1100"/>
                        <a:t> actual del repartidor.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783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271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003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96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5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76" name="Google Shape;276;p35"/>
          <p:cNvGraphicFramePr/>
          <p:nvPr/>
        </p:nvGraphicFramePr>
        <p:xfrm>
          <a:off x="917675" y="8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642250"/>
                <a:gridCol w="1028325"/>
                <a:gridCol w="382850"/>
                <a:gridCol w="2670575"/>
                <a:gridCol w="382850"/>
                <a:gridCol w="382850"/>
                <a:gridCol w="2670575"/>
                <a:gridCol w="382850"/>
                <a:gridCol w="382850"/>
              </a:tblGrid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Realitzar ingrés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712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d’ús descriu l'acció de l’entitat bancaria en pagar al cuiner i al repartidor la seva  part corresponent de la comanda, per poder fer-ho haurà d'haver rebut el pagament de la comanda per part del client.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2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Cuiner, repartidor i entitat bancària.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El client ha d'haver pagar una comanda.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75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client paga la comanda per la app mitjançant una entitat bancària.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La entitat bancària realitza els ingresos corresponents al cuiner i repartidor respectivament..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4617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950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2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83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699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77" name="Google Shape;277;p35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84" name="Google Shape;284;p36"/>
          <p:cNvGraphicFramePr/>
          <p:nvPr/>
        </p:nvGraphicFramePr>
        <p:xfrm>
          <a:off x="874188" y="909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748350"/>
                <a:gridCol w="1094775"/>
                <a:gridCol w="382850"/>
                <a:gridCol w="2843125"/>
                <a:gridCol w="382850"/>
                <a:gridCol w="382850"/>
                <a:gridCol w="2843125"/>
                <a:gridCol w="382850"/>
                <a:gridCol w="382850"/>
              </a:tblGrid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Acceptar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Iago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7205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Aquest cas d’ús descriu l’acció de aceptar comanda, una vegada el client fa una comanda, el cuiner la pot acceptar i així comenzar a fer-la.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Cuiner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El client ha d'haver fet una comanda.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480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cuiner entra a l'opció d’acceptar comanda.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marca com a acceptada la comanda corresponent.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55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9607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2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836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02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7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91" name="Google Shape;291;p37"/>
          <p:cNvGraphicFramePr/>
          <p:nvPr/>
        </p:nvGraphicFramePr>
        <p:xfrm>
          <a:off x="742925" y="8087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802175"/>
                <a:gridCol w="1128475"/>
                <a:gridCol w="382850"/>
                <a:gridCol w="2930625"/>
                <a:gridCol w="382850"/>
                <a:gridCol w="382850"/>
                <a:gridCol w="2930625"/>
                <a:gridCol w="382850"/>
                <a:gridCol w="382850"/>
              </a:tblGrid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Indicar disponibilitat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788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Permet que els usuaris amb rols de cuiner i repartir puguin indicar a quines hores poden complir el seu treball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Cuiner, Repartidor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L’usuari ha de estar registrat com a cuiner i/o repartidor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25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Indica franja horaria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El sistema li demana triar rol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L’usuari selecciona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86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0515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3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88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29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298" name="Google Shape;298;p38"/>
          <p:cNvGraphicFramePr/>
          <p:nvPr/>
        </p:nvGraphicFramePr>
        <p:xfrm>
          <a:off x="1408225" y="4946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581775"/>
                <a:gridCol w="990450"/>
                <a:gridCol w="382850"/>
                <a:gridCol w="2572225"/>
                <a:gridCol w="382850"/>
                <a:gridCol w="382850"/>
                <a:gridCol w="2572225"/>
                <a:gridCol w="382850"/>
                <a:gridCol w="382850"/>
              </a:tblGrid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Realitzar enviament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6022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Aquest cas d’ús descriu com un repartidor o cuiner entrega una comanda al client.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Repartidor, Cuiner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Comanda acceptada i preparada.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068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L’usuari accedeix a les comandes pendents d’enviament.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Selecciona una comanda i marca com a “Enviada”.</a:t>
                      </a:r>
                      <a:br>
                        <a:rPr lang="ca-ES" sz="1100"/>
                      </a:br>
                      <a:r>
                        <a:rPr lang="ca-ES" sz="1100"/>
                        <a:t>3. Un cop entregada, marca com “Entregada”.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2091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10136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61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47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05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305" name="Google Shape;305;p39"/>
          <p:cNvGraphicFramePr/>
          <p:nvPr/>
        </p:nvGraphicFramePr>
        <p:xfrm>
          <a:off x="1541013" y="652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474975"/>
                <a:gridCol w="923600"/>
                <a:gridCol w="382850"/>
                <a:gridCol w="2398575"/>
                <a:gridCol w="382850"/>
                <a:gridCol w="382850"/>
                <a:gridCol w="2398575"/>
                <a:gridCol w="382850"/>
                <a:gridCol w="382850"/>
              </a:tblGrid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Accedir a plats proposats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05/05/2025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Adam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4492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Permet als cuiners veure les propostes de plats realitzades pels clients i decidir si accepten cuinar-les.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5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5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Cuiner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Haver iniciat sessió com a cuiner.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9660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El cuiner accedeix a la secció de “Plats proposats”.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Visualitza la llista de propostes actives.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3. Selecciona una i clica l’opció “Acceptar”.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2759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932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5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5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57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360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5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311" name="Google Shape;311;p40"/>
          <p:cNvPicPr preferRelativeResize="0"/>
          <p:nvPr/>
        </p:nvPicPr>
        <p:blipFill rotWithShape="1">
          <a:blip r:embed="rId3">
            <a:alphaModFix/>
          </a:blip>
          <a:srcRect b="35270" l="0" r="0" t="0"/>
          <a:stretch/>
        </p:blipFill>
        <p:spPr>
          <a:xfrm>
            <a:off x="627925" y="-71775"/>
            <a:ext cx="11047373" cy="70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Burn-down chart</a:t>
            </a:r>
            <a:endParaRPr/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7675" y="1728216"/>
            <a:ext cx="4510152" cy="482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Tasques fetes al sprint</a:t>
            </a:r>
            <a:endParaRPr/>
          </a:p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28603" y="2198728"/>
            <a:ext cx="10020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Tasca 1: </a:t>
            </a:r>
            <a:r>
              <a:rPr lang="ca-ES" sz="1800">
                <a:solidFill>
                  <a:schemeClr val="dk1"/>
                </a:solidFill>
              </a:rPr>
              <a:t>Creació GitHub i Trello</a:t>
            </a:r>
            <a:r>
              <a:rPr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ca-ES" sz="1800">
                <a:solidFill>
                  <a:schemeClr val="dk1"/>
                </a:solidFill>
              </a:rPr>
              <a:t>José</a:t>
            </a:r>
            <a:r>
              <a:rPr lang="ca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2: </a:t>
            </a:r>
            <a:r>
              <a:rPr lang="ca-ES" sz="1800">
                <a:solidFill>
                  <a:schemeClr val="dk1"/>
                </a:solidFill>
              </a:rPr>
              <a:t>Correcció</a:t>
            </a:r>
            <a:r>
              <a:rPr lang="ca-ES" sz="1800">
                <a:solidFill>
                  <a:schemeClr val="dk1"/>
                </a:solidFill>
              </a:rPr>
              <a:t> diagrama casos d’ús </a:t>
            </a:r>
            <a:r>
              <a:rPr lang="ca-ES" sz="1800">
                <a:solidFill>
                  <a:schemeClr val="dk1"/>
                </a:solidFill>
              </a:rPr>
              <a:t>(José)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3: Cas d’ús Registrar-se (José)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4: Cas d’ús Gestionar compte (José)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5: Cas d’ús Valorar comanda (José)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6: Cas d’ús Crear xat privat (José)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7: Cas d’ús Proposar plats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8: Cas d’ús Consultar comandes anteriors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9: Cas d’ús Repetir comanda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10: Cas d’ús Demanar comanda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11: Cas d’ús Reservar comanda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12: Cas d’ús Pagar comanda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13: Cas d’ús Consultar temps d’entrega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14: Cas d’ús Seguir el progrés d’enviament (Marc)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-ES"/>
              <a:t>Trello</a:t>
            </a:r>
            <a:endParaRPr/>
          </a:p>
        </p:txBody>
      </p:sp>
      <p:sp>
        <p:nvSpPr>
          <p:cNvPr id="325" name="Google Shape;325;p4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575" y="1494588"/>
            <a:ext cx="8058150" cy="509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Tasques fetes al sprint</a:t>
            </a:r>
            <a:endParaRPr/>
          </a:p>
        </p:txBody>
      </p:sp>
      <p:sp>
        <p:nvSpPr>
          <p:cNvPr id="140" name="Google Shape;140;p16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428603" y="2198728"/>
            <a:ext cx="10020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15: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Consultar plats/menus (Marc)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16: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Filtrar per restriccions (Marc)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17: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Modificar recepta (Marc)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18: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Consultar ingredients i al·lèrgens (Marc)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19: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Mostrar posició repartidor (Marc)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20: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Realitzar ingres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21: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Aceptar comanda (Iago)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22: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Indicar disponibilitat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23: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Realitzar enviament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24: </a:t>
            </a:r>
            <a:r>
              <a:rPr lang="ca-ES" sz="1800">
                <a:solidFill>
                  <a:schemeClr val="dk1"/>
                </a:solidFill>
              </a:rPr>
              <a:t>Cas d’ús </a:t>
            </a:r>
            <a:r>
              <a:rPr lang="ca-ES" sz="1800">
                <a:solidFill>
                  <a:schemeClr val="dk1"/>
                </a:solidFill>
              </a:rPr>
              <a:t>Accedir a plats proposats (Adam)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25: Primera versió diagrama de classes (Tots)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800">
                <a:solidFill>
                  <a:schemeClr val="dk1"/>
                </a:solidFill>
              </a:rPr>
              <a:t>Tasca 26: PowerPoint (José)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Diagrama Cas d’Ús final</a:t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375" y="1977275"/>
            <a:ext cx="6857800" cy="4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/>
          <p:nvPr>
            <p:ph type="title"/>
          </p:nvPr>
        </p:nvSpPr>
        <p:spPr>
          <a:xfrm>
            <a:off x="775981" y="440665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ca-ES"/>
              <a:t>Especificacions</a:t>
            </a:r>
            <a:endParaRPr/>
          </a:p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28603" y="2198728"/>
            <a:ext cx="1126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8"/>
          <p:cNvGraphicFramePr/>
          <p:nvPr/>
        </p:nvGraphicFramePr>
        <p:xfrm>
          <a:off x="1526475" y="1855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249250"/>
                <a:gridCol w="782225"/>
                <a:gridCol w="382850"/>
                <a:gridCol w="2031475"/>
                <a:gridCol w="382850"/>
                <a:gridCol w="382850"/>
                <a:gridCol w="2031475"/>
                <a:gridCol w="382850"/>
                <a:gridCol w="382850"/>
              </a:tblGrid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Registrar-se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23/04/2025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José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000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Es descriu el poder registrar a un usuari no registrat amb un correu electrònic, l’adreça per recollir les comandes. Opcionalment restriccions alimentaries, un nom d’usuari, un tipus de perfil (client, cuiner o repartidor). Segons el tipus d’usuari accedir a un casos d’us o uns altres.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Usuari general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000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Es demana introduir les seves dades al client.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Se l’hi demana seleccionar un tipus de perfil i un idioma.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8001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7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71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Es valida que el nom d’usuari no sigui repetit i conté 5 caràcters com a mínim.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Es válida si la contraseña té 8 caracters com a mínim i utilitza com a mínim dues majúscules i almenys dos caràcters especials.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095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163" name="Google Shape;163;p19"/>
          <p:cNvGraphicFramePr/>
          <p:nvPr/>
        </p:nvGraphicFramePr>
        <p:xfrm>
          <a:off x="1554125" y="110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148700"/>
                <a:gridCol w="719275"/>
                <a:gridCol w="382850"/>
                <a:gridCol w="1868000"/>
                <a:gridCol w="382850"/>
                <a:gridCol w="382850"/>
                <a:gridCol w="1868000"/>
                <a:gridCol w="382850"/>
                <a:gridCol w="382850"/>
              </a:tblGrid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Gestionar Compte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23/04/2025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José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916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El cas d'ús descriu tot ho relacionat amb la gestió d’una compte ja creada: afegir  o treure rols de la compte, canviar l’idioma de preferència i poder donar-se de baixa.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46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6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Usuari General, Client, Repartidor i Cuiner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Registrar-se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6112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Iniciar sessió amb una compte ja registrada (si no esta encara).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Fer les modificacions que es vulguin.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66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922225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46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6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465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977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Un mateix usuari pot asumir els 3 rols a l’aplicació.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7812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sp>
        <p:nvSpPr>
          <p:cNvPr id="170" name="Google Shape;170;p20"/>
          <p:cNvSpPr txBox="1"/>
          <p:nvPr/>
        </p:nvSpPr>
        <p:spPr>
          <a:xfrm>
            <a:off x="3924475" y="2403725"/>
            <a:ext cx="5651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graphicFrame>
        <p:nvGraphicFramePr>
          <p:cNvPr id="171" name="Google Shape;171;p20"/>
          <p:cNvGraphicFramePr/>
          <p:nvPr/>
        </p:nvGraphicFramePr>
        <p:xfrm>
          <a:off x="1291150" y="82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675375"/>
                <a:gridCol w="2558650"/>
                <a:gridCol w="382850"/>
                <a:gridCol w="813800"/>
                <a:gridCol w="598325"/>
                <a:gridCol w="598325"/>
                <a:gridCol w="598325"/>
                <a:gridCol w="598325"/>
                <a:gridCol w="598325"/>
              </a:tblGrid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Valorar Comanda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23/04/2025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José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0000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Quan un usuari rep la comanda pot decidir si valorar la comanda, aquesta valoració sera cap al cuiner. 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9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663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Haber realitzat una comanda i que hagi arribat al client.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99975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Rep la comanda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Es confirma l'arribada del producte i es dona la opció a valorar.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53117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6000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9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9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9525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222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idx="12" type="sldNum"/>
          </p:nvPr>
        </p:nvSpPr>
        <p:spPr>
          <a:xfrm>
            <a:off x="8540496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-ES"/>
              <a:t>‹#›</a:t>
            </a:fld>
            <a:endParaRPr/>
          </a:p>
        </p:txBody>
      </p:sp>
      <p:graphicFrame>
        <p:nvGraphicFramePr>
          <p:cNvPr id="178" name="Google Shape;178;p21"/>
          <p:cNvGraphicFramePr/>
          <p:nvPr/>
        </p:nvGraphicFramePr>
        <p:xfrm>
          <a:off x="1662513" y="12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{756005F0-04FF-4B4B-B44A-A2EECE601BE1}</a:tableStyleId>
              </a:tblPr>
              <a:tblGrid>
                <a:gridCol w="1425175"/>
                <a:gridCol w="892400"/>
                <a:gridCol w="382850"/>
                <a:gridCol w="2317575"/>
                <a:gridCol w="382850"/>
                <a:gridCol w="382850"/>
                <a:gridCol w="2317575"/>
                <a:gridCol w="382850"/>
                <a:gridCol w="382850"/>
              </a:tblGrid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CAS D’ÚS: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>
                          <a:solidFill>
                            <a:srgbClr val="FFFFFF"/>
                          </a:solidFill>
                        </a:rPr>
                        <a:t>Crear Xat Privat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Versió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1.0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Data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23/04/2025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Autors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José 412_05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585675">
                <a:tc rowSpan="3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Descripció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A l’hora de voler demanar un plat especial a un cuiner en concret s’obrira un xat privat entre els 2 per poder discutir tot el referent a la comanda (al·lergens, ingredients, plat,…).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  <a:tc rowSpan="3" hMerge="1"/>
              </a:tr>
              <a:tr h="12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Actors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Client i cuiner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Precondició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000"/>
                        <a:t>Cuiner accepta una proposta de plat.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90450">
                <a:tc row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 principal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1. S’obre un xat entre els dos.</a:t>
                      </a:r>
                      <a:endParaRPr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2. Es tanca una vegada ja ha arribat al client el plat.</a:t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  <a:tc rowSpan="2" hMerge="1"/>
              </a:tr>
              <a:tr h="310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Subfluxos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0900">
                <a:tc rowSpan="4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Fluxos alternatius</a:t>
                      </a:r>
                      <a:endParaRPr b="1"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  <a:tc rowSpan="4" hMerge="1"/>
              </a:tr>
              <a:tr h="12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12400">
                <a:tc vMerge="1"/>
                <a:tc gridSpan="8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  <a:tc hMerge="1" v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Postcondició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214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Requeriments no funcionals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Prioritat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a-ES" sz="1100"/>
                        <a:t>Normal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2355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a-ES" sz="1100"/>
                        <a:t>Comentaris</a:t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0D0"/>
                    </a:solidFill>
                  </a:tcPr>
                </a:tc>
                <a:tc gridSpan="8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8E8"/>
      </a:lt2>
      <a:accent1>
        <a:srgbClr val="C34D54"/>
      </a:accent1>
      <a:accent2>
        <a:srgbClr val="B1643B"/>
      </a:accent2>
      <a:accent3>
        <a:srgbClr val="BBA149"/>
      </a:accent3>
      <a:accent4>
        <a:srgbClr val="98AD39"/>
      </a:accent4>
      <a:accent5>
        <a:srgbClr val="72B346"/>
      </a:accent5>
      <a:accent6>
        <a:srgbClr val="3BB13D"/>
      </a:accent6>
      <a:hlink>
        <a:srgbClr val="30928B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