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80" r:id="rId3"/>
    <p:sldId id="263" r:id="rId4"/>
    <p:sldId id="279" r:id="rId5"/>
    <p:sldId id="275" r:id="rId6"/>
    <p:sldId id="264" r:id="rId7"/>
    <p:sldId id="284" r:id="rId8"/>
    <p:sldId id="273" r:id="rId9"/>
    <p:sldId id="257" r:id="rId10"/>
    <p:sldId id="269" r:id="rId11"/>
    <p:sldId id="299" r:id="rId12"/>
    <p:sldId id="261" r:id="rId13"/>
    <p:sldId id="271" r:id="rId14"/>
    <p:sldId id="282" r:id="rId15"/>
    <p:sldId id="258" r:id="rId16"/>
    <p:sldId id="276" r:id="rId17"/>
    <p:sldId id="300" r:id="rId18"/>
    <p:sldId id="272" r:id="rId19"/>
    <p:sldId id="291" r:id="rId20"/>
    <p:sldId id="292" r:id="rId21"/>
    <p:sldId id="289" r:id="rId22"/>
    <p:sldId id="293" r:id="rId23"/>
    <p:sldId id="286" r:id="rId24"/>
    <p:sldId id="268" r:id="rId25"/>
    <p:sldId id="288" r:id="rId26"/>
    <p:sldId id="287" r:id="rId27"/>
    <p:sldId id="294" r:id="rId28"/>
    <p:sldId id="295" r:id="rId29"/>
    <p:sldId id="296" r:id="rId30"/>
    <p:sldId id="297" r:id="rId31"/>
    <p:sldId id="298" r:id="rId32"/>
    <p:sldId id="278" r:id="rId33"/>
    <p:sldId id="283" r:id="rId34"/>
    <p:sldId id="281" r:id="rId35"/>
    <p:sldId id="265" r:id="rId36"/>
    <p:sldId id="290" r:id="rId37"/>
    <p:sldId id="259" r:id="rId38"/>
    <p:sldId id="267" r:id="rId39"/>
    <p:sldId id="28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197" autoAdjust="0"/>
  </p:normalViewPr>
  <p:slideViewPr>
    <p:cSldViewPr snapToGrid="0">
      <p:cViewPr varScale="1">
        <p:scale>
          <a:sx n="60" d="100"/>
          <a:sy n="60" d="100"/>
        </p:scale>
        <p:origin x="96" y="1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4DD7D-40D4-41A9-9C61-DDC30D241B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5295F4-9396-464D-86DF-2D87388982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288FAE-6C60-4809-9797-B638BD2290D3}"/>
              </a:ext>
            </a:extLst>
          </p:cNvPr>
          <p:cNvSpPr>
            <a:spLocks noGrp="1"/>
          </p:cNvSpPr>
          <p:nvPr>
            <p:ph type="dt" sz="half" idx="10"/>
          </p:nvPr>
        </p:nvSpPr>
        <p:spPr/>
        <p:txBody>
          <a:bodyPr/>
          <a:lstStyle/>
          <a:p>
            <a:fld id="{B168EC5F-065C-4012-A3A8-0700EEB95529}" type="datetimeFigureOut">
              <a:rPr lang="en-US" smtClean="0"/>
              <a:t>6/21/2020</a:t>
            </a:fld>
            <a:endParaRPr lang="en-US"/>
          </a:p>
        </p:txBody>
      </p:sp>
      <p:sp>
        <p:nvSpPr>
          <p:cNvPr id="5" name="Footer Placeholder 4">
            <a:extLst>
              <a:ext uri="{FF2B5EF4-FFF2-40B4-BE49-F238E27FC236}">
                <a16:creationId xmlns:a16="http://schemas.microsoft.com/office/drawing/2014/main" id="{8A27F420-F5E5-4B1B-8314-5091FADEED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9C6B15-99F9-4FF4-A3B3-ED986328759C}"/>
              </a:ext>
            </a:extLst>
          </p:cNvPr>
          <p:cNvSpPr>
            <a:spLocks noGrp="1"/>
          </p:cNvSpPr>
          <p:nvPr>
            <p:ph type="sldNum" sz="quarter" idx="12"/>
          </p:nvPr>
        </p:nvSpPr>
        <p:spPr/>
        <p:txBody>
          <a:bodyPr/>
          <a:lstStyle/>
          <a:p>
            <a:fld id="{36D60897-2E42-499F-87B2-466B3280A91C}" type="slidenum">
              <a:rPr lang="en-US" smtClean="0"/>
              <a:t>‹#›</a:t>
            </a:fld>
            <a:endParaRPr lang="en-US"/>
          </a:p>
        </p:txBody>
      </p:sp>
    </p:spTree>
    <p:extLst>
      <p:ext uri="{BB962C8B-B14F-4D97-AF65-F5344CB8AC3E}">
        <p14:creationId xmlns:p14="http://schemas.microsoft.com/office/powerpoint/2010/main" val="1595543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2A9C6-9FCE-42EE-804E-49F75360390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ABC194-B1C3-4F34-89D8-106545CF6C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A1203E-EE4F-46F9-9CCF-DF3421C39DE0}"/>
              </a:ext>
            </a:extLst>
          </p:cNvPr>
          <p:cNvSpPr>
            <a:spLocks noGrp="1"/>
          </p:cNvSpPr>
          <p:nvPr>
            <p:ph type="dt" sz="half" idx="10"/>
          </p:nvPr>
        </p:nvSpPr>
        <p:spPr/>
        <p:txBody>
          <a:bodyPr/>
          <a:lstStyle/>
          <a:p>
            <a:fld id="{B168EC5F-065C-4012-A3A8-0700EEB95529}" type="datetimeFigureOut">
              <a:rPr lang="en-US" smtClean="0"/>
              <a:t>6/21/2020</a:t>
            </a:fld>
            <a:endParaRPr lang="en-US"/>
          </a:p>
        </p:txBody>
      </p:sp>
      <p:sp>
        <p:nvSpPr>
          <p:cNvPr id="5" name="Footer Placeholder 4">
            <a:extLst>
              <a:ext uri="{FF2B5EF4-FFF2-40B4-BE49-F238E27FC236}">
                <a16:creationId xmlns:a16="http://schemas.microsoft.com/office/drawing/2014/main" id="{6E168ED3-634A-4B8F-BF3D-5CF23FBC26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F318AC-9BE9-4611-9CC9-BFF83F1D47AF}"/>
              </a:ext>
            </a:extLst>
          </p:cNvPr>
          <p:cNvSpPr>
            <a:spLocks noGrp="1"/>
          </p:cNvSpPr>
          <p:nvPr>
            <p:ph type="sldNum" sz="quarter" idx="12"/>
          </p:nvPr>
        </p:nvSpPr>
        <p:spPr/>
        <p:txBody>
          <a:bodyPr/>
          <a:lstStyle/>
          <a:p>
            <a:fld id="{36D60897-2E42-499F-87B2-466B3280A91C}" type="slidenum">
              <a:rPr lang="en-US" smtClean="0"/>
              <a:t>‹#›</a:t>
            </a:fld>
            <a:endParaRPr lang="en-US"/>
          </a:p>
        </p:txBody>
      </p:sp>
    </p:spTree>
    <p:extLst>
      <p:ext uri="{BB962C8B-B14F-4D97-AF65-F5344CB8AC3E}">
        <p14:creationId xmlns:p14="http://schemas.microsoft.com/office/powerpoint/2010/main" val="3360720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D410A9-C8EF-4967-8529-AD9BE5ADD6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405DAB-7608-419A-8974-F21D985244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D00109-C49F-41B3-A259-BE92B57A33DF}"/>
              </a:ext>
            </a:extLst>
          </p:cNvPr>
          <p:cNvSpPr>
            <a:spLocks noGrp="1"/>
          </p:cNvSpPr>
          <p:nvPr>
            <p:ph type="dt" sz="half" idx="10"/>
          </p:nvPr>
        </p:nvSpPr>
        <p:spPr/>
        <p:txBody>
          <a:bodyPr/>
          <a:lstStyle/>
          <a:p>
            <a:fld id="{B168EC5F-065C-4012-A3A8-0700EEB95529}" type="datetimeFigureOut">
              <a:rPr lang="en-US" smtClean="0"/>
              <a:t>6/21/2020</a:t>
            </a:fld>
            <a:endParaRPr lang="en-US"/>
          </a:p>
        </p:txBody>
      </p:sp>
      <p:sp>
        <p:nvSpPr>
          <p:cNvPr id="5" name="Footer Placeholder 4">
            <a:extLst>
              <a:ext uri="{FF2B5EF4-FFF2-40B4-BE49-F238E27FC236}">
                <a16:creationId xmlns:a16="http://schemas.microsoft.com/office/drawing/2014/main" id="{91506A98-2CB1-4AFE-9290-C6227966C3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FCC11E-4CFE-484A-986E-59D07C5B4D13}"/>
              </a:ext>
            </a:extLst>
          </p:cNvPr>
          <p:cNvSpPr>
            <a:spLocks noGrp="1"/>
          </p:cNvSpPr>
          <p:nvPr>
            <p:ph type="sldNum" sz="quarter" idx="12"/>
          </p:nvPr>
        </p:nvSpPr>
        <p:spPr/>
        <p:txBody>
          <a:bodyPr/>
          <a:lstStyle/>
          <a:p>
            <a:fld id="{36D60897-2E42-499F-87B2-466B3280A91C}" type="slidenum">
              <a:rPr lang="en-US" smtClean="0"/>
              <a:t>‹#›</a:t>
            </a:fld>
            <a:endParaRPr lang="en-US"/>
          </a:p>
        </p:txBody>
      </p:sp>
    </p:spTree>
    <p:extLst>
      <p:ext uri="{BB962C8B-B14F-4D97-AF65-F5344CB8AC3E}">
        <p14:creationId xmlns:p14="http://schemas.microsoft.com/office/powerpoint/2010/main" val="3332097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2C6EF-8A6C-465B-996E-9BD4D45B3F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E933DA-1C18-4E78-8EA9-F9295F6306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B4E31-DE67-407F-9597-78F4A28E1CD7}"/>
              </a:ext>
            </a:extLst>
          </p:cNvPr>
          <p:cNvSpPr>
            <a:spLocks noGrp="1"/>
          </p:cNvSpPr>
          <p:nvPr>
            <p:ph type="dt" sz="half" idx="10"/>
          </p:nvPr>
        </p:nvSpPr>
        <p:spPr/>
        <p:txBody>
          <a:bodyPr/>
          <a:lstStyle/>
          <a:p>
            <a:fld id="{B168EC5F-065C-4012-A3A8-0700EEB95529}" type="datetimeFigureOut">
              <a:rPr lang="en-US" smtClean="0"/>
              <a:t>6/21/2020</a:t>
            </a:fld>
            <a:endParaRPr lang="en-US"/>
          </a:p>
        </p:txBody>
      </p:sp>
      <p:sp>
        <p:nvSpPr>
          <p:cNvPr id="5" name="Footer Placeholder 4">
            <a:extLst>
              <a:ext uri="{FF2B5EF4-FFF2-40B4-BE49-F238E27FC236}">
                <a16:creationId xmlns:a16="http://schemas.microsoft.com/office/drawing/2014/main" id="{0FD152D2-1ADA-4BC2-B4D5-950C416B88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8F04CE-395A-4E7E-897C-877616D85D28}"/>
              </a:ext>
            </a:extLst>
          </p:cNvPr>
          <p:cNvSpPr>
            <a:spLocks noGrp="1"/>
          </p:cNvSpPr>
          <p:nvPr>
            <p:ph type="sldNum" sz="quarter" idx="12"/>
          </p:nvPr>
        </p:nvSpPr>
        <p:spPr/>
        <p:txBody>
          <a:bodyPr/>
          <a:lstStyle/>
          <a:p>
            <a:fld id="{36D60897-2E42-499F-87B2-466B3280A91C}" type="slidenum">
              <a:rPr lang="en-US" smtClean="0"/>
              <a:t>‹#›</a:t>
            </a:fld>
            <a:endParaRPr lang="en-US"/>
          </a:p>
        </p:txBody>
      </p:sp>
    </p:spTree>
    <p:extLst>
      <p:ext uri="{BB962C8B-B14F-4D97-AF65-F5344CB8AC3E}">
        <p14:creationId xmlns:p14="http://schemas.microsoft.com/office/powerpoint/2010/main" val="3757956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F4AD1-2A3B-4486-9D57-FE17064364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D60597-C367-4042-B228-11738954CA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0A9FF7-779C-4F8C-9114-453EFBC56791}"/>
              </a:ext>
            </a:extLst>
          </p:cNvPr>
          <p:cNvSpPr>
            <a:spLocks noGrp="1"/>
          </p:cNvSpPr>
          <p:nvPr>
            <p:ph type="dt" sz="half" idx="10"/>
          </p:nvPr>
        </p:nvSpPr>
        <p:spPr/>
        <p:txBody>
          <a:bodyPr/>
          <a:lstStyle/>
          <a:p>
            <a:fld id="{B168EC5F-065C-4012-A3A8-0700EEB95529}" type="datetimeFigureOut">
              <a:rPr lang="en-US" smtClean="0"/>
              <a:t>6/21/2020</a:t>
            </a:fld>
            <a:endParaRPr lang="en-US"/>
          </a:p>
        </p:txBody>
      </p:sp>
      <p:sp>
        <p:nvSpPr>
          <p:cNvPr id="5" name="Footer Placeholder 4">
            <a:extLst>
              <a:ext uri="{FF2B5EF4-FFF2-40B4-BE49-F238E27FC236}">
                <a16:creationId xmlns:a16="http://schemas.microsoft.com/office/drawing/2014/main" id="{F3F622E7-06CB-4535-AEB7-E8E088BBE7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FDAA07-1A1E-43D6-9EB9-62248DEF77B7}"/>
              </a:ext>
            </a:extLst>
          </p:cNvPr>
          <p:cNvSpPr>
            <a:spLocks noGrp="1"/>
          </p:cNvSpPr>
          <p:nvPr>
            <p:ph type="sldNum" sz="quarter" idx="12"/>
          </p:nvPr>
        </p:nvSpPr>
        <p:spPr/>
        <p:txBody>
          <a:bodyPr/>
          <a:lstStyle/>
          <a:p>
            <a:fld id="{36D60897-2E42-499F-87B2-466B3280A91C}" type="slidenum">
              <a:rPr lang="en-US" smtClean="0"/>
              <a:t>‹#›</a:t>
            </a:fld>
            <a:endParaRPr lang="en-US"/>
          </a:p>
        </p:txBody>
      </p:sp>
    </p:spTree>
    <p:extLst>
      <p:ext uri="{BB962C8B-B14F-4D97-AF65-F5344CB8AC3E}">
        <p14:creationId xmlns:p14="http://schemas.microsoft.com/office/powerpoint/2010/main" val="2832338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22AC-5ECC-4E9F-8F40-C5002DA3A9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ECFF58-2C9A-4C7B-BF3D-875C7B9F9A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61C91B-69C0-40F0-B3BB-87484A3753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36AE3C-3720-4544-B668-51B993D5602C}"/>
              </a:ext>
            </a:extLst>
          </p:cNvPr>
          <p:cNvSpPr>
            <a:spLocks noGrp="1"/>
          </p:cNvSpPr>
          <p:nvPr>
            <p:ph type="dt" sz="half" idx="10"/>
          </p:nvPr>
        </p:nvSpPr>
        <p:spPr/>
        <p:txBody>
          <a:bodyPr/>
          <a:lstStyle/>
          <a:p>
            <a:fld id="{B168EC5F-065C-4012-A3A8-0700EEB95529}" type="datetimeFigureOut">
              <a:rPr lang="en-US" smtClean="0"/>
              <a:t>6/21/2020</a:t>
            </a:fld>
            <a:endParaRPr lang="en-US"/>
          </a:p>
        </p:txBody>
      </p:sp>
      <p:sp>
        <p:nvSpPr>
          <p:cNvPr id="6" name="Footer Placeholder 5">
            <a:extLst>
              <a:ext uri="{FF2B5EF4-FFF2-40B4-BE49-F238E27FC236}">
                <a16:creationId xmlns:a16="http://schemas.microsoft.com/office/drawing/2014/main" id="{A52C53B6-3460-4963-80E6-62D6AB809B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19A852-91F5-44B5-A09E-857D10089159}"/>
              </a:ext>
            </a:extLst>
          </p:cNvPr>
          <p:cNvSpPr>
            <a:spLocks noGrp="1"/>
          </p:cNvSpPr>
          <p:nvPr>
            <p:ph type="sldNum" sz="quarter" idx="12"/>
          </p:nvPr>
        </p:nvSpPr>
        <p:spPr/>
        <p:txBody>
          <a:bodyPr/>
          <a:lstStyle/>
          <a:p>
            <a:fld id="{36D60897-2E42-499F-87B2-466B3280A91C}" type="slidenum">
              <a:rPr lang="en-US" smtClean="0"/>
              <a:t>‹#›</a:t>
            </a:fld>
            <a:endParaRPr lang="en-US"/>
          </a:p>
        </p:txBody>
      </p:sp>
    </p:spTree>
    <p:extLst>
      <p:ext uri="{BB962C8B-B14F-4D97-AF65-F5344CB8AC3E}">
        <p14:creationId xmlns:p14="http://schemas.microsoft.com/office/powerpoint/2010/main" val="4097399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09E25-A764-4FD6-9EC9-E1B1C9F7CFA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CBF5F1-E8DF-4D03-9E33-EB79F0B79A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E49ACA-5373-4DE2-9E89-F794FD8FB6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F13E5E1-63E2-41D8-A5D8-9A455E315F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E726D2-8904-4E88-A3EF-BE101DEE5F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2CA3EF-3A5A-4736-95D1-CBD5AE34CD4F}"/>
              </a:ext>
            </a:extLst>
          </p:cNvPr>
          <p:cNvSpPr>
            <a:spLocks noGrp="1"/>
          </p:cNvSpPr>
          <p:nvPr>
            <p:ph type="dt" sz="half" idx="10"/>
          </p:nvPr>
        </p:nvSpPr>
        <p:spPr/>
        <p:txBody>
          <a:bodyPr/>
          <a:lstStyle/>
          <a:p>
            <a:fld id="{B168EC5F-065C-4012-A3A8-0700EEB95529}" type="datetimeFigureOut">
              <a:rPr lang="en-US" smtClean="0"/>
              <a:t>6/21/2020</a:t>
            </a:fld>
            <a:endParaRPr lang="en-US"/>
          </a:p>
        </p:txBody>
      </p:sp>
      <p:sp>
        <p:nvSpPr>
          <p:cNvPr id="8" name="Footer Placeholder 7">
            <a:extLst>
              <a:ext uri="{FF2B5EF4-FFF2-40B4-BE49-F238E27FC236}">
                <a16:creationId xmlns:a16="http://schemas.microsoft.com/office/drawing/2014/main" id="{B4FCFEE6-72CD-4C94-85D7-4175005A60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CDA847-983A-4CDB-B886-D231F2022E3D}"/>
              </a:ext>
            </a:extLst>
          </p:cNvPr>
          <p:cNvSpPr>
            <a:spLocks noGrp="1"/>
          </p:cNvSpPr>
          <p:nvPr>
            <p:ph type="sldNum" sz="quarter" idx="12"/>
          </p:nvPr>
        </p:nvSpPr>
        <p:spPr/>
        <p:txBody>
          <a:bodyPr/>
          <a:lstStyle/>
          <a:p>
            <a:fld id="{36D60897-2E42-499F-87B2-466B3280A91C}" type="slidenum">
              <a:rPr lang="en-US" smtClean="0"/>
              <a:t>‹#›</a:t>
            </a:fld>
            <a:endParaRPr lang="en-US"/>
          </a:p>
        </p:txBody>
      </p:sp>
    </p:spTree>
    <p:extLst>
      <p:ext uri="{BB962C8B-B14F-4D97-AF65-F5344CB8AC3E}">
        <p14:creationId xmlns:p14="http://schemas.microsoft.com/office/powerpoint/2010/main" val="2385712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05176-C95D-44BC-8FFD-4CF9E310F6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6C50AC-49DE-4496-866B-B5180393D552}"/>
              </a:ext>
            </a:extLst>
          </p:cNvPr>
          <p:cNvSpPr>
            <a:spLocks noGrp="1"/>
          </p:cNvSpPr>
          <p:nvPr>
            <p:ph type="dt" sz="half" idx="10"/>
          </p:nvPr>
        </p:nvSpPr>
        <p:spPr/>
        <p:txBody>
          <a:bodyPr/>
          <a:lstStyle/>
          <a:p>
            <a:fld id="{B168EC5F-065C-4012-A3A8-0700EEB95529}" type="datetimeFigureOut">
              <a:rPr lang="en-US" smtClean="0"/>
              <a:t>6/21/2020</a:t>
            </a:fld>
            <a:endParaRPr lang="en-US"/>
          </a:p>
        </p:txBody>
      </p:sp>
      <p:sp>
        <p:nvSpPr>
          <p:cNvPr id="4" name="Footer Placeholder 3">
            <a:extLst>
              <a:ext uri="{FF2B5EF4-FFF2-40B4-BE49-F238E27FC236}">
                <a16:creationId xmlns:a16="http://schemas.microsoft.com/office/drawing/2014/main" id="{A01294D3-2A66-46F9-BA25-97EE621C73D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CCDED8-E960-4CC7-B250-E372CA5A9720}"/>
              </a:ext>
            </a:extLst>
          </p:cNvPr>
          <p:cNvSpPr>
            <a:spLocks noGrp="1"/>
          </p:cNvSpPr>
          <p:nvPr>
            <p:ph type="sldNum" sz="quarter" idx="12"/>
          </p:nvPr>
        </p:nvSpPr>
        <p:spPr/>
        <p:txBody>
          <a:bodyPr/>
          <a:lstStyle/>
          <a:p>
            <a:fld id="{36D60897-2E42-499F-87B2-466B3280A91C}" type="slidenum">
              <a:rPr lang="en-US" smtClean="0"/>
              <a:t>‹#›</a:t>
            </a:fld>
            <a:endParaRPr lang="en-US"/>
          </a:p>
        </p:txBody>
      </p:sp>
    </p:spTree>
    <p:extLst>
      <p:ext uri="{BB962C8B-B14F-4D97-AF65-F5344CB8AC3E}">
        <p14:creationId xmlns:p14="http://schemas.microsoft.com/office/powerpoint/2010/main" val="799532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FB5097-DF1D-4A21-AD52-D6397DFFEA45}"/>
              </a:ext>
            </a:extLst>
          </p:cNvPr>
          <p:cNvSpPr>
            <a:spLocks noGrp="1"/>
          </p:cNvSpPr>
          <p:nvPr>
            <p:ph type="dt" sz="half" idx="10"/>
          </p:nvPr>
        </p:nvSpPr>
        <p:spPr/>
        <p:txBody>
          <a:bodyPr/>
          <a:lstStyle/>
          <a:p>
            <a:fld id="{B168EC5F-065C-4012-A3A8-0700EEB95529}" type="datetimeFigureOut">
              <a:rPr lang="en-US" smtClean="0"/>
              <a:t>6/21/2020</a:t>
            </a:fld>
            <a:endParaRPr lang="en-US"/>
          </a:p>
        </p:txBody>
      </p:sp>
      <p:sp>
        <p:nvSpPr>
          <p:cNvPr id="3" name="Footer Placeholder 2">
            <a:extLst>
              <a:ext uri="{FF2B5EF4-FFF2-40B4-BE49-F238E27FC236}">
                <a16:creationId xmlns:a16="http://schemas.microsoft.com/office/drawing/2014/main" id="{D29DEA62-EE69-433A-811A-2A12057BDF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24E5A5-29E3-43F6-A8A2-8F522A07FBF5}"/>
              </a:ext>
            </a:extLst>
          </p:cNvPr>
          <p:cNvSpPr>
            <a:spLocks noGrp="1"/>
          </p:cNvSpPr>
          <p:nvPr>
            <p:ph type="sldNum" sz="quarter" idx="12"/>
          </p:nvPr>
        </p:nvSpPr>
        <p:spPr/>
        <p:txBody>
          <a:bodyPr/>
          <a:lstStyle/>
          <a:p>
            <a:fld id="{36D60897-2E42-499F-87B2-466B3280A91C}" type="slidenum">
              <a:rPr lang="en-US" smtClean="0"/>
              <a:t>‹#›</a:t>
            </a:fld>
            <a:endParaRPr lang="en-US"/>
          </a:p>
        </p:txBody>
      </p:sp>
    </p:spTree>
    <p:extLst>
      <p:ext uri="{BB962C8B-B14F-4D97-AF65-F5344CB8AC3E}">
        <p14:creationId xmlns:p14="http://schemas.microsoft.com/office/powerpoint/2010/main" val="1437140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20E80-BDA9-4263-8C70-5E954183C8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D4AADA-BE81-4A92-B103-742C433582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5626C8-9642-46DB-B65D-C68C7CA89B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4B4353-7C43-4D9C-802B-6C6B446DA0EC}"/>
              </a:ext>
            </a:extLst>
          </p:cNvPr>
          <p:cNvSpPr>
            <a:spLocks noGrp="1"/>
          </p:cNvSpPr>
          <p:nvPr>
            <p:ph type="dt" sz="half" idx="10"/>
          </p:nvPr>
        </p:nvSpPr>
        <p:spPr/>
        <p:txBody>
          <a:bodyPr/>
          <a:lstStyle/>
          <a:p>
            <a:fld id="{B168EC5F-065C-4012-A3A8-0700EEB95529}" type="datetimeFigureOut">
              <a:rPr lang="en-US" smtClean="0"/>
              <a:t>6/21/2020</a:t>
            </a:fld>
            <a:endParaRPr lang="en-US"/>
          </a:p>
        </p:txBody>
      </p:sp>
      <p:sp>
        <p:nvSpPr>
          <p:cNvPr id="6" name="Footer Placeholder 5">
            <a:extLst>
              <a:ext uri="{FF2B5EF4-FFF2-40B4-BE49-F238E27FC236}">
                <a16:creationId xmlns:a16="http://schemas.microsoft.com/office/drawing/2014/main" id="{9A4F7173-7A30-451C-BD18-41E7032BFF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6C1B98-4D52-4C11-916C-83D963232430}"/>
              </a:ext>
            </a:extLst>
          </p:cNvPr>
          <p:cNvSpPr>
            <a:spLocks noGrp="1"/>
          </p:cNvSpPr>
          <p:nvPr>
            <p:ph type="sldNum" sz="quarter" idx="12"/>
          </p:nvPr>
        </p:nvSpPr>
        <p:spPr/>
        <p:txBody>
          <a:bodyPr/>
          <a:lstStyle/>
          <a:p>
            <a:fld id="{36D60897-2E42-499F-87B2-466B3280A91C}" type="slidenum">
              <a:rPr lang="en-US" smtClean="0"/>
              <a:t>‹#›</a:t>
            </a:fld>
            <a:endParaRPr lang="en-US"/>
          </a:p>
        </p:txBody>
      </p:sp>
    </p:spTree>
    <p:extLst>
      <p:ext uri="{BB962C8B-B14F-4D97-AF65-F5344CB8AC3E}">
        <p14:creationId xmlns:p14="http://schemas.microsoft.com/office/powerpoint/2010/main" val="1646185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A9406-0275-4915-A76C-2F9B5D8D6B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1EDD45-0441-48CE-B185-3E6822A936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EEDB42-64D6-437D-9A73-813B3E577F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FA45FA-0088-4332-A2CA-C9EAFCB7DB9C}"/>
              </a:ext>
            </a:extLst>
          </p:cNvPr>
          <p:cNvSpPr>
            <a:spLocks noGrp="1"/>
          </p:cNvSpPr>
          <p:nvPr>
            <p:ph type="dt" sz="half" idx="10"/>
          </p:nvPr>
        </p:nvSpPr>
        <p:spPr/>
        <p:txBody>
          <a:bodyPr/>
          <a:lstStyle/>
          <a:p>
            <a:fld id="{B168EC5F-065C-4012-A3A8-0700EEB95529}" type="datetimeFigureOut">
              <a:rPr lang="en-US" smtClean="0"/>
              <a:t>6/21/2020</a:t>
            </a:fld>
            <a:endParaRPr lang="en-US"/>
          </a:p>
        </p:txBody>
      </p:sp>
      <p:sp>
        <p:nvSpPr>
          <p:cNvPr id="6" name="Footer Placeholder 5">
            <a:extLst>
              <a:ext uri="{FF2B5EF4-FFF2-40B4-BE49-F238E27FC236}">
                <a16:creationId xmlns:a16="http://schemas.microsoft.com/office/drawing/2014/main" id="{E45DA4AB-E63D-4EEE-947A-024D66AE96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610107-1ED1-4846-A29A-79924970ED0C}"/>
              </a:ext>
            </a:extLst>
          </p:cNvPr>
          <p:cNvSpPr>
            <a:spLocks noGrp="1"/>
          </p:cNvSpPr>
          <p:nvPr>
            <p:ph type="sldNum" sz="quarter" idx="12"/>
          </p:nvPr>
        </p:nvSpPr>
        <p:spPr/>
        <p:txBody>
          <a:bodyPr/>
          <a:lstStyle/>
          <a:p>
            <a:fld id="{36D60897-2E42-499F-87B2-466B3280A91C}" type="slidenum">
              <a:rPr lang="en-US" smtClean="0"/>
              <a:t>‹#›</a:t>
            </a:fld>
            <a:endParaRPr lang="en-US"/>
          </a:p>
        </p:txBody>
      </p:sp>
    </p:spTree>
    <p:extLst>
      <p:ext uri="{BB962C8B-B14F-4D97-AF65-F5344CB8AC3E}">
        <p14:creationId xmlns:p14="http://schemas.microsoft.com/office/powerpoint/2010/main" val="3944109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D03D50-BC88-4C48-904D-C641CB2618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9942D99-B299-470E-9167-58EF50C53F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A2DBBE-8169-4260-AE82-87868009A4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68EC5F-065C-4012-A3A8-0700EEB95529}" type="datetimeFigureOut">
              <a:rPr lang="en-US" smtClean="0"/>
              <a:t>6/21/2020</a:t>
            </a:fld>
            <a:endParaRPr lang="en-US"/>
          </a:p>
        </p:txBody>
      </p:sp>
      <p:sp>
        <p:nvSpPr>
          <p:cNvPr id="5" name="Footer Placeholder 4">
            <a:extLst>
              <a:ext uri="{FF2B5EF4-FFF2-40B4-BE49-F238E27FC236}">
                <a16:creationId xmlns:a16="http://schemas.microsoft.com/office/drawing/2014/main" id="{F82FE4D5-D00C-4437-9402-505BC6550A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519B227-6946-46DF-9D11-26F8E3E077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D60897-2E42-499F-87B2-466B3280A91C}" type="slidenum">
              <a:rPr lang="en-US" smtClean="0"/>
              <a:t>‹#›</a:t>
            </a:fld>
            <a:endParaRPr lang="en-US"/>
          </a:p>
        </p:txBody>
      </p:sp>
    </p:spTree>
    <p:extLst>
      <p:ext uri="{BB962C8B-B14F-4D97-AF65-F5344CB8AC3E}">
        <p14:creationId xmlns:p14="http://schemas.microsoft.com/office/powerpoint/2010/main" val="4098894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RL10" TargetMode="External"/><Relationship Id="rId2" Type="http://schemas.openxmlformats.org/officeDocument/2006/relationships/hyperlink" Target="https://www.ulalaunch.com/docs/default-source/upper-stages/the-centaur-upper-stage-vehicle.pdf"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mathworld.wolfram.com/SphericalCap.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en.wikipedia.org/wiki/RS-25"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Delta-v#cite_note-marsdeltavs-5"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web.archive.org/web/20070701211813/http:/www.pma.caltech.edu/~chirata/deltav.html"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Delta-v#cite_note-marsdeltavs-5"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web.archive.org/web/20070701211813/http:/www.pma.caltech.edu/~chirata/deltav.html"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ulalaunch.com/docs/default-source/upper-stages/the-centaur-upper-stage-vehicle.pdf" TargetMode="External"/><Relationship Id="rId2" Type="http://schemas.openxmlformats.org/officeDocument/2006/relationships/hyperlink" Target="https://en.wikipedia.org/wiki/Destiny_(ISS_module)"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en.wikipedia.org/wiki/RL10"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B7CC2-6E85-4065-B5E3-7C8896A4E704}"/>
              </a:ext>
            </a:extLst>
          </p:cNvPr>
          <p:cNvSpPr>
            <a:spLocks noGrp="1"/>
          </p:cNvSpPr>
          <p:nvPr>
            <p:ph type="ctrTitle"/>
          </p:nvPr>
        </p:nvSpPr>
        <p:spPr>
          <a:xfrm>
            <a:off x="1405467" y="1122363"/>
            <a:ext cx="9414933" cy="2387600"/>
          </a:xfrm>
        </p:spPr>
        <p:txBody>
          <a:bodyPr>
            <a:noAutofit/>
          </a:bodyPr>
          <a:lstStyle/>
          <a:p>
            <a:r>
              <a:rPr lang="en-US" sz="3600" b="1" dirty="0"/>
              <a:t>In-Situ Lunar Resource Utilization: </a:t>
            </a:r>
            <a:br>
              <a:rPr lang="en-US" sz="3600" dirty="0"/>
            </a:br>
            <a:r>
              <a:rPr lang="en-US" sz="3600" dirty="0"/>
              <a:t>A Lunar Exploration Program Architecture to Establish Propellant Manufacturing Capability at the Lunar South Pole</a:t>
            </a:r>
          </a:p>
        </p:txBody>
      </p:sp>
      <p:sp>
        <p:nvSpPr>
          <p:cNvPr id="3" name="Subtitle 2">
            <a:extLst>
              <a:ext uri="{FF2B5EF4-FFF2-40B4-BE49-F238E27FC236}">
                <a16:creationId xmlns:a16="http://schemas.microsoft.com/office/drawing/2014/main" id="{23BF1D3C-D587-48CD-8347-760A8D691BF2}"/>
              </a:ext>
            </a:extLst>
          </p:cNvPr>
          <p:cNvSpPr>
            <a:spLocks noGrp="1"/>
          </p:cNvSpPr>
          <p:nvPr>
            <p:ph type="subTitle" idx="1"/>
          </p:nvPr>
        </p:nvSpPr>
        <p:spPr>
          <a:xfrm>
            <a:off x="4516966" y="3576638"/>
            <a:ext cx="3191933" cy="1655762"/>
          </a:xfrm>
          <a:ln>
            <a:solidFill>
              <a:schemeClr val="tx1"/>
            </a:solidFill>
          </a:ln>
        </p:spPr>
        <p:txBody>
          <a:bodyPr>
            <a:normAutofit/>
          </a:bodyPr>
          <a:lstStyle/>
          <a:p>
            <a:r>
              <a:rPr lang="en-US" dirty="0"/>
              <a:t>ENAE 791 Final Project</a:t>
            </a:r>
          </a:p>
          <a:p>
            <a:r>
              <a:rPr lang="en-US" dirty="0"/>
              <a:t>Spring 2020</a:t>
            </a:r>
          </a:p>
          <a:p>
            <a:r>
              <a:rPr lang="en-US" sz="1600" dirty="0"/>
              <a:t>Joseph </a:t>
            </a:r>
            <a:r>
              <a:rPr lang="en-US" sz="1600" dirty="0" err="1"/>
              <a:t>Carpinelli</a:t>
            </a:r>
            <a:endParaRPr lang="en-US" sz="1600" dirty="0"/>
          </a:p>
          <a:p>
            <a:r>
              <a:rPr lang="en-US" sz="1600" dirty="0"/>
              <a:t>John Furumo</a:t>
            </a:r>
          </a:p>
        </p:txBody>
      </p:sp>
    </p:spTree>
    <p:extLst>
      <p:ext uri="{BB962C8B-B14F-4D97-AF65-F5344CB8AC3E}">
        <p14:creationId xmlns:p14="http://schemas.microsoft.com/office/powerpoint/2010/main" val="511982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9BB6E84C-57BC-4FD7-81A8-99648542D55A}"/>
              </a:ext>
            </a:extLst>
          </p:cNvPr>
          <p:cNvGraphicFramePr>
            <a:graphicFrameLocks/>
          </p:cNvGraphicFramePr>
          <p:nvPr>
            <p:extLst>
              <p:ext uri="{D42A27DB-BD31-4B8C-83A1-F6EECF244321}">
                <p14:modId xmlns:p14="http://schemas.microsoft.com/office/powerpoint/2010/main" val="2269003196"/>
              </p:ext>
            </p:extLst>
          </p:nvPr>
        </p:nvGraphicFramePr>
        <p:xfrm>
          <a:off x="1139536" y="842632"/>
          <a:ext cx="9912927" cy="5562600"/>
        </p:xfrm>
        <a:graphic>
          <a:graphicData uri="http://schemas.openxmlformats.org/drawingml/2006/table">
            <a:tbl>
              <a:tblPr firstRow="1" bandRow="1">
                <a:tableStyleId>{5C22544A-7EE6-4342-B048-85BDC9FD1C3A}</a:tableStyleId>
              </a:tblPr>
              <a:tblGrid>
                <a:gridCol w="1415473">
                  <a:extLst>
                    <a:ext uri="{9D8B030D-6E8A-4147-A177-3AD203B41FA5}">
                      <a16:colId xmlns:a16="http://schemas.microsoft.com/office/drawing/2014/main" val="2427280102"/>
                    </a:ext>
                  </a:extLst>
                </a:gridCol>
                <a:gridCol w="3011054">
                  <a:extLst>
                    <a:ext uri="{9D8B030D-6E8A-4147-A177-3AD203B41FA5}">
                      <a16:colId xmlns:a16="http://schemas.microsoft.com/office/drawing/2014/main" val="2945129436"/>
                    </a:ext>
                  </a:extLst>
                </a:gridCol>
                <a:gridCol w="1828800">
                  <a:extLst>
                    <a:ext uri="{9D8B030D-6E8A-4147-A177-3AD203B41FA5}">
                      <a16:colId xmlns:a16="http://schemas.microsoft.com/office/drawing/2014/main" val="4088193781"/>
                    </a:ext>
                  </a:extLst>
                </a:gridCol>
                <a:gridCol w="1828800">
                  <a:extLst>
                    <a:ext uri="{9D8B030D-6E8A-4147-A177-3AD203B41FA5}">
                      <a16:colId xmlns:a16="http://schemas.microsoft.com/office/drawing/2014/main" val="3091755123"/>
                    </a:ext>
                  </a:extLst>
                </a:gridCol>
                <a:gridCol w="1828800">
                  <a:extLst>
                    <a:ext uri="{9D8B030D-6E8A-4147-A177-3AD203B41FA5}">
                      <a16:colId xmlns:a16="http://schemas.microsoft.com/office/drawing/2014/main" val="2306771283"/>
                    </a:ext>
                  </a:extLst>
                </a:gridCol>
              </a:tblGrid>
              <a:tr h="370840">
                <a:tc>
                  <a:txBody>
                    <a:bodyPr/>
                    <a:lstStyle/>
                    <a:p>
                      <a:pPr algn="ctr"/>
                      <a:endParaRPr lang="en-US" dirty="0"/>
                    </a:p>
                  </a:txBody>
                  <a:tcPr/>
                </a:tc>
                <a:tc>
                  <a:txBody>
                    <a:bodyPr/>
                    <a:lstStyle/>
                    <a:p>
                      <a:pPr algn="l"/>
                      <a:r>
                        <a:rPr lang="en-US" dirty="0" err="1"/>
                        <a:t>SpaceBus</a:t>
                      </a:r>
                      <a:r>
                        <a:rPr lang="en-US" dirty="0"/>
                        <a:t> diameter (m)</a:t>
                      </a:r>
                    </a:p>
                  </a:txBody>
                  <a:tcPr/>
                </a:tc>
                <a:tc>
                  <a:txBody>
                    <a:bodyPr/>
                    <a:lstStyle/>
                    <a:p>
                      <a:pPr algn="ctr"/>
                      <a:r>
                        <a:rPr lang="en-US" dirty="0"/>
                        <a:t>4</a:t>
                      </a:r>
                      <a:endParaRPr lang="en-US" b="1" dirty="0"/>
                    </a:p>
                  </a:txBody>
                  <a:tcPr/>
                </a:tc>
                <a:tc>
                  <a:txBody>
                    <a:bodyPr/>
                    <a:lstStyle/>
                    <a:p>
                      <a:pPr algn="ctr"/>
                      <a:r>
                        <a:rPr lang="en-US" dirty="0"/>
                        <a:t>5</a:t>
                      </a:r>
                    </a:p>
                  </a:txBody>
                  <a:tcPr/>
                </a:tc>
                <a:tc>
                  <a:txBody>
                    <a:bodyPr/>
                    <a:lstStyle/>
                    <a:p>
                      <a:pPr algn="ctr"/>
                      <a:r>
                        <a:rPr lang="en-US" dirty="0"/>
                        <a:t>6</a:t>
                      </a:r>
                    </a:p>
                  </a:txBody>
                  <a:tcPr/>
                </a:tc>
                <a:extLst>
                  <a:ext uri="{0D108BD9-81ED-4DB2-BD59-A6C34878D82A}">
                    <a16:rowId xmlns:a16="http://schemas.microsoft.com/office/drawing/2014/main" val="1789899150"/>
                  </a:ext>
                </a:extLst>
              </a:tr>
              <a:tr h="370840">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Fuel: LH</a:t>
                      </a:r>
                      <a:r>
                        <a:rPr lang="en-US" baseline="-25000" dirty="0"/>
                        <a:t>2</a:t>
                      </a:r>
                      <a:endParaRPr lang="en-US" dirty="0">
                        <a:latin typeface="Arial Narrow" panose="020B0606020202030204" pitchFamily="34" charset="0"/>
                      </a:endParaRPr>
                    </a:p>
                  </a:txBody>
                  <a:tcPr anchor="ctr"/>
                </a:tc>
                <a:tc>
                  <a:txBody>
                    <a:bodyPr/>
                    <a:lstStyle/>
                    <a:p>
                      <a:pPr algn="l"/>
                      <a:r>
                        <a:rPr lang="en-US" dirty="0"/>
                        <a:t>Mass (kg)</a:t>
                      </a:r>
                    </a:p>
                  </a:txBody>
                  <a:tcPr/>
                </a:tc>
                <a:tc>
                  <a:txBody>
                    <a:bodyPr/>
                    <a:lstStyle/>
                    <a:p>
                      <a:pPr algn="ctr"/>
                      <a:r>
                        <a:rPr lang="en-US" dirty="0"/>
                        <a:t>17649</a:t>
                      </a:r>
                      <a:endParaRPr lang="en-US" b="1" dirty="0"/>
                    </a:p>
                  </a:txBody>
                  <a:tcPr/>
                </a:tc>
                <a:tc>
                  <a:txBody>
                    <a:bodyPr/>
                    <a:lstStyle/>
                    <a:p>
                      <a:pPr algn="ctr"/>
                      <a:r>
                        <a:rPr lang="en-US" dirty="0"/>
                        <a:t>18593</a:t>
                      </a:r>
                    </a:p>
                  </a:txBody>
                  <a:tcPr/>
                </a:tc>
                <a:tc>
                  <a:txBody>
                    <a:bodyPr/>
                    <a:lstStyle/>
                    <a:p>
                      <a:pPr algn="ctr"/>
                      <a:r>
                        <a:rPr lang="en-US" dirty="0"/>
                        <a:t>20080</a:t>
                      </a:r>
                    </a:p>
                  </a:txBody>
                  <a:tcPr/>
                </a:tc>
                <a:extLst>
                  <a:ext uri="{0D108BD9-81ED-4DB2-BD59-A6C34878D82A}">
                    <a16:rowId xmlns:a16="http://schemas.microsoft.com/office/drawing/2014/main" val="4177548269"/>
                  </a:ext>
                </a:extLst>
              </a:tr>
              <a:tr h="370840">
                <a:tc vMerge="1">
                  <a:txBody>
                    <a:bodyPr/>
                    <a:lstStyle/>
                    <a:p>
                      <a:pPr algn="ctr"/>
                      <a:endParaRPr lang="en-US" dirty="0"/>
                    </a:p>
                  </a:txBody>
                  <a:tcPr/>
                </a:tc>
                <a:tc>
                  <a:txBody>
                    <a:bodyPr/>
                    <a:lstStyle/>
                    <a:p>
                      <a:pPr algn="l"/>
                      <a:r>
                        <a:rPr lang="en-US" dirty="0"/>
                        <a:t>Volume (m</a:t>
                      </a:r>
                      <a:r>
                        <a:rPr lang="en-US" baseline="30000" dirty="0"/>
                        <a:t>3</a:t>
                      </a:r>
                      <a:r>
                        <a:rPr lang="en-US" baseline="0" dirty="0"/>
                        <a:t>)</a:t>
                      </a:r>
                      <a:endParaRPr lang="en-US" dirty="0"/>
                    </a:p>
                  </a:txBody>
                  <a:tcPr/>
                </a:tc>
                <a:tc>
                  <a:txBody>
                    <a:bodyPr/>
                    <a:lstStyle/>
                    <a:p>
                      <a:pPr algn="ctr"/>
                      <a:r>
                        <a:rPr lang="en-US" dirty="0"/>
                        <a:t>248.6</a:t>
                      </a:r>
                      <a:endParaRPr lang="en-US" b="1" dirty="0"/>
                    </a:p>
                  </a:txBody>
                  <a:tcPr/>
                </a:tc>
                <a:tc>
                  <a:txBody>
                    <a:bodyPr/>
                    <a:lstStyle/>
                    <a:p>
                      <a:pPr algn="ctr"/>
                      <a:r>
                        <a:rPr lang="en-US" dirty="0"/>
                        <a:t>261.9</a:t>
                      </a:r>
                    </a:p>
                  </a:txBody>
                  <a:tcPr/>
                </a:tc>
                <a:tc>
                  <a:txBody>
                    <a:bodyPr/>
                    <a:lstStyle/>
                    <a:p>
                      <a:pPr algn="ctr"/>
                      <a:r>
                        <a:rPr lang="en-US" dirty="0"/>
                        <a:t>282.8</a:t>
                      </a:r>
                    </a:p>
                  </a:txBody>
                  <a:tcPr/>
                </a:tc>
                <a:extLst>
                  <a:ext uri="{0D108BD9-81ED-4DB2-BD59-A6C34878D82A}">
                    <a16:rowId xmlns:a16="http://schemas.microsoft.com/office/drawing/2014/main" val="626625767"/>
                  </a:ext>
                </a:extLst>
              </a:tr>
              <a:tr h="370840">
                <a:tc vMerge="1">
                  <a:txBody>
                    <a:bodyPr/>
                    <a:lstStyle/>
                    <a:p>
                      <a:pPr algn="ctr"/>
                      <a:endParaRPr lang="en-US" dirty="0"/>
                    </a:p>
                  </a:txBody>
                  <a:tcPr/>
                </a:tc>
                <a:tc>
                  <a:txBody>
                    <a:bodyPr/>
                    <a:lstStyle/>
                    <a:p>
                      <a:pPr algn="l"/>
                      <a:r>
                        <a:rPr lang="en-US" dirty="0"/>
                        <a:t>Tank mass* (kg)</a:t>
                      </a:r>
                    </a:p>
                  </a:txBody>
                  <a:tcPr/>
                </a:tc>
                <a:tc>
                  <a:txBody>
                    <a:bodyPr/>
                    <a:lstStyle/>
                    <a:p>
                      <a:pPr algn="ctr"/>
                      <a:r>
                        <a:rPr lang="en-US" dirty="0"/>
                        <a:t>2259.6</a:t>
                      </a:r>
                      <a:endParaRPr lang="en-US" b="1" dirty="0"/>
                    </a:p>
                  </a:txBody>
                  <a:tcPr/>
                </a:tc>
                <a:tc>
                  <a:txBody>
                    <a:bodyPr/>
                    <a:lstStyle/>
                    <a:p>
                      <a:pPr algn="ctr"/>
                      <a:r>
                        <a:rPr lang="en-US" dirty="0"/>
                        <a:t>2380.4</a:t>
                      </a:r>
                    </a:p>
                  </a:txBody>
                  <a:tcPr/>
                </a:tc>
                <a:tc>
                  <a:txBody>
                    <a:bodyPr/>
                    <a:lstStyle/>
                    <a:p>
                      <a:pPr algn="ctr"/>
                      <a:r>
                        <a:rPr lang="en-US" dirty="0"/>
                        <a:t>2570.8</a:t>
                      </a:r>
                    </a:p>
                  </a:txBody>
                  <a:tcPr/>
                </a:tc>
                <a:extLst>
                  <a:ext uri="{0D108BD9-81ED-4DB2-BD59-A6C34878D82A}">
                    <a16:rowId xmlns:a16="http://schemas.microsoft.com/office/drawing/2014/main" val="1175582159"/>
                  </a:ext>
                </a:extLst>
              </a:tr>
              <a:tr h="37084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latin typeface="Arial Narrow" panose="020B0606020202030204" pitchFamily="34" charset="0"/>
                      </a:endParaRPr>
                    </a:p>
                  </a:txBody>
                  <a:tcPr anchor="ctr"/>
                </a:tc>
                <a:tc>
                  <a:txBody>
                    <a:bodyPr/>
                    <a:lstStyle/>
                    <a:p>
                      <a:pPr algn="l"/>
                      <a:r>
                        <a:rPr lang="en-US" dirty="0"/>
                        <a:t>Tank length (m)</a:t>
                      </a:r>
                    </a:p>
                  </a:txBody>
                  <a:tcPr/>
                </a:tc>
                <a:tc>
                  <a:txBody>
                    <a:bodyPr/>
                    <a:lstStyle/>
                    <a:p>
                      <a:pPr algn="ctr"/>
                      <a:r>
                        <a:rPr lang="en-US" dirty="0"/>
                        <a:t>21.11</a:t>
                      </a:r>
                      <a:endParaRPr lang="en-US" b="1" dirty="0"/>
                    </a:p>
                  </a:txBody>
                  <a:tcPr/>
                </a:tc>
                <a:tc>
                  <a:txBody>
                    <a:bodyPr/>
                    <a:lstStyle/>
                    <a:p>
                      <a:pPr algn="ctr"/>
                      <a:r>
                        <a:rPr lang="en-US" dirty="0"/>
                        <a:t>15.00</a:t>
                      </a:r>
                    </a:p>
                  </a:txBody>
                  <a:tcPr/>
                </a:tc>
                <a:tc>
                  <a:txBody>
                    <a:bodyPr/>
                    <a:lstStyle/>
                    <a:p>
                      <a:pPr algn="ctr"/>
                      <a:r>
                        <a:rPr lang="en-US" dirty="0"/>
                        <a:t>12.00</a:t>
                      </a:r>
                    </a:p>
                  </a:txBody>
                  <a:tcPr/>
                </a:tc>
                <a:extLst>
                  <a:ext uri="{0D108BD9-81ED-4DB2-BD59-A6C34878D82A}">
                    <a16:rowId xmlns:a16="http://schemas.microsoft.com/office/drawing/2014/main" val="3481930256"/>
                  </a:ext>
                </a:extLst>
              </a:tr>
              <a:tr h="370840">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Oxidizer: LO</a:t>
                      </a:r>
                      <a:r>
                        <a:rPr lang="en-US" baseline="-25000" dirty="0"/>
                        <a:t>2</a:t>
                      </a:r>
                      <a:endParaRPr lang="en-US" dirty="0">
                        <a:latin typeface="Arial Narrow" panose="020B0606020202030204" pitchFamily="34" charset="0"/>
                      </a:endParaRPr>
                    </a:p>
                  </a:txBody>
                  <a:tcPr anchor="ctr"/>
                </a:tc>
                <a:tc>
                  <a:txBody>
                    <a:bodyPr/>
                    <a:lstStyle/>
                    <a:p>
                      <a:pPr algn="l"/>
                      <a:r>
                        <a:rPr lang="en-US" dirty="0"/>
                        <a:t>Mass (kg)</a:t>
                      </a:r>
                    </a:p>
                  </a:txBody>
                  <a:tcPr/>
                </a:tc>
                <a:tc>
                  <a:txBody>
                    <a:bodyPr/>
                    <a:lstStyle/>
                    <a:p>
                      <a:pPr algn="ctr"/>
                      <a:r>
                        <a:rPr lang="en-US" dirty="0"/>
                        <a:t>103780</a:t>
                      </a:r>
                      <a:endParaRPr lang="en-US" b="1" dirty="0"/>
                    </a:p>
                  </a:txBody>
                  <a:tcPr/>
                </a:tc>
                <a:tc>
                  <a:txBody>
                    <a:bodyPr/>
                    <a:lstStyle/>
                    <a:p>
                      <a:pPr algn="ctr"/>
                      <a:r>
                        <a:rPr lang="en-US" dirty="0"/>
                        <a:t>109330</a:t>
                      </a:r>
                    </a:p>
                  </a:txBody>
                  <a:tcPr/>
                </a:tc>
                <a:tc>
                  <a:txBody>
                    <a:bodyPr/>
                    <a:lstStyle/>
                    <a:p>
                      <a:pPr algn="ctr"/>
                      <a:r>
                        <a:rPr lang="en-US" dirty="0"/>
                        <a:t>118070</a:t>
                      </a:r>
                    </a:p>
                  </a:txBody>
                  <a:tcPr/>
                </a:tc>
                <a:extLst>
                  <a:ext uri="{0D108BD9-81ED-4DB2-BD59-A6C34878D82A}">
                    <a16:rowId xmlns:a16="http://schemas.microsoft.com/office/drawing/2014/main" val="549737842"/>
                  </a:ext>
                </a:extLst>
              </a:tr>
              <a:tr h="370840">
                <a:tc vMerge="1">
                  <a:txBody>
                    <a:bodyPr/>
                    <a:lstStyle/>
                    <a:p>
                      <a:pPr algn="ctr"/>
                      <a:endParaRPr lang="en-US" dirty="0"/>
                    </a:p>
                  </a:txBody>
                  <a:tcPr/>
                </a:tc>
                <a:tc>
                  <a:txBody>
                    <a:bodyPr/>
                    <a:lstStyle/>
                    <a:p>
                      <a:pPr algn="l"/>
                      <a:r>
                        <a:rPr lang="en-US" dirty="0"/>
                        <a:t>Volume (m</a:t>
                      </a:r>
                      <a:r>
                        <a:rPr lang="en-US" baseline="30000" dirty="0"/>
                        <a:t>3</a:t>
                      </a:r>
                      <a:r>
                        <a:rPr lang="en-US" baseline="0" dirty="0"/>
                        <a:t>)</a:t>
                      </a:r>
                      <a:endParaRPr lang="en-US" dirty="0"/>
                    </a:p>
                  </a:txBody>
                  <a:tcPr/>
                </a:tc>
                <a:tc>
                  <a:txBody>
                    <a:bodyPr/>
                    <a:lstStyle/>
                    <a:p>
                      <a:pPr algn="ctr"/>
                      <a:r>
                        <a:rPr lang="en-US" dirty="0"/>
                        <a:t>91.0</a:t>
                      </a:r>
                      <a:endParaRPr lang="en-US" b="1" dirty="0"/>
                    </a:p>
                  </a:txBody>
                  <a:tcPr/>
                </a:tc>
                <a:tc>
                  <a:txBody>
                    <a:bodyPr/>
                    <a:lstStyle/>
                    <a:p>
                      <a:pPr algn="ctr"/>
                      <a:r>
                        <a:rPr lang="en-US" dirty="0"/>
                        <a:t>95.9</a:t>
                      </a:r>
                    </a:p>
                  </a:txBody>
                  <a:tcPr/>
                </a:tc>
                <a:tc>
                  <a:txBody>
                    <a:bodyPr/>
                    <a:lstStyle/>
                    <a:p>
                      <a:pPr algn="ctr"/>
                      <a:r>
                        <a:rPr lang="en-US" dirty="0"/>
                        <a:t>103.6</a:t>
                      </a:r>
                    </a:p>
                  </a:txBody>
                  <a:tcPr/>
                </a:tc>
                <a:extLst>
                  <a:ext uri="{0D108BD9-81ED-4DB2-BD59-A6C34878D82A}">
                    <a16:rowId xmlns:a16="http://schemas.microsoft.com/office/drawing/2014/main" val="4154382256"/>
                  </a:ext>
                </a:extLst>
              </a:tr>
              <a:tr h="370840">
                <a:tc vMerge="1">
                  <a:txBody>
                    <a:bodyPr/>
                    <a:lstStyle/>
                    <a:p>
                      <a:pPr algn="ctr"/>
                      <a:endParaRPr lang="en-US" dirty="0"/>
                    </a:p>
                  </a:txBody>
                  <a:tcPr/>
                </a:tc>
                <a:tc>
                  <a:txBody>
                    <a:bodyPr/>
                    <a:lstStyle/>
                    <a:p>
                      <a:pPr algn="l"/>
                      <a:r>
                        <a:rPr lang="en-US" dirty="0"/>
                        <a:t>Tank mass* (kg)</a:t>
                      </a:r>
                    </a:p>
                  </a:txBody>
                  <a:tcPr/>
                </a:tc>
                <a:tc>
                  <a:txBody>
                    <a:bodyPr/>
                    <a:lstStyle/>
                    <a:p>
                      <a:pPr algn="ctr"/>
                      <a:r>
                        <a:rPr lang="en-US" dirty="0"/>
                        <a:t>1106.9</a:t>
                      </a:r>
                      <a:endParaRPr lang="en-US" b="1" dirty="0"/>
                    </a:p>
                  </a:txBody>
                  <a:tcPr/>
                </a:tc>
                <a:tc>
                  <a:txBody>
                    <a:bodyPr/>
                    <a:lstStyle/>
                    <a:p>
                      <a:pPr algn="ctr"/>
                      <a:r>
                        <a:rPr lang="en-US" dirty="0"/>
                        <a:t>1166.2</a:t>
                      </a:r>
                    </a:p>
                  </a:txBody>
                  <a:tcPr/>
                </a:tc>
                <a:tc>
                  <a:txBody>
                    <a:bodyPr/>
                    <a:lstStyle/>
                    <a:p>
                      <a:pPr algn="ctr"/>
                      <a:r>
                        <a:rPr lang="en-US" dirty="0"/>
                        <a:t>1259.4</a:t>
                      </a:r>
                    </a:p>
                  </a:txBody>
                  <a:tcPr/>
                </a:tc>
                <a:extLst>
                  <a:ext uri="{0D108BD9-81ED-4DB2-BD59-A6C34878D82A}">
                    <a16:rowId xmlns:a16="http://schemas.microsoft.com/office/drawing/2014/main" val="1258938313"/>
                  </a:ext>
                </a:extLst>
              </a:tr>
              <a:tr h="370840">
                <a:tc vMerge="1">
                  <a:txBody>
                    <a:bodyPr/>
                    <a:lstStyle/>
                    <a:p>
                      <a:pPr algn="ct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Tank length (m)</a:t>
                      </a:r>
                    </a:p>
                  </a:txBody>
                  <a:tcPr/>
                </a:tc>
                <a:tc>
                  <a:txBody>
                    <a:bodyPr/>
                    <a:lstStyle/>
                    <a:p>
                      <a:pPr algn="ctr"/>
                      <a:r>
                        <a:rPr lang="en-US" dirty="0"/>
                        <a:t>8.58</a:t>
                      </a:r>
                      <a:endParaRPr lang="en-US" b="1" dirty="0"/>
                    </a:p>
                  </a:txBody>
                  <a:tcPr/>
                </a:tc>
                <a:tc>
                  <a:txBody>
                    <a:bodyPr/>
                    <a:lstStyle/>
                    <a:p>
                      <a:pPr algn="ctr"/>
                      <a:r>
                        <a:rPr lang="en-US" dirty="0"/>
                        <a:t>6.55</a:t>
                      </a:r>
                    </a:p>
                  </a:txBody>
                  <a:tcPr/>
                </a:tc>
                <a:tc>
                  <a:txBody>
                    <a:bodyPr/>
                    <a:lstStyle/>
                    <a:p>
                      <a:pPr algn="ctr"/>
                      <a:r>
                        <a:rPr lang="en-US" dirty="0"/>
                        <a:t>5.66</a:t>
                      </a:r>
                    </a:p>
                  </a:txBody>
                  <a:tcPr/>
                </a:tc>
                <a:extLst>
                  <a:ext uri="{0D108BD9-81ED-4DB2-BD59-A6C34878D82A}">
                    <a16:rowId xmlns:a16="http://schemas.microsoft.com/office/drawing/2014/main" val="2886253385"/>
                  </a:ext>
                </a:extLst>
              </a:tr>
              <a:tr h="370840">
                <a:tc rowSpan="3">
                  <a:txBody>
                    <a:bodyPr/>
                    <a:lstStyle/>
                    <a:p>
                      <a:pPr algn="ctr"/>
                      <a:r>
                        <a:rPr lang="en-US" dirty="0"/>
                        <a:t>Misc.</a:t>
                      </a:r>
                    </a:p>
                  </a:txBody>
                  <a:tcPr anchor="ctr"/>
                </a:tc>
                <a:tc>
                  <a:txBody>
                    <a:bodyPr/>
                    <a:lstStyle/>
                    <a:p>
                      <a:pPr algn="l"/>
                      <a:r>
                        <a:rPr lang="en-US" dirty="0"/>
                        <a:t>Fairing mass (kg)</a:t>
                      </a:r>
                    </a:p>
                  </a:txBody>
                  <a:tcPr/>
                </a:tc>
                <a:tc>
                  <a:txBody>
                    <a:bodyPr/>
                    <a:lstStyle/>
                    <a:p>
                      <a:pPr algn="ctr"/>
                      <a:r>
                        <a:rPr lang="en-US" dirty="0"/>
                        <a:t>993.7</a:t>
                      </a:r>
                      <a:endParaRPr lang="en-US" b="1" dirty="0"/>
                    </a:p>
                  </a:txBody>
                  <a:tcPr/>
                </a:tc>
                <a:tc>
                  <a:txBody>
                    <a:bodyPr/>
                    <a:lstStyle/>
                    <a:p>
                      <a:pPr algn="ctr"/>
                      <a:r>
                        <a:rPr lang="en-US" dirty="0"/>
                        <a:t>1660.1</a:t>
                      </a:r>
                    </a:p>
                  </a:txBody>
                  <a:tcPr/>
                </a:tc>
                <a:tc>
                  <a:txBody>
                    <a:bodyPr/>
                    <a:lstStyle/>
                    <a:p>
                      <a:pPr algn="ctr"/>
                      <a:r>
                        <a:rPr lang="en-US" dirty="0"/>
                        <a:t>2525.0</a:t>
                      </a:r>
                    </a:p>
                  </a:txBody>
                  <a:tcPr/>
                </a:tc>
                <a:extLst>
                  <a:ext uri="{0D108BD9-81ED-4DB2-BD59-A6C34878D82A}">
                    <a16:rowId xmlns:a16="http://schemas.microsoft.com/office/drawing/2014/main" val="109397501"/>
                  </a:ext>
                </a:extLst>
              </a:tr>
              <a:tr h="370840">
                <a:tc vMerge="1">
                  <a:txBody>
                    <a:bodyPr/>
                    <a:lstStyle/>
                    <a:p>
                      <a:pPr algn="ctr"/>
                      <a:endParaRPr lang="en-US" dirty="0"/>
                    </a:p>
                  </a:txBody>
                  <a:tcPr/>
                </a:tc>
                <a:tc>
                  <a:txBody>
                    <a:bodyPr/>
                    <a:lstStyle/>
                    <a:p>
                      <a:pPr algn="l"/>
                      <a:r>
                        <a:rPr lang="en-US" dirty="0"/>
                        <a:t>Avionics mass (kg)</a:t>
                      </a:r>
                    </a:p>
                  </a:txBody>
                  <a:tcPr/>
                </a:tc>
                <a:tc>
                  <a:txBody>
                    <a:bodyPr/>
                    <a:lstStyle/>
                    <a:p>
                      <a:pPr algn="ctr"/>
                      <a:r>
                        <a:rPr lang="en-US" dirty="0"/>
                        <a:t>711.1</a:t>
                      </a:r>
                      <a:endParaRPr lang="en-US" b="1" dirty="0"/>
                    </a:p>
                  </a:txBody>
                  <a:tcPr/>
                </a:tc>
                <a:tc>
                  <a:txBody>
                    <a:bodyPr/>
                    <a:lstStyle/>
                    <a:p>
                      <a:pPr algn="ctr"/>
                      <a:r>
                        <a:rPr lang="en-US" dirty="0"/>
                        <a:t>724.6</a:t>
                      </a:r>
                    </a:p>
                  </a:txBody>
                  <a:tcPr/>
                </a:tc>
                <a:tc>
                  <a:txBody>
                    <a:bodyPr/>
                    <a:lstStyle/>
                    <a:p>
                      <a:pPr algn="ctr"/>
                      <a:r>
                        <a:rPr lang="en-US" dirty="0"/>
                        <a:t>745.0</a:t>
                      </a:r>
                    </a:p>
                  </a:txBody>
                  <a:tcPr/>
                </a:tc>
                <a:extLst>
                  <a:ext uri="{0D108BD9-81ED-4DB2-BD59-A6C34878D82A}">
                    <a16:rowId xmlns:a16="http://schemas.microsoft.com/office/drawing/2014/main" val="2085603213"/>
                  </a:ext>
                </a:extLst>
              </a:tr>
              <a:tr h="370840">
                <a:tc vMerge="1">
                  <a:txBody>
                    <a:bodyPr/>
                    <a:lstStyle/>
                    <a:p>
                      <a:pPr algn="ct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Wiring mass (kg)</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907.1</a:t>
                      </a:r>
                      <a:endParaRPr lang="en-US" b="1" dirty="0"/>
                    </a:p>
                  </a:txBody>
                  <a:tcPr/>
                </a:tc>
                <a:tc>
                  <a:txBody>
                    <a:bodyPr/>
                    <a:lstStyle/>
                    <a:p>
                      <a:pPr algn="ctr"/>
                      <a:r>
                        <a:rPr lang="en-US" dirty="0"/>
                        <a:t>859.4</a:t>
                      </a:r>
                    </a:p>
                  </a:txBody>
                  <a:tcPr/>
                </a:tc>
                <a:tc>
                  <a:txBody>
                    <a:bodyPr/>
                    <a:lstStyle/>
                    <a:p>
                      <a:pPr algn="ctr"/>
                      <a:r>
                        <a:rPr lang="en-US" dirty="0"/>
                        <a:t>849.8</a:t>
                      </a:r>
                    </a:p>
                  </a:txBody>
                  <a:tcPr/>
                </a:tc>
                <a:extLst>
                  <a:ext uri="{0D108BD9-81ED-4DB2-BD59-A6C34878D82A}">
                    <a16:rowId xmlns:a16="http://schemas.microsoft.com/office/drawing/2014/main" val="2955849108"/>
                  </a:ext>
                </a:extLst>
              </a:tr>
              <a:tr h="370840">
                <a:tc rowSpan="3">
                  <a:txBody>
                    <a:bodyPr/>
                    <a:lstStyle/>
                    <a:p>
                      <a:pPr algn="ctr"/>
                      <a:r>
                        <a:rPr lang="en-US" dirty="0"/>
                        <a:t>Overall</a:t>
                      </a:r>
                    </a:p>
                  </a:txBody>
                  <a:tcPr anchor="ctr"/>
                </a:tc>
                <a:tc>
                  <a:txBody>
                    <a:bodyPr/>
                    <a:lstStyle/>
                    <a:p>
                      <a:pPr algn="l"/>
                      <a:r>
                        <a:rPr lang="en-US" dirty="0"/>
                        <a:t>Dry mass (kg)</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13488</a:t>
                      </a:r>
                      <a:endParaRPr lang="en-US" b="1" dirty="0"/>
                    </a:p>
                  </a:txBody>
                  <a:tcPr/>
                </a:tc>
                <a:tc>
                  <a:txBody>
                    <a:bodyPr/>
                    <a:lstStyle/>
                    <a:p>
                      <a:pPr algn="ctr"/>
                      <a:r>
                        <a:rPr lang="en-US" dirty="0"/>
                        <a:t>14209</a:t>
                      </a:r>
                    </a:p>
                  </a:txBody>
                  <a:tcPr/>
                </a:tc>
                <a:tc>
                  <a:txBody>
                    <a:bodyPr/>
                    <a:lstStyle/>
                    <a:p>
                      <a:pPr algn="ctr"/>
                      <a:r>
                        <a:rPr lang="en-US" dirty="0"/>
                        <a:t>15346</a:t>
                      </a:r>
                    </a:p>
                  </a:txBody>
                  <a:tcPr/>
                </a:tc>
                <a:extLst>
                  <a:ext uri="{0D108BD9-81ED-4DB2-BD59-A6C34878D82A}">
                    <a16:rowId xmlns:a16="http://schemas.microsoft.com/office/drawing/2014/main" val="1869634457"/>
                  </a:ext>
                </a:extLst>
              </a:tr>
              <a:tr h="370840">
                <a:tc vMerge="1">
                  <a:txBody>
                    <a:bodyPr/>
                    <a:lstStyle/>
                    <a:p>
                      <a:pPr algn="ctr"/>
                      <a:endParaRPr lang="en-US" dirty="0"/>
                    </a:p>
                  </a:txBody>
                  <a:tcPr/>
                </a:tc>
                <a:tc>
                  <a:txBody>
                    <a:bodyPr/>
                    <a:lstStyle/>
                    <a:p>
                      <a:pPr algn="l"/>
                      <a:r>
                        <a:rPr lang="en-US" dirty="0"/>
                        <a:t>Wet mass (kg)</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134910</a:t>
                      </a:r>
                      <a:endParaRPr lang="en-US" b="1" dirty="0"/>
                    </a:p>
                  </a:txBody>
                  <a:tcPr/>
                </a:tc>
                <a:tc>
                  <a:txBody>
                    <a:bodyPr/>
                    <a:lstStyle/>
                    <a:p>
                      <a:pPr algn="ctr"/>
                      <a:r>
                        <a:rPr lang="en-US" dirty="0"/>
                        <a:t>142130</a:t>
                      </a:r>
                    </a:p>
                  </a:txBody>
                  <a:tcPr/>
                </a:tc>
                <a:tc>
                  <a:txBody>
                    <a:bodyPr/>
                    <a:lstStyle/>
                    <a:p>
                      <a:pPr algn="ctr"/>
                      <a:r>
                        <a:rPr lang="en-US" dirty="0"/>
                        <a:t>153500</a:t>
                      </a:r>
                    </a:p>
                  </a:txBody>
                  <a:tcPr/>
                </a:tc>
                <a:extLst>
                  <a:ext uri="{0D108BD9-81ED-4DB2-BD59-A6C34878D82A}">
                    <a16:rowId xmlns:a16="http://schemas.microsoft.com/office/drawing/2014/main" val="3924159706"/>
                  </a:ext>
                </a:extLst>
              </a:tr>
              <a:tr h="370840">
                <a:tc vMerge="1">
                  <a:txBody>
                    <a:bodyPr/>
                    <a:lstStyle/>
                    <a:p>
                      <a:pPr algn="ctr"/>
                      <a:endParaRPr lang="en-US" dirty="0"/>
                    </a:p>
                  </a:txBody>
                  <a:tcPr/>
                </a:tc>
                <a:tc>
                  <a:txBody>
                    <a:bodyPr/>
                    <a:lstStyle/>
                    <a:p>
                      <a:pPr algn="l"/>
                      <a:r>
                        <a:rPr lang="en-US" dirty="0"/>
                        <a:t>Length (m)</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32.05</a:t>
                      </a:r>
                      <a:endParaRPr lang="en-US" b="1" dirty="0"/>
                    </a:p>
                  </a:txBody>
                  <a:tcPr/>
                </a:tc>
                <a:tc>
                  <a:txBody>
                    <a:bodyPr/>
                    <a:lstStyle/>
                    <a:p>
                      <a:pPr algn="ctr"/>
                      <a:r>
                        <a:rPr lang="en-US" dirty="0"/>
                        <a:t>23.06</a:t>
                      </a:r>
                    </a:p>
                  </a:txBody>
                  <a:tcPr/>
                </a:tc>
                <a:tc>
                  <a:txBody>
                    <a:bodyPr/>
                    <a:lstStyle/>
                    <a:p>
                      <a:pPr algn="ctr"/>
                      <a:r>
                        <a:rPr lang="en-US" dirty="0"/>
                        <a:t>18.71</a:t>
                      </a:r>
                    </a:p>
                  </a:txBody>
                  <a:tcPr/>
                </a:tc>
                <a:extLst>
                  <a:ext uri="{0D108BD9-81ED-4DB2-BD59-A6C34878D82A}">
                    <a16:rowId xmlns:a16="http://schemas.microsoft.com/office/drawing/2014/main" val="3345898584"/>
                  </a:ext>
                </a:extLst>
              </a:tr>
            </a:tbl>
          </a:graphicData>
        </a:graphic>
      </p:graphicFrame>
      <p:sp>
        <p:nvSpPr>
          <p:cNvPr id="3" name="TextBox 2">
            <a:extLst>
              <a:ext uri="{FF2B5EF4-FFF2-40B4-BE49-F238E27FC236}">
                <a16:creationId xmlns:a16="http://schemas.microsoft.com/office/drawing/2014/main" id="{83C46683-FB5B-4C31-A667-0AB9E5318986}"/>
              </a:ext>
            </a:extLst>
          </p:cNvPr>
          <p:cNvSpPr txBox="1"/>
          <p:nvPr/>
        </p:nvSpPr>
        <p:spPr>
          <a:xfrm>
            <a:off x="9060873" y="6405232"/>
            <a:ext cx="3131127" cy="369332"/>
          </a:xfrm>
          <a:prstGeom prst="rect">
            <a:avLst/>
          </a:prstGeom>
          <a:noFill/>
        </p:spPr>
        <p:txBody>
          <a:bodyPr wrap="square" rtlCol="0">
            <a:spAutoFit/>
          </a:bodyPr>
          <a:lstStyle/>
          <a:p>
            <a:pPr algn="ctr"/>
            <a:r>
              <a:rPr lang="en-US" dirty="0">
                <a:latin typeface="Arial Narrow" panose="020B0606020202030204" pitchFamily="34" charset="0"/>
              </a:rPr>
              <a:t>*does not include tank insulation </a:t>
            </a:r>
          </a:p>
        </p:txBody>
      </p:sp>
      <p:sp>
        <p:nvSpPr>
          <p:cNvPr id="4" name="Title 1">
            <a:extLst>
              <a:ext uri="{FF2B5EF4-FFF2-40B4-BE49-F238E27FC236}">
                <a16:creationId xmlns:a16="http://schemas.microsoft.com/office/drawing/2014/main" id="{CF16FF8B-6785-415C-AB1A-827ABB4FF894}"/>
              </a:ext>
            </a:extLst>
          </p:cNvPr>
          <p:cNvSpPr txBox="1">
            <a:spLocks/>
          </p:cNvSpPr>
          <p:nvPr/>
        </p:nvSpPr>
        <p:spPr>
          <a:xfrm>
            <a:off x="838199" y="83436"/>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u="sng" dirty="0" err="1"/>
              <a:t>SpaceBus</a:t>
            </a:r>
            <a:r>
              <a:rPr lang="en-US" b="1" u="sng" dirty="0"/>
              <a:t> Sizing</a:t>
            </a:r>
          </a:p>
        </p:txBody>
      </p:sp>
    </p:spTree>
    <p:extLst>
      <p:ext uri="{BB962C8B-B14F-4D97-AF65-F5344CB8AC3E}">
        <p14:creationId xmlns:p14="http://schemas.microsoft.com/office/powerpoint/2010/main" val="744591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F4E81E-82A3-4368-B022-63DCC2D85EF2}"/>
              </a:ext>
            </a:extLst>
          </p:cNvPr>
          <p:cNvPicPr>
            <a:picLocks noChangeAspect="1"/>
          </p:cNvPicPr>
          <p:nvPr/>
        </p:nvPicPr>
        <p:blipFill>
          <a:blip r:embed="rId2"/>
          <a:stretch>
            <a:fillRect/>
          </a:stretch>
        </p:blipFill>
        <p:spPr>
          <a:xfrm>
            <a:off x="1103504" y="906209"/>
            <a:ext cx="6614733" cy="1005927"/>
          </a:xfrm>
          <a:prstGeom prst="rect">
            <a:avLst/>
          </a:prstGeom>
        </p:spPr>
      </p:pic>
      <p:pic>
        <p:nvPicPr>
          <p:cNvPr id="6" name="Picture 5">
            <a:extLst>
              <a:ext uri="{FF2B5EF4-FFF2-40B4-BE49-F238E27FC236}">
                <a16:creationId xmlns:a16="http://schemas.microsoft.com/office/drawing/2014/main" id="{3B54940F-6EEA-4CBE-AC9A-FE269EFA2F1A}"/>
              </a:ext>
            </a:extLst>
          </p:cNvPr>
          <p:cNvPicPr>
            <a:picLocks noChangeAspect="1"/>
          </p:cNvPicPr>
          <p:nvPr/>
        </p:nvPicPr>
        <p:blipFill>
          <a:blip r:embed="rId3"/>
          <a:stretch>
            <a:fillRect/>
          </a:stretch>
        </p:blipFill>
        <p:spPr>
          <a:xfrm>
            <a:off x="1121488" y="2744877"/>
            <a:ext cx="4816257" cy="1257409"/>
          </a:xfrm>
          <a:prstGeom prst="rect">
            <a:avLst/>
          </a:prstGeom>
        </p:spPr>
      </p:pic>
      <p:pic>
        <p:nvPicPr>
          <p:cNvPr id="7" name="Picture 6">
            <a:extLst>
              <a:ext uri="{FF2B5EF4-FFF2-40B4-BE49-F238E27FC236}">
                <a16:creationId xmlns:a16="http://schemas.microsoft.com/office/drawing/2014/main" id="{CD9748D5-8253-4267-9D2B-4C986E5B2022}"/>
              </a:ext>
            </a:extLst>
          </p:cNvPr>
          <p:cNvPicPr>
            <a:picLocks noChangeAspect="1"/>
          </p:cNvPicPr>
          <p:nvPr/>
        </p:nvPicPr>
        <p:blipFill>
          <a:blip r:embed="rId4"/>
          <a:stretch>
            <a:fillRect/>
          </a:stretch>
        </p:blipFill>
        <p:spPr>
          <a:xfrm>
            <a:off x="1103504" y="4835024"/>
            <a:ext cx="4099915" cy="1432684"/>
          </a:xfrm>
          <a:prstGeom prst="rect">
            <a:avLst/>
          </a:prstGeom>
        </p:spPr>
      </p:pic>
      <p:cxnSp>
        <p:nvCxnSpPr>
          <p:cNvPr id="8" name="Straight Arrow Connector 7">
            <a:extLst>
              <a:ext uri="{FF2B5EF4-FFF2-40B4-BE49-F238E27FC236}">
                <a16:creationId xmlns:a16="http://schemas.microsoft.com/office/drawing/2014/main" id="{76C0CF10-D5EA-4145-8050-0BB0E301348A}"/>
              </a:ext>
            </a:extLst>
          </p:cNvPr>
          <p:cNvCxnSpPr>
            <a:cxnSpLocks/>
          </p:cNvCxnSpPr>
          <p:nvPr/>
        </p:nvCxnSpPr>
        <p:spPr>
          <a:xfrm>
            <a:off x="7829852" y="983247"/>
            <a:ext cx="0" cy="823921"/>
          </a:xfrm>
          <a:prstGeom prst="straightConnector1">
            <a:avLst/>
          </a:prstGeom>
          <a:ln w="28575">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E1FFD53-1FCA-46AF-B585-6D259A6A2836}"/>
              </a:ext>
            </a:extLst>
          </p:cNvPr>
          <p:cNvSpPr txBox="1"/>
          <p:nvPr/>
        </p:nvSpPr>
        <p:spPr>
          <a:xfrm>
            <a:off x="7718237" y="1210541"/>
            <a:ext cx="797291" cy="369332"/>
          </a:xfrm>
          <a:prstGeom prst="rect">
            <a:avLst/>
          </a:prstGeom>
          <a:noFill/>
        </p:spPr>
        <p:txBody>
          <a:bodyPr wrap="square" rtlCol="0">
            <a:spAutoFit/>
          </a:bodyPr>
          <a:lstStyle/>
          <a:p>
            <a:pPr algn="ctr"/>
            <a:r>
              <a:rPr lang="en-US" dirty="0">
                <a:latin typeface="Arial Narrow" panose="020B0606020202030204" pitchFamily="34" charset="0"/>
              </a:rPr>
              <a:t>4 m </a:t>
            </a:r>
          </a:p>
        </p:txBody>
      </p:sp>
      <p:cxnSp>
        <p:nvCxnSpPr>
          <p:cNvPr id="10" name="Straight Arrow Connector 9">
            <a:extLst>
              <a:ext uri="{FF2B5EF4-FFF2-40B4-BE49-F238E27FC236}">
                <a16:creationId xmlns:a16="http://schemas.microsoft.com/office/drawing/2014/main" id="{1B1B4857-63E5-46B9-A037-A74A859E80E9}"/>
              </a:ext>
            </a:extLst>
          </p:cNvPr>
          <p:cNvCxnSpPr>
            <a:cxnSpLocks/>
          </p:cNvCxnSpPr>
          <p:nvPr/>
        </p:nvCxnSpPr>
        <p:spPr>
          <a:xfrm>
            <a:off x="6041822" y="2832943"/>
            <a:ext cx="0" cy="1081275"/>
          </a:xfrm>
          <a:prstGeom prst="straightConnector1">
            <a:avLst/>
          </a:prstGeom>
          <a:ln w="28575">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69DF30A-5DD1-408B-B3C0-57F1B6FAC09B}"/>
              </a:ext>
            </a:extLst>
          </p:cNvPr>
          <p:cNvSpPr txBox="1"/>
          <p:nvPr/>
        </p:nvSpPr>
        <p:spPr>
          <a:xfrm>
            <a:off x="5945743" y="3188914"/>
            <a:ext cx="797291" cy="369332"/>
          </a:xfrm>
          <a:prstGeom prst="rect">
            <a:avLst/>
          </a:prstGeom>
          <a:noFill/>
        </p:spPr>
        <p:txBody>
          <a:bodyPr wrap="square" rtlCol="0">
            <a:spAutoFit/>
          </a:bodyPr>
          <a:lstStyle/>
          <a:p>
            <a:pPr algn="ctr"/>
            <a:r>
              <a:rPr lang="en-US" dirty="0">
                <a:latin typeface="Arial Narrow" panose="020B0606020202030204" pitchFamily="34" charset="0"/>
              </a:rPr>
              <a:t>5 m </a:t>
            </a:r>
          </a:p>
        </p:txBody>
      </p:sp>
      <p:cxnSp>
        <p:nvCxnSpPr>
          <p:cNvPr id="12" name="Straight Arrow Connector 11">
            <a:extLst>
              <a:ext uri="{FF2B5EF4-FFF2-40B4-BE49-F238E27FC236}">
                <a16:creationId xmlns:a16="http://schemas.microsoft.com/office/drawing/2014/main" id="{47F2B649-3AD5-4AA3-B54B-B9F1D15C63A6}"/>
              </a:ext>
            </a:extLst>
          </p:cNvPr>
          <p:cNvCxnSpPr>
            <a:cxnSpLocks/>
          </p:cNvCxnSpPr>
          <p:nvPr/>
        </p:nvCxnSpPr>
        <p:spPr>
          <a:xfrm>
            <a:off x="5300438" y="4873147"/>
            <a:ext cx="0" cy="1327609"/>
          </a:xfrm>
          <a:prstGeom prst="straightConnector1">
            <a:avLst/>
          </a:prstGeom>
          <a:ln w="28575">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CFBB692-2BE9-4293-83C2-B961AAB01FEE}"/>
              </a:ext>
            </a:extLst>
          </p:cNvPr>
          <p:cNvSpPr txBox="1"/>
          <p:nvPr/>
        </p:nvSpPr>
        <p:spPr>
          <a:xfrm>
            <a:off x="5203419" y="5366700"/>
            <a:ext cx="797291" cy="369332"/>
          </a:xfrm>
          <a:prstGeom prst="rect">
            <a:avLst/>
          </a:prstGeom>
          <a:noFill/>
        </p:spPr>
        <p:txBody>
          <a:bodyPr wrap="square" rtlCol="0">
            <a:spAutoFit/>
          </a:bodyPr>
          <a:lstStyle/>
          <a:p>
            <a:pPr algn="ctr"/>
            <a:r>
              <a:rPr lang="en-US" dirty="0">
                <a:latin typeface="Arial Narrow" panose="020B0606020202030204" pitchFamily="34" charset="0"/>
              </a:rPr>
              <a:t>6 m </a:t>
            </a:r>
          </a:p>
        </p:txBody>
      </p:sp>
      <p:cxnSp>
        <p:nvCxnSpPr>
          <p:cNvPr id="17" name="Straight Arrow Connector 16">
            <a:extLst>
              <a:ext uri="{FF2B5EF4-FFF2-40B4-BE49-F238E27FC236}">
                <a16:creationId xmlns:a16="http://schemas.microsoft.com/office/drawing/2014/main" id="{546427F6-0100-473E-A351-DB8EDE0325B7}"/>
              </a:ext>
            </a:extLst>
          </p:cNvPr>
          <p:cNvCxnSpPr>
            <a:cxnSpLocks/>
          </p:cNvCxnSpPr>
          <p:nvPr/>
        </p:nvCxnSpPr>
        <p:spPr>
          <a:xfrm>
            <a:off x="1103504" y="752852"/>
            <a:ext cx="6614733" cy="0"/>
          </a:xfrm>
          <a:prstGeom prst="straightConnector1">
            <a:avLst/>
          </a:prstGeom>
          <a:ln w="28575">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82D1DB6-1F02-424F-9558-269CF353204A}"/>
              </a:ext>
            </a:extLst>
          </p:cNvPr>
          <p:cNvSpPr txBox="1"/>
          <p:nvPr/>
        </p:nvSpPr>
        <p:spPr>
          <a:xfrm>
            <a:off x="3948043" y="426493"/>
            <a:ext cx="925654" cy="369332"/>
          </a:xfrm>
          <a:prstGeom prst="rect">
            <a:avLst/>
          </a:prstGeom>
          <a:noFill/>
        </p:spPr>
        <p:txBody>
          <a:bodyPr wrap="square" rtlCol="0">
            <a:spAutoFit/>
          </a:bodyPr>
          <a:lstStyle/>
          <a:p>
            <a:pPr algn="ctr"/>
            <a:r>
              <a:rPr lang="en-US" dirty="0">
                <a:latin typeface="Arial Narrow" panose="020B0606020202030204" pitchFamily="34" charset="0"/>
              </a:rPr>
              <a:t>29.69 m </a:t>
            </a:r>
          </a:p>
        </p:txBody>
      </p:sp>
      <p:cxnSp>
        <p:nvCxnSpPr>
          <p:cNvPr id="21" name="Straight Arrow Connector 20">
            <a:extLst>
              <a:ext uri="{FF2B5EF4-FFF2-40B4-BE49-F238E27FC236}">
                <a16:creationId xmlns:a16="http://schemas.microsoft.com/office/drawing/2014/main" id="{85F7F5C1-1D7A-4640-82B7-B4B547410D84}"/>
              </a:ext>
            </a:extLst>
          </p:cNvPr>
          <p:cNvCxnSpPr>
            <a:cxnSpLocks/>
          </p:cNvCxnSpPr>
          <p:nvPr/>
        </p:nvCxnSpPr>
        <p:spPr>
          <a:xfrm>
            <a:off x="1121488" y="2621756"/>
            <a:ext cx="4824255" cy="0"/>
          </a:xfrm>
          <a:prstGeom prst="straightConnector1">
            <a:avLst/>
          </a:prstGeom>
          <a:ln w="28575">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D85305A-4B81-40B0-BEF3-B10F38D21157}"/>
              </a:ext>
            </a:extLst>
          </p:cNvPr>
          <p:cNvSpPr txBox="1"/>
          <p:nvPr/>
        </p:nvSpPr>
        <p:spPr>
          <a:xfrm>
            <a:off x="3022389" y="2265161"/>
            <a:ext cx="925654" cy="369332"/>
          </a:xfrm>
          <a:prstGeom prst="rect">
            <a:avLst/>
          </a:prstGeom>
          <a:noFill/>
        </p:spPr>
        <p:txBody>
          <a:bodyPr wrap="square" rtlCol="0">
            <a:spAutoFit/>
          </a:bodyPr>
          <a:lstStyle/>
          <a:p>
            <a:pPr algn="ctr"/>
            <a:r>
              <a:rPr lang="en-US" dirty="0">
                <a:latin typeface="Arial Narrow" panose="020B0606020202030204" pitchFamily="34" charset="0"/>
              </a:rPr>
              <a:t>21.55 m </a:t>
            </a:r>
          </a:p>
        </p:txBody>
      </p:sp>
      <p:cxnSp>
        <p:nvCxnSpPr>
          <p:cNvPr id="24" name="Straight Arrow Connector 23">
            <a:extLst>
              <a:ext uri="{FF2B5EF4-FFF2-40B4-BE49-F238E27FC236}">
                <a16:creationId xmlns:a16="http://schemas.microsoft.com/office/drawing/2014/main" id="{9ED94E6F-C198-419F-92E4-5703CB4E92BD}"/>
              </a:ext>
            </a:extLst>
          </p:cNvPr>
          <p:cNvCxnSpPr>
            <a:cxnSpLocks/>
          </p:cNvCxnSpPr>
          <p:nvPr/>
        </p:nvCxnSpPr>
        <p:spPr>
          <a:xfrm>
            <a:off x="1103504" y="4690702"/>
            <a:ext cx="4099915" cy="0"/>
          </a:xfrm>
          <a:prstGeom prst="straightConnector1">
            <a:avLst/>
          </a:prstGeom>
          <a:ln w="28575">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04A277D9-3F43-4413-BD7C-AFDE93B6F6E9}"/>
              </a:ext>
            </a:extLst>
          </p:cNvPr>
          <p:cNvSpPr txBox="1"/>
          <p:nvPr/>
        </p:nvSpPr>
        <p:spPr>
          <a:xfrm>
            <a:off x="2690634" y="4321370"/>
            <a:ext cx="925654" cy="369332"/>
          </a:xfrm>
          <a:prstGeom prst="rect">
            <a:avLst/>
          </a:prstGeom>
          <a:noFill/>
        </p:spPr>
        <p:txBody>
          <a:bodyPr wrap="square" rtlCol="0">
            <a:spAutoFit/>
          </a:bodyPr>
          <a:lstStyle/>
          <a:p>
            <a:pPr algn="ctr"/>
            <a:r>
              <a:rPr lang="en-US" dirty="0">
                <a:latin typeface="Arial Narrow" panose="020B0606020202030204" pitchFamily="34" charset="0"/>
              </a:rPr>
              <a:t>17.66 m </a:t>
            </a:r>
          </a:p>
        </p:txBody>
      </p:sp>
    </p:spTree>
    <p:extLst>
      <p:ext uri="{BB962C8B-B14F-4D97-AF65-F5344CB8AC3E}">
        <p14:creationId xmlns:p14="http://schemas.microsoft.com/office/powerpoint/2010/main" val="1286081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DC0A557-1C4B-4584-A8D8-769DF1D12D57}"/>
              </a:ext>
            </a:extLst>
          </p:cNvPr>
          <p:cNvSpPr/>
          <p:nvPr/>
        </p:nvSpPr>
        <p:spPr>
          <a:xfrm>
            <a:off x="2257422" y="1119457"/>
            <a:ext cx="5786440" cy="118696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8" name="Partial Circle 7">
            <a:extLst>
              <a:ext uri="{FF2B5EF4-FFF2-40B4-BE49-F238E27FC236}">
                <a16:creationId xmlns:a16="http://schemas.microsoft.com/office/drawing/2014/main" id="{DB25BE53-8677-4970-9DD0-EE146A26FBB3}"/>
              </a:ext>
            </a:extLst>
          </p:cNvPr>
          <p:cNvSpPr/>
          <p:nvPr/>
        </p:nvSpPr>
        <p:spPr>
          <a:xfrm rot="10800000">
            <a:off x="6918447" y="1119459"/>
            <a:ext cx="1125415" cy="1186962"/>
          </a:xfrm>
          <a:prstGeom prst="pie">
            <a:avLst>
              <a:gd name="adj1" fmla="val 5323191"/>
              <a:gd name="adj2" fmla="val 1620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Narrow" panose="020B0606020202030204" pitchFamily="34" charset="0"/>
            </a:endParaRPr>
          </a:p>
        </p:txBody>
      </p:sp>
      <p:sp>
        <p:nvSpPr>
          <p:cNvPr id="9" name="Partial Circle 8">
            <a:extLst>
              <a:ext uri="{FF2B5EF4-FFF2-40B4-BE49-F238E27FC236}">
                <a16:creationId xmlns:a16="http://schemas.microsoft.com/office/drawing/2014/main" id="{C8A08859-6397-4E2D-B0C5-F288A43EC945}"/>
              </a:ext>
            </a:extLst>
          </p:cNvPr>
          <p:cNvSpPr/>
          <p:nvPr/>
        </p:nvSpPr>
        <p:spPr>
          <a:xfrm>
            <a:off x="6321669" y="1119459"/>
            <a:ext cx="1125415" cy="1186962"/>
          </a:xfrm>
          <a:prstGeom prst="pie">
            <a:avLst>
              <a:gd name="adj1" fmla="val 1369078"/>
              <a:gd name="adj2" fmla="val 16318941"/>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Narrow" panose="020B0606020202030204" pitchFamily="34" charset="0"/>
            </a:endParaRPr>
          </a:p>
        </p:txBody>
      </p:sp>
      <p:sp>
        <p:nvSpPr>
          <p:cNvPr id="10" name="Rectangle 9">
            <a:extLst>
              <a:ext uri="{FF2B5EF4-FFF2-40B4-BE49-F238E27FC236}">
                <a16:creationId xmlns:a16="http://schemas.microsoft.com/office/drawing/2014/main" id="{D8ABB3D6-903D-4A74-9B88-97E880DF9A94}"/>
              </a:ext>
            </a:extLst>
          </p:cNvPr>
          <p:cNvSpPr/>
          <p:nvPr/>
        </p:nvSpPr>
        <p:spPr>
          <a:xfrm>
            <a:off x="6884376" y="1119462"/>
            <a:ext cx="630848" cy="118696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1" name="Partial Circle 10">
            <a:extLst>
              <a:ext uri="{FF2B5EF4-FFF2-40B4-BE49-F238E27FC236}">
                <a16:creationId xmlns:a16="http://schemas.microsoft.com/office/drawing/2014/main" id="{ADE831DD-0D46-42D2-812A-87417C67E17D}"/>
              </a:ext>
            </a:extLst>
          </p:cNvPr>
          <p:cNvSpPr/>
          <p:nvPr/>
        </p:nvSpPr>
        <p:spPr>
          <a:xfrm rot="10800000">
            <a:off x="5196254" y="1119459"/>
            <a:ext cx="1125415" cy="1186962"/>
          </a:xfrm>
          <a:prstGeom prst="pie">
            <a:avLst>
              <a:gd name="adj1" fmla="val 5323191"/>
              <a:gd name="adj2" fmla="val 16347037"/>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Narrow" panose="020B0606020202030204" pitchFamily="34" charset="0"/>
            </a:endParaRPr>
          </a:p>
        </p:txBody>
      </p:sp>
      <p:sp>
        <p:nvSpPr>
          <p:cNvPr id="12" name="Partial Circle 11">
            <a:extLst>
              <a:ext uri="{FF2B5EF4-FFF2-40B4-BE49-F238E27FC236}">
                <a16:creationId xmlns:a16="http://schemas.microsoft.com/office/drawing/2014/main" id="{3C03A742-A5F0-4E33-BF09-39EE3A0EECCB}"/>
              </a:ext>
            </a:extLst>
          </p:cNvPr>
          <p:cNvSpPr/>
          <p:nvPr/>
        </p:nvSpPr>
        <p:spPr>
          <a:xfrm>
            <a:off x="2257422" y="1119459"/>
            <a:ext cx="1125415" cy="1186962"/>
          </a:xfrm>
          <a:prstGeom prst="pie">
            <a:avLst>
              <a:gd name="adj1" fmla="val 1369078"/>
              <a:gd name="adj2" fmla="val 1620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Narrow" panose="020B0606020202030204" pitchFamily="34" charset="0"/>
            </a:endParaRPr>
          </a:p>
        </p:txBody>
      </p:sp>
      <p:sp>
        <p:nvSpPr>
          <p:cNvPr id="13" name="Rectangle 12">
            <a:extLst>
              <a:ext uri="{FF2B5EF4-FFF2-40B4-BE49-F238E27FC236}">
                <a16:creationId xmlns:a16="http://schemas.microsoft.com/office/drawing/2014/main" id="{504D612C-7A5B-48B9-B812-6375FFEA5EB6}"/>
              </a:ext>
            </a:extLst>
          </p:cNvPr>
          <p:cNvSpPr/>
          <p:nvPr/>
        </p:nvSpPr>
        <p:spPr>
          <a:xfrm>
            <a:off x="2804743" y="1119458"/>
            <a:ext cx="2988288" cy="118696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5" name="Rectangle 14">
            <a:extLst>
              <a:ext uri="{FF2B5EF4-FFF2-40B4-BE49-F238E27FC236}">
                <a16:creationId xmlns:a16="http://schemas.microsoft.com/office/drawing/2014/main" id="{5779FE3C-0559-4113-8F52-DEAE56DA4E9A}"/>
              </a:ext>
            </a:extLst>
          </p:cNvPr>
          <p:cNvSpPr/>
          <p:nvPr/>
        </p:nvSpPr>
        <p:spPr>
          <a:xfrm>
            <a:off x="8044961" y="1334868"/>
            <a:ext cx="140677" cy="75613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20" name="TextBox 19">
            <a:extLst>
              <a:ext uri="{FF2B5EF4-FFF2-40B4-BE49-F238E27FC236}">
                <a16:creationId xmlns:a16="http://schemas.microsoft.com/office/drawing/2014/main" id="{88BB18B3-BF15-4364-B485-17577901636B}"/>
              </a:ext>
            </a:extLst>
          </p:cNvPr>
          <p:cNvSpPr txBox="1"/>
          <p:nvPr/>
        </p:nvSpPr>
        <p:spPr>
          <a:xfrm>
            <a:off x="4000499" y="1528269"/>
            <a:ext cx="562706" cy="369332"/>
          </a:xfrm>
          <a:prstGeom prst="rect">
            <a:avLst/>
          </a:prstGeom>
          <a:noFill/>
        </p:spPr>
        <p:txBody>
          <a:bodyPr wrap="square" rtlCol="0">
            <a:spAutoFit/>
          </a:bodyPr>
          <a:lstStyle/>
          <a:p>
            <a:pPr algn="ctr"/>
            <a:r>
              <a:rPr lang="en-US" dirty="0">
                <a:latin typeface="Arial Narrow" panose="020B0606020202030204" pitchFamily="34" charset="0"/>
              </a:rPr>
              <a:t>LH</a:t>
            </a:r>
            <a:r>
              <a:rPr lang="en-US" baseline="-25000" dirty="0">
                <a:latin typeface="Arial Narrow" panose="020B0606020202030204" pitchFamily="34" charset="0"/>
              </a:rPr>
              <a:t>2</a:t>
            </a:r>
            <a:endParaRPr lang="en-US" dirty="0">
              <a:latin typeface="Arial Narrow" panose="020B0606020202030204" pitchFamily="34" charset="0"/>
            </a:endParaRPr>
          </a:p>
        </p:txBody>
      </p:sp>
      <p:sp>
        <p:nvSpPr>
          <p:cNvPr id="21" name="TextBox 20">
            <a:extLst>
              <a:ext uri="{FF2B5EF4-FFF2-40B4-BE49-F238E27FC236}">
                <a16:creationId xmlns:a16="http://schemas.microsoft.com/office/drawing/2014/main" id="{A57C9939-90D3-47E3-B6D0-43017A8D8EAE}"/>
              </a:ext>
            </a:extLst>
          </p:cNvPr>
          <p:cNvSpPr txBox="1"/>
          <p:nvPr/>
        </p:nvSpPr>
        <p:spPr>
          <a:xfrm>
            <a:off x="6937676" y="1528269"/>
            <a:ext cx="538531" cy="369332"/>
          </a:xfrm>
          <a:prstGeom prst="rect">
            <a:avLst/>
          </a:prstGeom>
          <a:noFill/>
        </p:spPr>
        <p:txBody>
          <a:bodyPr wrap="square" rtlCol="0">
            <a:spAutoFit/>
          </a:bodyPr>
          <a:lstStyle/>
          <a:p>
            <a:pPr algn="ctr"/>
            <a:r>
              <a:rPr lang="en-US" dirty="0">
                <a:latin typeface="Arial Narrow" panose="020B0606020202030204" pitchFamily="34" charset="0"/>
              </a:rPr>
              <a:t>LO</a:t>
            </a:r>
            <a:r>
              <a:rPr lang="en-US" baseline="-25000" dirty="0">
                <a:latin typeface="Arial Narrow" panose="020B0606020202030204" pitchFamily="34" charset="0"/>
              </a:rPr>
              <a:t>2</a:t>
            </a:r>
            <a:endParaRPr lang="en-US" dirty="0">
              <a:latin typeface="Arial Narrow" panose="020B0606020202030204" pitchFamily="34" charset="0"/>
            </a:endParaRPr>
          </a:p>
        </p:txBody>
      </p:sp>
      <p:sp>
        <p:nvSpPr>
          <p:cNvPr id="29" name="Left Brace 28">
            <a:extLst>
              <a:ext uri="{FF2B5EF4-FFF2-40B4-BE49-F238E27FC236}">
                <a16:creationId xmlns:a16="http://schemas.microsoft.com/office/drawing/2014/main" id="{CABBE056-3584-477D-882A-90A2E15B6127}"/>
              </a:ext>
            </a:extLst>
          </p:cNvPr>
          <p:cNvSpPr/>
          <p:nvPr/>
        </p:nvSpPr>
        <p:spPr>
          <a:xfrm rot="16200000">
            <a:off x="4124214" y="856312"/>
            <a:ext cx="345154" cy="4049759"/>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Narrow" panose="020B0606020202030204" pitchFamily="34" charset="0"/>
            </a:endParaRPr>
          </a:p>
        </p:txBody>
      </p:sp>
      <p:sp>
        <p:nvSpPr>
          <p:cNvPr id="30" name="Left Brace 29">
            <a:extLst>
              <a:ext uri="{FF2B5EF4-FFF2-40B4-BE49-F238E27FC236}">
                <a16:creationId xmlns:a16="http://schemas.microsoft.com/office/drawing/2014/main" id="{21E25B25-0359-45D2-8559-3B1CE916C2B2}"/>
              </a:ext>
            </a:extLst>
          </p:cNvPr>
          <p:cNvSpPr/>
          <p:nvPr/>
        </p:nvSpPr>
        <p:spPr>
          <a:xfrm rot="16200000">
            <a:off x="7021749" y="2015150"/>
            <a:ext cx="331930" cy="1732087"/>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Narrow" panose="020B0606020202030204" pitchFamily="34" charset="0"/>
            </a:endParaRPr>
          </a:p>
        </p:txBody>
      </p:sp>
      <p:sp>
        <p:nvSpPr>
          <p:cNvPr id="34" name="TextBox 33">
            <a:extLst>
              <a:ext uri="{FF2B5EF4-FFF2-40B4-BE49-F238E27FC236}">
                <a16:creationId xmlns:a16="http://schemas.microsoft.com/office/drawing/2014/main" id="{2ABEF996-5AE9-4EFE-AE16-0B5313E44424}"/>
              </a:ext>
            </a:extLst>
          </p:cNvPr>
          <p:cNvSpPr txBox="1"/>
          <p:nvPr/>
        </p:nvSpPr>
        <p:spPr>
          <a:xfrm>
            <a:off x="0" y="137983"/>
            <a:ext cx="2517146" cy="461665"/>
          </a:xfrm>
          <a:prstGeom prst="rect">
            <a:avLst/>
          </a:prstGeom>
          <a:noFill/>
        </p:spPr>
        <p:txBody>
          <a:bodyPr wrap="square" rtlCol="0">
            <a:spAutoFit/>
          </a:bodyPr>
          <a:lstStyle/>
          <a:p>
            <a:pPr algn="ctr"/>
            <a:r>
              <a:rPr lang="en-US" sz="2400" u="sng" dirty="0" err="1">
                <a:latin typeface="Arial Narrow" panose="020B0606020202030204" pitchFamily="34" charset="0"/>
              </a:rPr>
              <a:t>SpaceBus</a:t>
            </a:r>
            <a:r>
              <a:rPr lang="en-US" sz="2400" u="sng" dirty="0">
                <a:latin typeface="Arial Narrow" panose="020B0606020202030204" pitchFamily="34" charset="0"/>
              </a:rPr>
              <a:t> Tanker</a:t>
            </a:r>
            <a:endParaRPr lang="en-US" dirty="0">
              <a:latin typeface="Arial Narrow" panose="020B0606020202030204" pitchFamily="34" charset="0"/>
            </a:endParaRPr>
          </a:p>
        </p:txBody>
      </p:sp>
      <p:sp>
        <p:nvSpPr>
          <p:cNvPr id="36" name="Left Brace 35">
            <a:extLst>
              <a:ext uri="{FF2B5EF4-FFF2-40B4-BE49-F238E27FC236}">
                <a16:creationId xmlns:a16="http://schemas.microsoft.com/office/drawing/2014/main" id="{032B179C-3B90-4858-B33C-397D7A599C25}"/>
              </a:ext>
            </a:extLst>
          </p:cNvPr>
          <p:cNvSpPr/>
          <p:nvPr/>
        </p:nvSpPr>
        <p:spPr>
          <a:xfrm rot="16200000">
            <a:off x="4997028" y="1783114"/>
            <a:ext cx="307230" cy="5786440"/>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Narrow" panose="020B0606020202030204" pitchFamily="34" charset="0"/>
            </a:endParaRPr>
          </a:p>
        </p:txBody>
      </p:sp>
      <p:sp>
        <p:nvSpPr>
          <p:cNvPr id="37" name="TextBox 36">
            <a:extLst>
              <a:ext uri="{FF2B5EF4-FFF2-40B4-BE49-F238E27FC236}">
                <a16:creationId xmlns:a16="http://schemas.microsoft.com/office/drawing/2014/main" id="{07F4889A-3543-4FDE-B485-8CC8A076BDCD}"/>
              </a:ext>
            </a:extLst>
          </p:cNvPr>
          <p:cNvSpPr txBox="1"/>
          <p:nvPr/>
        </p:nvSpPr>
        <p:spPr>
          <a:xfrm>
            <a:off x="3775580" y="4938030"/>
            <a:ext cx="2761763" cy="1200329"/>
          </a:xfrm>
          <a:prstGeom prst="rect">
            <a:avLst/>
          </a:prstGeom>
          <a:noFill/>
        </p:spPr>
        <p:txBody>
          <a:bodyPr wrap="square" rtlCol="0">
            <a:spAutoFit/>
          </a:bodyPr>
          <a:lstStyle/>
          <a:p>
            <a:pPr algn="ctr"/>
            <a:r>
              <a:rPr lang="en-US" u="sng" dirty="0">
                <a:latin typeface="Arial Narrow" panose="020B0606020202030204" pitchFamily="34" charset="0"/>
              </a:rPr>
              <a:t>Overall</a:t>
            </a:r>
            <a:endParaRPr lang="en-US" dirty="0">
              <a:latin typeface="Arial Narrow" panose="020B0606020202030204" pitchFamily="34" charset="0"/>
            </a:endParaRPr>
          </a:p>
          <a:p>
            <a:r>
              <a:rPr lang="en-US" dirty="0">
                <a:latin typeface="Arial Narrow" panose="020B0606020202030204" pitchFamily="34" charset="0"/>
              </a:rPr>
              <a:t>Dry Mass = 6965.2 kg</a:t>
            </a:r>
          </a:p>
          <a:p>
            <a:r>
              <a:rPr lang="en-US" dirty="0">
                <a:latin typeface="Arial Narrow" panose="020B0606020202030204" pitchFamily="34" charset="0"/>
              </a:rPr>
              <a:t>Propellant Mass = 13034.8 kg</a:t>
            </a:r>
          </a:p>
          <a:p>
            <a:r>
              <a:rPr lang="en-US" dirty="0">
                <a:latin typeface="Arial Narrow" panose="020B0606020202030204" pitchFamily="34" charset="0"/>
              </a:rPr>
              <a:t>Wet Mass = 20000 kg</a:t>
            </a:r>
          </a:p>
        </p:txBody>
      </p:sp>
      <p:cxnSp>
        <p:nvCxnSpPr>
          <p:cNvPr id="39" name="Straight Arrow Connector 38">
            <a:extLst>
              <a:ext uri="{FF2B5EF4-FFF2-40B4-BE49-F238E27FC236}">
                <a16:creationId xmlns:a16="http://schemas.microsoft.com/office/drawing/2014/main" id="{4CB67B6D-1C22-4F22-BE25-2249C4EBB6D3}"/>
              </a:ext>
            </a:extLst>
          </p:cNvPr>
          <p:cNvCxnSpPr/>
          <p:nvPr/>
        </p:nvCxnSpPr>
        <p:spPr>
          <a:xfrm>
            <a:off x="2257422" y="2476500"/>
            <a:ext cx="4064247" cy="0"/>
          </a:xfrm>
          <a:prstGeom prst="straightConnector1">
            <a:avLst/>
          </a:prstGeom>
          <a:ln w="28575">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79DAE91-07B6-4CC4-8409-5541719A6081}"/>
              </a:ext>
            </a:extLst>
          </p:cNvPr>
          <p:cNvCxnSpPr>
            <a:cxnSpLocks/>
          </p:cNvCxnSpPr>
          <p:nvPr/>
        </p:nvCxnSpPr>
        <p:spPr>
          <a:xfrm>
            <a:off x="6321669" y="2476500"/>
            <a:ext cx="1722193" cy="0"/>
          </a:xfrm>
          <a:prstGeom prst="straightConnector1">
            <a:avLst/>
          </a:prstGeom>
          <a:ln w="28575">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FA684B71-4688-4184-A917-137ABCCB2B2F}"/>
              </a:ext>
            </a:extLst>
          </p:cNvPr>
          <p:cNvSpPr txBox="1"/>
          <p:nvPr/>
        </p:nvSpPr>
        <p:spPr>
          <a:xfrm>
            <a:off x="3819025" y="2444869"/>
            <a:ext cx="925654" cy="369332"/>
          </a:xfrm>
          <a:prstGeom prst="rect">
            <a:avLst/>
          </a:prstGeom>
          <a:noFill/>
        </p:spPr>
        <p:txBody>
          <a:bodyPr wrap="square" rtlCol="0">
            <a:spAutoFit/>
          </a:bodyPr>
          <a:lstStyle/>
          <a:p>
            <a:pPr algn="ctr"/>
            <a:r>
              <a:rPr lang="en-US" dirty="0">
                <a:latin typeface="Arial Narrow" panose="020B0606020202030204" pitchFamily="34" charset="0"/>
              </a:rPr>
              <a:t>21.11 m </a:t>
            </a:r>
          </a:p>
        </p:txBody>
      </p:sp>
      <p:sp>
        <p:nvSpPr>
          <p:cNvPr id="43" name="TextBox 42">
            <a:extLst>
              <a:ext uri="{FF2B5EF4-FFF2-40B4-BE49-F238E27FC236}">
                <a16:creationId xmlns:a16="http://schemas.microsoft.com/office/drawing/2014/main" id="{AFB4968E-0C13-4B1D-8F95-FD8979B350C4}"/>
              </a:ext>
            </a:extLst>
          </p:cNvPr>
          <p:cNvSpPr txBox="1"/>
          <p:nvPr/>
        </p:nvSpPr>
        <p:spPr>
          <a:xfrm>
            <a:off x="6789759" y="2435622"/>
            <a:ext cx="925654" cy="369332"/>
          </a:xfrm>
          <a:prstGeom prst="rect">
            <a:avLst/>
          </a:prstGeom>
          <a:noFill/>
        </p:spPr>
        <p:txBody>
          <a:bodyPr wrap="square" rtlCol="0">
            <a:spAutoFit/>
          </a:bodyPr>
          <a:lstStyle/>
          <a:p>
            <a:pPr algn="ctr"/>
            <a:r>
              <a:rPr lang="en-US" dirty="0">
                <a:latin typeface="Arial Narrow" panose="020B0606020202030204" pitchFamily="34" charset="0"/>
              </a:rPr>
              <a:t>8.58 m </a:t>
            </a:r>
          </a:p>
        </p:txBody>
      </p:sp>
      <p:cxnSp>
        <p:nvCxnSpPr>
          <p:cNvPr id="47" name="Straight Arrow Connector 46">
            <a:extLst>
              <a:ext uri="{FF2B5EF4-FFF2-40B4-BE49-F238E27FC236}">
                <a16:creationId xmlns:a16="http://schemas.microsoft.com/office/drawing/2014/main" id="{917C0EB5-6904-4814-9312-C33C1A9AA169}"/>
              </a:ext>
            </a:extLst>
          </p:cNvPr>
          <p:cNvCxnSpPr>
            <a:cxnSpLocks/>
          </p:cNvCxnSpPr>
          <p:nvPr/>
        </p:nvCxnSpPr>
        <p:spPr>
          <a:xfrm>
            <a:off x="8299998" y="1119457"/>
            <a:ext cx="0" cy="1185816"/>
          </a:xfrm>
          <a:prstGeom prst="straightConnector1">
            <a:avLst/>
          </a:prstGeom>
          <a:ln w="28575">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E2AB67AD-2F1D-4050-B08B-9115FB39DA34}"/>
              </a:ext>
            </a:extLst>
          </p:cNvPr>
          <p:cNvSpPr txBox="1"/>
          <p:nvPr/>
        </p:nvSpPr>
        <p:spPr>
          <a:xfrm>
            <a:off x="8107667" y="1549483"/>
            <a:ext cx="797291" cy="369332"/>
          </a:xfrm>
          <a:prstGeom prst="rect">
            <a:avLst/>
          </a:prstGeom>
          <a:noFill/>
        </p:spPr>
        <p:txBody>
          <a:bodyPr wrap="square" rtlCol="0">
            <a:spAutoFit/>
          </a:bodyPr>
          <a:lstStyle/>
          <a:p>
            <a:pPr algn="ctr"/>
            <a:r>
              <a:rPr lang="en-US" dirty="0">
                <a:latin typeface="Arial Narrow" panose="020B0606020202030204" pitchFamily="34" charset="0"/>
              </a:rPr>
              <a:t>4 m </a:t>
            </a:r>
          </a:p>
        </p:txBody>
      </p:sp>
      <p:sp>
        <p:nvSpPr>
          <p:cNvPr id="51" name="TextBox 50">
            <a:extLst>
              <a:ext uri="{FF2B5EF4-FFF2-40B4-BE49-F238E27FC236}">
                <a16:creationId xmlns:a16="http://schemas.microsoft.com/office/drawing/2014/main" id="{370D2677-14C4-4F77-9382-4C4C61E14A4C}"/>
              </a:ext>
            </a:extLst>
          </p:cNvPr>
          <p:cNvSpPr txBox="1"/>
          <p:nvPr/>
        </p:nvSpPr>
        <p:spPr>
          <a:xfrm>
            <a:off x="9884084" y="6405232"/>
            <a:ext cx="2307916" cy="369332"/>
          </a:xfrm>
          <a:prstGeom prst="rect">
            <a:avLst/>
          </a:prstGeom>
          <a:noFill/>
        </p:spPr>
        <p:txBody>
          <a:bodyPr wrap="square" rtlCol="0">
            <a:spAutoFit/>
          </a:bodyPr>
          <a:lstStyle/>
          <a:p>
            <a:pPr algn="ctr"/>
            <a:r>
              <a:rPr lang="en-US" dirty="0">
                <a:latin typeface="Arial Narrow" panose="020B0606020202030204" pitchFamily="34" charset="0"/>
              </a:rPr>
              <a:t>Note: figures not to scale </a:t>
            </a:r>
          </a:p>
        </p:txBody>
      </p:sp>
      <p:sp>
        <p:nvSpPr>
          <p:cNvPr id="46" name="Oval 45">
            <a:extLst>
              <a:ext uri="{FF2B5EF4-FFF2-40B4-BE49-F238E27FC236}">
                <a16:creationId xmlns:a16="http://schemas.microsoft.com/office/drawing/2014/main" id="{22CF30F8-8D14-4A6C-92D8-5D4459A55840}"/>
              </a:ext>
            </a:extLst>
          </p:cNvPr>
          <p:cNvSpPr/>
          <p:nvPr/>
        </p:nvSpPr>
        <p:spPr>
          <a:xfrm>
            <a:off x="6179893" y="1119453"/>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FBBD45CB-8EDC-4812-90F7-C63250EDB6B6}"/>
              </a:ext>
            </a:extLst>
          </p:cNvPr>
          <p:cNvSpPr/>
          <p:nvPr/>
        </p:nvSpPr>
        <p:spPr>
          <a:xfrm>
            <a:off x="6176204" y="2033596"/>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60F51F90-59C7-4E03-B152-39E2F88533CB}"/>
              </a:ext>
            </a:extLst>
          </p:cNvPr>
          <p:cNvSpPr txBox="1"/>
          <p:nvPr/>
        </p:nvSpPr>
        <p:spPr>
          <a:xfrm>
            <a:off x="6108193" y="1119449"/>
            <a:ext cx="433546" cy="276999"/>
          </a:xfrm>
          <a:prstGeom prst="rect">
            <a:avLst/>
          </a:prstGeom>
          <a:noFill/>
        </p:spPr>
        <p:txBody>
          <a:bodyPr wrap="square" rtlCol="0">
            <a:spAutoFit/>
          </a:bodyPr>
          <a:lstStyle/>
          <a:p>
            <a:pPr algn="ctr"/>
            <a:r>
              <a:rPr lang="en-US" sz="1200" dirty="0">
                <a:latin typeface="Arial Narrow" panose="020B0606020202030204" pitchFamily="34" charset="0"/>
              </a:rPr>
              <a:t>He</a:t>
            </a:r>
          </a:p>
        </p:txBody>
      </p:sp>
      <p:sp>
        <p:nvSpPr>
          <p:cNvPr id="52" name="TextBox 51">
            <a:extLst>
              <a:ext uri="{FF2B5EF4-FFF2-40B4-BE49-F238E27FC236}">
                <a16:creationId xmlns:a16="http://schemas.microsoft.com/office/drawing/2014/main" id="{910FAA72-32B6-40CB-A57A-288F3A51F8B4}"/>
              </a:ext>
            </a:extLst>
          </p:cNvPr>
          <p:cNvSpPr txBox="1"/>
          <p:nvPr/>
        </p:nvSpPr>
        <p:spPr>
          <a:xfrm>
            <a:off x="6103797" y="2025313"/>
            <a:ext cx="433546" cy="276999"/>
          </a:xfrm>
          <a:prstGeom prst="rect">
            <a:avLst/>
          </a:prstGeom>
          <a:noFill/>
        </p:spPr>
        <p:txBody>
          <a:bodyPr wrap="square" rtlCol="0">
            <a:spAutoFit/>
          </a:bodyPr>
          <a:lstStyle/>
          <a:p>
            <a:pPr algn="ctr"/>
            <a:r>
              <a:rPr lang="en-US" sz="1200" dirty="0">
                <a:latin typeface="Arial Narrow" panose="020B0606020202030204" pitchFamily="34" charset="0"/>
              </a:rPr>
              <a:t>He</a:t>
            </a:r>
          </a:p>
        </p:txBody>
      </p:sp>
      <p:cxnSp>
        <p:nvCxnSpPr>
          <p:cNvPr id="53" name="Straight Arrow Connector 52">
            <a:extLst>
              <a:ext uri="{FF2B5EF4-FFF2-40B4-BE49-F238E27FC236}">
                <a16:creationId xmlns:a16="http://schemas.microsoft.com/office/drawing/2014/main" id="{8635BA33-E484-4CBC-93BF-2D786BB2E70F}"/>
              </a:ext>
            </a:extLst>
          </p:cNvPr>
          <p:cNvCxnSpPr>
            <a:cxnSpLocks/>
          </p:cNvCxnSpPr>
          <p:nvPr/>
        </p:nvCxnSpPr>
        <p:spPr>
          <a:xfrm>
            <a:off x="2249728" y="983984"/>
            <a:ext cx="5794134" cy="0"/>
          </a:xfrm>
          <a:prstGeom prst="straightConnector1">
            <a:avLst/>
          </a:prstGeom>
          <a:ln w="28575">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ADE4ABD8-60F5-4FDD-A08B-E48C48814002}"/>
              </a:ext>
            </a:extLst>
          </p:cNvPr>
          <p:cNvSpPr txBox="1"/>
          <p:nvPr/>
        </p:nvSpPr>
        <p:spPr>
          <a:xfrm>
            <a:off x="4683968" y="630341"/>
            <a:ext cx="925654" cy="369332"/>
          </a:xfrm>
          <a:prstGeom prst="rect">
            <a:avLst/>
          </a:prstGeom>
          <a:noFill/>
        </p:spPr>
        <p:txBody>
          <a:bodyPr wrap="square" rtlCol="0">
            <a:spAutoFit/>
          </a:bodyPr>
          <a:lstStyle/>
          <a:p>
            <a:pPr algn="ctr"/>
            <a:r>
              <a:rPr lang="en-US" dirty="0">
                <a:latin typeface="Arial Narrow" panose="020B0606020202030204" pitchFamily="34" charset="0"/>
              </a:rPr>
              <a:t>29.69 m </a:t>
            </a:r>
          </a:p>
        </p:txBody>
      </p:sp>
      <p:sp>
        <p:nvSpPr>
          <p:cNvPr id="55" name="TextBox 54">
            <a:extLst>
              <a:ext uri="{FF2B5EF4-FFF2-40B4-BE49-F238E27FC236}">
                <a16:creationId xmlns:a16="http://schemas.microsoft.com/office/drawing/2014/main" id="{DE47CD42-404A-4444-ABD8-6E97EDB9F427}"/>
              </a:ext>
            </a:extLst>
          </p:cNvPr>
          <p:cNvSpPr txBox="1"/>
          <p:nvPr/>
        </p:nvSpPr>
        <p:spPr>
          <a:xfrm>
            <a:off x="8636579" y="3123777"/>
            <a:ext cx="2725964" cy="1477328"/>
          </a:xfrm>
          <a:prstGeom prst="rect">
            <a:avLst/>
          </a:prstGeom>
          <a:noFill/>
        </p:spPr>
        <p:txBody>
          <a:bodyPr wrap="square" rtlCol="0">
            <a:spAutoFit/>
          </a:bodyPr>
          <a:lstStyle/>
          <a:p>
            <a:pPr algn="ctr"/>
            <a:r>
              <a:rPr lang="en-US" u="sng" dirty="0">
                <a:latin typeface="Arial Narrow" panose="020B0606020202030204" pitchFamily="34" charset="0"/>
              </a:rPr>
              <a:t>Miscellaneous Mass</a:t>
            </a:r>
            <a:endParaRPr lang="en-US" dirty="0">
              <a:latin typeface="Arial Narrow" panose="020B0606020202030204" pitchFamily="34" charset="0"/>
            </a:endParaRPr>
          </a:p>
          <a:p>
            <a:r>
              <a:rPr lang="en-US" dirty="0">
                <a:latin typeface="Arial Narrow" panose="020B0606020202030204" pitchFamily="34" charset="0"/>
              </a:rPr>
              <a:t>Fairings = 993.7 kg</a:t>
            </a:r>
          </a:p>
          <a:p>
            <a:r>
              <a:rPr lang="en-US" dirty="0">
                <a:latin typeface="Arial Narrow" panose="020B0606020202030204" pitchFamily="34" charset="0"/>
              </a:rPr>
              <a:t>Avionics = 711.1 kg</a:t>
            </a:r>
          </a:p>
          <a:p>
            <a:r>
              <a:rPr lang="en-US" dirty="0">
                <a:latin typeface="Arial Narrow" panose="020B0606020202030204" pitchFamily="34" charset="0"/>
              </a:rPr>
              <a:t>Wiring = 907.1 kg</a:t>
            </a:r>
          </a:p>
          <a:p>
            <a:r>
              <a:rPr lang="en-US" dirty="0">
                <a:latin typeface="Arial Narrow" panose="020B0606020202030204" pitchFamily="34" charset="0"/>
              </a:rPr>
              <a:t>Helium COPV = 101.5 kg</a:t>
            </a:r>
          </a:p>
        </p:txBody>
      </p:sp>
      <p:sp>
        <p:nvSpPr>
          <p:cNvPr id="58" name="TextBox 57">
            <a:extLst>
              <a:ext uri="{FF2B5EF4-FFF2-40B4-BE49-F238E27FC236}">
                <a16:creationId xmlns:a16="http://schemas.microsoft.com/office/drawing/2014/main" id="{3D89B28A-50B4-43D0-B667-5F164D05FBAF}"/>
              </a:ext>
            </a:extLst>
          </p:cNvPr>
          <p:cNvSpPr txBox="1"/>
          <p:nvPr/>
        </p:nvSpPr>
        <p:spPr>
          <a:xfrm>
            <a:off x="5924192" y="3132904"/>
            <a:ext cx="2517146" cy="1200329"/>
          </a:xfrm>
          <a:prstGeom prst="rect">
            <a:avLst/>
          </a:prstGeom>
          <a:noFill/>
        </p:spPr>
        <p:txBody>
          <a:bodyPr wrap="square" rtlCol="0">
            <a:spAutoFit/>
          </a:bodyPr>
          <a:lstStyle/>
          <a:p>
            <a:pPr algn="ctr"/>
            <a:r>
              <a:rPr lang="en-US" u="sng" dirty="0">
                <a:latin typeface="Arial Narrow" panose="020B0606020202030204" pitchFamily="34" charset="0"/>
              </a:rPr>
              <a:t>Oxidizer</a:t>
            </a:r>
            <a:endParaRPr lang="en-US" dirty="0">
              <a:latin typeface="Arial Narrow" panose="020B0606020202030204" pitchFamily="34" charset="0"/>
            </a:endParaRPr>
          </a:p>
          <a:p>
            <a:r>
              <a:rPr lang="en-US" dirty="0">
                <a:latin typeface="Arial Narrow" panose="020B0606020202030204" pitchFamily="34" charset="0"/>
              </a:rPr>
              <a:t>Mass = 11140 kg</a:t>
            </a:r>
          </a:p>
          <a:p>
            <a:r>
              <a:rPr lang="en-US" dirty="0">
                <a:latin typeface="Arial Narrow" panose="020B0606020202030204" pitchFamily="34" charset="0"/>
              </a:rPr>
              <a:t>Volume = 91.0 m</a:t>
            </a:r>
            <a:r>
              <a:rPr lang="en-US" baseline="30000" dirty="0">
                <a:latin typeface="Arial Narrow" panose="020B0606020202030204" pitchFamily="34" charset="0"/>
              </a:rPr>
              <a:t>3</a:t>
            </a:r>
            <a:endParaRPr lang="en-US" dirty="0">
              <a:latin typeface="Arial Narrow" panose="020B0606020202030204" pitchFamily="34" charset="0"/>
            </a:endParaRPr>
          </a:p>
          <a:p>
            <a:r>
              <a:rPr lang="en-US" dirty="0">
                <a:latin typeface="Arial Narrow" panose="020B0606020202030204" pitchFamily="34" charset="0"/>
              </a:rPr>
              <a:t>Tank Mass = 1106.9 kg</a:t>
            </a:r>
          </a:p>
        </p:txBody>
      </p:sp>
      <p:sp>
        <p:nvSpPr>
          <p:cNvPr id="59" name="TextBox 58">
            <a:extLst>
              <a:ext uri="{FF2B5EF4-FFF2-40B4-BE49-F238E27FC236}">
                <a16:creationId xmlns:a16="http://schemas.microsoft.com/office/drawing/2014/main" id="{2A8B7324-EAF9-42F6-8ECE-7A0870B04AB8}"/>
              </a:ext>
            </a:extLst>
          </p:cNvPr>
          <p:cNvSpPr txBox="1"/>
          <p:nvPr/>
        </p:nvSpPr>
        <p:spPr>
          <a:xfrm>
            <a:off x="3038218" y="3123777"/>
            <a:ext cx="2517146" cy="1200329"/>
          </a:xfrm>
          <a:prstGeom prst="rect">
            <a:avLst/>
          </a:prstGeom>
          <a:noFill/>
        </p:spPr>
        <p:txBody>
          <a:bodyPr wrap="square" rtlCol="0">
            <a:spAutoFit/>
          </a:bodyPr>
          <a:lstStyle/>
          <a:p>
            <a:pPr algn="ctr"/>
            <a:r>
              <a:rPr lang="en-US" u="sng" dirty="0">
                <a:latin typeface="Arial Narrow" panose="020B0606020202030204" pitchFamily="34" charset="0"/>
              </a:rPr>
              <a:t>Fuel</a:t>
            </a:r>
            <a:endParaRPr lang="en-US" dirty="0">
              <a:latin typeface="Arial Narrow" panose="020B0606020202030204" pitchFamily="34" charset="0"/>
            </a:endParaRPr>
          </a:p>
          <a:p>
            <a:r>
              <a:rPr lang="en-US" dirty="0">
                <a:latin typeface="Arial Narrow" panose="020B0606020202030204" pitchFamily="34" charset="0"/>
              </a:rPr>
              <a:t>Mass = 1894.6 kg</a:t>
            </a:r>
          </a:p>
          <a:p>
            <a:r>
              <a:rPr lang="en-US" dirty="0">
                <a:latin typeface="Arial Narrow" panose="020B0606020202030204" pitchFamily="34" charset="0"/>
              </a:rPr>
              <a:t>Volume = 248.6 m</a:t>
            </a:r>
            <a:r>
              <a:rPr lang="en-US" baseline="30000" dirty="0">
                <a:latin typeface="Arial Narrow" panose="020B0606020202030204" pitchFamily="34" charset="0"/>
              </a:rPr>
              <a:t>3</a:t>
            </a:r>
            <a:endParaRPr lang="en-US" dirty="0">
              <a:latin typeface="Arial Narrow" panose="020B0606020202030204" pitchFamily="34" charset="0"/>
            </a:endParaRPr>
          </a:p>
          <a:p>
            <a:r>
              <a:rPr lang="en-US" dirty="0">
                <a:latin typeface="Arial Narrow" panose="020B0606020202030204" pitchFamily="34" charset="0"/>
              </a:rPr>
              <a:t>Tank Mass = 2259.6 kg</a:t>
            </a:r>
          </a:p>
        </p:txBody>
      </p:sp>
    </p:spTree>
    <p:extLst>
      <p:ext uri="{BB962C8B-B14F-4D97-AF65-F5344CB8AC3E}">
        <p14:creationId xmlns:p14="http://schemas.microsoft.com/office/powerpoint/2010/main" val="3024822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B9762-9C80-499A-AD4D-728B8DE818AC}"/>
              </a:ext>
            </a:extLst>
          </p:cNvPr>
          <p:cNvSpPr>
            <a:spLocks noGrp="1"/>
          </p:cNvSpPr>
          <p:nvPr>
            <p:ph type="title"/>
          </p:nvPr>
        </p:nvSpPr>
        <p:spPr/>
        <p:txBody>
          <a:bodyPr/>
          <a:lstStyle/>
          <a:p>
            <a:r>
              <a:rPr lang="en-US" b="1" u="sng" dirty="0" err="1"/>
              <a:t>SpaceBus</a:t>
            </a:r>
            <a:r>
              <a:rPr lang="en-US" b="1" u="sng" dirty="0"/>
              <a:t> Propellant Transfer in LEO</a:t>
            </a:r>
          </a:p>
        </p:txBody>
      </p:sp>
      <p:sp>
        <p:nvSpPr>
          <p:cNvPr id="3" name="Content Placeholder 2">
            <a:extLst>
              <a:ext uri="{FF2B5EF4-FFF2-40B4-BE49-F238E27FC236}">
                <a16:creationId xmlns:a16="http://schemas.microsoft.com/office/drawing/2014/main" id="{87E31CA6-DF3B-48CA-9002-DF5F9483DF2D}"/>
              </a:ext>
            </a:extLst>
          </p:cNvPr>
          <p:cNvSpPr>
            <a:spLocks noGrp="1"/>
          </p:cNvSpPr>
          <p:nvPr>
            <p:ph idx="1"/>
          </p:nvPr>
        </p:nvSpPr>
        <p:spPr>
          <a:xfrm>
            <a:off x="838200" y="1825625"/>
            <a:ext cx="10515600" cy="2299421"/>
          </a:xfrm>
        </p:spPr>
        <p:txBody>
          <a:bodyPr>
            <a:normAutofit fontScale="77500" lnSpcReduction="20000"/>
          </a:bodyPr>
          <a:lstStyle/>
          <a:p>
            <a:r>
              <a:rPr lang="en-US" dirty="0"/>
              <a:t>Due to the Earth launch vehicle (ELV) being optimally sized for the crew launch and entry vehicle (CLEV), the </a:t>
            </a:r>
            <a:r>
              <a:rPr lang="en-US" dirty="0" err="1"/>
              <a:t>SpaceBus</a:t>
            </a:r>
            <a:r>
              <a:rPr lang="en-US" dirty="0"/>
              <a:t> crew transport must be launched nearly empty of propellants.</a:t>
            </a:r>
          </a:p>
          <a:p>
            <a:pPr lvl="1"/>
            <a:r>
              <a:rPr lang="en-US" dirty="0"/>
              <a:t>ELV payload to LEO: 20000 kg</a:t>
            </a:r>
          </a:p>
          <a:p>
            <a:pPr lvl="1"/>
            <a:r>
              <a:rPr lang="en-US" dirty="0" err="1"/>
              <a:t>SpaceBus</a:t>
            </a:r>
            <a:r>
              <a:rPr lang="en-US" dirty="0"/>
              <a:t> crew transport dry mass: 13488 kg</a:t>
            </a:r>
          </a:p>
          <a:p>
            <a:pPr lvl="1"/>
            <a:r>
              <a:rPr lang="en-US" dirty="0"/>
              <a:t>Residual propellant mass: 6512 kg </a:t>
            </a:r>
          </a:p>
          <a:p>
            <a:r>
              <a:rPr lang="en-US" dirty="0"/>
              <a:t>Expendable </a:t>
            </a:r>
            <a:r>
              <a:rPr lang="en-US" dirty="0" err="1"/>
              <a:t>SpaceBus</a:t>
            </a:r>
            <a:r>
              <a:rPr lang="en-US" dirty="0"/>
              <a:t> tanker modules will be launched to fuel the </a:t>
            </a:r>
            <a:r>
              <a:rPr lang="en-US" dirty="0" err="1"/>
              <a:t>SpaceBus</a:t>
            </a:r>
            <a:r>
              <a:rPr lang="en-US" dirty="0"/>
              <a:t> crew transport vehicle in LEO.</a:t>
            </a:r>
          </a:p>
        </p:txBody>
      </p:sp>
      <p:sp>
        <p:nvSpPr>
          <p:cNvPr id="4" name="Content Placeholder 2">
            <a:extLst>
              <a:ext uri="{FF2B5EF4-FFF2-40B4-BE49-F238E27FC236}">
                <a16:creationId xmlns:a16="http://schemas.microsoft.com/office/drawing/2014/main" id="{9153F92A-D005-4CE6-A313-DF32335E8A3E}"/>
              </a:ext>
            </a:extLst>
          </p:cNvPr>
          <p:cNvSpPr txBox="1">
            <a:spLocks/>
          </p:cNvSpPr>
          <p:nvPr/>
        </p:nvSpPr>
        <p:spPr>
          <a:xfrm>
            <a:off x="1281545" y="4208173"/>
            <a:ext cx="4814455" cy="2164484"/>
          </a:xfrm>
          <a:prstGeom prst="rect">
            <a:avLst/>
          </a:prstGeom>
          <a:ln>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u="sng" dirty="0"/>
              <a:t>Round-trip</a:t>
            </a:r>
          </a:p>
          <a:p>
            <a:r>
              <a:rPr lang="en-US" sz="3200" dirty="0"/>
              <a:t>Total </a:t>
            </a:r>
            <a:r>
              <a:rPr lang="en-US" sz="3200" dirty="0" err="1"/>
              <a:t>Δv</a:t>
            </a:r>
            <a:r>
              <a:rPr lang="en-US" sz="3200" dirty="0"/>
              <a:t> required: 10.516 km/s</a:t>
            </a:r>
          </a:p>
          <a:p>
            <a:r>
              <a:rPr lang="en-US" sz="3200" dirty="0"/>
              <a:t>Total propellant required: 121430 kg</a:t>
            </a:r>
          </a:p>
          <a:p>
            <a:r>
              <a:rPr lang="en-US" sz="3200" dirty="0"/>
              <a:t>Net propellant required: 114918 kg</a:t>
            </a:r>
          </a:p>
          <a:p>
            <a:r>
              <a:rPr lang="en-US" sz="3200" dirty="0"/>
              <a:t>Tanker flights required to fuel </a:t>
            </a:r>
            <a:r>
              <a:rPr lang="en-US" sz="3200" dirty="0" err="1"/>
              <a:t>SpaceBus</a:t>
            </a:r>
            <a:r>
              <a:rPr lang="en-US" sz="3200" dirty="0"/>
              <a:t> crew transport: 9</a:t>
            </a:r>
          </a:p>
          <a:p>
            <a:pPr marL="0" indent="0">
              <a:buNone/>
            </a:pPr>
            <a:endParaRPr lang="en-US" sz="2400" dirty="0"/>
          </a:p>
        </p:txBody>
      </p:sp>
      <p:sp>
        <p:nvSpPr>
          <p:cNvPr id="5" name="Content Placeholder 2">
            <a:extLst>
              <a:ext uri="{FF2B5EF4-FFF2-40B4-BE49-F238E27FC236}">
                <a16:creationId xmlns:a16="http://schemas.microsoft.com/office/drawing/2014/main" id="{2B4D44C8-5583-479A-88F9-A54CC35AB71F}"/>
              </a:ext>
            </a:extLst>
          </p:cNvPr>
          <p:cNvSpPr txBox="1">
            <a:spLocks/>
          </p:cNvSpPr>
          <p:nvPr/>
        </p:nvSpPr>
        <p:spPr>
          <a:xfrm>
            <a:off x="6324599" y="4208173"/>
            <a:ext cx="4715163" cy="2164484"/>
          </a:xfrm>
          <a:prstGeom prst="rect">
            <a:avLst/>
          </a:prstGeom>
          <a:ln>
            <a:solidFill>
              <a:schemeClr val="tx1"/>
            </a:solidFill>
          </a:ln>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600" u="sng" dirty="0"/>
              <a:t>One-way</a:t>
            </a:r>
          </a:p>
          <a:p>
            <a:r>
              <a:rPr lang="en-US" sz="2600" dirty="0"/>
              <a:t>Total </a:t>
            </a:r>
            <a:r>
              <a:rPr lang="en-US" sz="2600" dirty="0" err="1"/>
              <a:t>Δv</a:t>
            </a:r>
            <a:r>
              <a:rPr lang="en-US" sz="2600" dirty="0"/>
              <a:t> required: 6.985 km/s</a:t>
            </a:r>
          </a:p>
          <a:p>
            <a:r>
              <a:rPr lang="en-US" sz="2600" dirty="0"/>
              <a:t>Total propellant required: 48777 kg</a:t>
            </a:r>
          </a:p>
          <a:p>
            <a:r>
              <a:rPr lang="en-US" sz="2600" dirty="0"/>
              <a:t>Net propellant required: 42265 kg</a:t>
            </a:r>
          </a:p>
          <a:p>
            <a:r>
              <a:rPr lang="en-US" sz="2600" dirty="0"/>
              <a:t>Tanker flights required to fuel </a:t>
            </a:r>
            <a:r>
              <a:rPr lang="en-US" sz="2600" dirty="0" err="1"/>
              <a:t>SpaceBus</a:t>
            </a:r>
            <a:r>
              <a:rPr lang="en-US" sz="2600" dirty="0"/>
              <a:t> crew transport: 4</a:t>
            </a:r>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611521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F8C23-BC72-4815-8109-631CCACD5CA3}"/>
              </a:ext>
            </a:extLst>
          </p:cNvPr>
          <p:cNvSpPr>
            <a:spLocks noGrp="1"/>
          </p:cNvSpPr>
          <p:nvPr>
            <p:ph type="title"/>
          </p:nvPr>
        </p:nvSpPr>
        <p:spPr/>
        <p:txBody>
          <a:bodyPr/>
          <a:lstStyle/>
          <a:p>
            <a:r>
              <a:rPr lang="en-US" b="1" u="sng" dirty="0"/>
              <a:t>Lunar Landing Vehicle Overview</a:t>
            </a:r>
          </a:p>
        </p:txBody>
      </p:sp>
      <p:sp>
        <p:nvSpPr>
          <p:cNvPr id="4" name="Rectangle 3">
            <a:extLst>
              <a:ext uri="{FF2B5EF4-FFF2-40B4-BE49-F238E27FC236}">
                <a16:creationId xmlns:a16="http://schemas.microsoft.com/office/drawing/2014/main" id="{DA78DF17-38F7-4A7F-A9D8-E48EEFFF83A0}"/>
              </a:ext>
            </a:extLst>
          </p:cNvPr>
          <p:cNvSpPr/>
          <p:nvPr/>
        </p:nvSpPr>
        <p:spPr>
          <a:xfrm>
            <a:off x="6680200" y="1687513"/>
            <a:ext cx="4285673" cy="3046988"/>
          </a:xfrm>
          <a:prstGeom prst="rect">
            <a:avLst/>
          </a:prstGeom>
        </p:spPr>
        <p:txBody>
          <a:bodyPr wrap="square">
            <a:spAutoFit/>
          </a:bodyPr>
          <a:lstStyle/>
          <a:p>
            <a:r>
              <a:rPr lang="en-US" sz="1200" u="sng" dirty="0"/>
              <a:t>Lunar Liftoff Analysis</a:t>
            </a:r>
          </a:p>
          <a:p>
            <a:pPr marL="171450" indent="-171450">
              <a:buFont typeface="Arial" panose="020B0604020202020204" pitchFamily="34" charset="0"/>
              <a:buChar char="•"/>
            </a:pPr>
            <a:r>
              <a:rPr lang="en-US" sz="1200" dirty="0"/>
              <a:t>LLV wet mass: 229 MT</a:t>
            </a:r>
          </a:p>
          <a:p>
            <a:pPr marL="171450" indent="-171450">
              <a:buFont typeface="Arial" panose="020B0604020202020204" pitchFamily="34" charset="0"/>
              <a:buChar char="•"/>
            </a:pPr>
            <a:r>
              <a:rPr lang="en-US" sz="1200" dirty="0"/>
              <a:t>Lunar g = 1.6 m/s</a:t>
            </a:r>
            <a:r>
              <a:rPr lang="en-US" sz="1200" baseline="30000" dirty="0"/>
              <a:t>2</a:t>
            </a:r>
          </a:p>
          <a:p>
            <a:pPr marL="171450" indent="-171450">
              <a:buFont typeface="Arial" panose="020B0604020202020204" pitchFamily="34" charset="0"/>
              <a:buChar char="•"/>
            </a:pPr>
            <a:r>
              <a:rPr lang="en-US" sz="1200" dirty="0"/>
              <a:t>LLV weight on moon: 372 </a:t>
            </a:r>
            <a:r>
              <a:rPr lang="en-US" sz="1200" dirty="0" err="1"/>
              <a:t>kN</a:t>
            </a:r>
            <a:endParaRPr lang="en-US" sz="1200" dirty="0"/>
          </a:p>
          <a:p>
            <a:pPr marL="171450" indent="-171450">
              <a:buFont typeface="Arial" panose="020B0604020202020204" pitchFamily="34" charset="0"/>
              <a:buChar char="•"/>
            </a:pPr>
            <a:r>
              <a:rPr lang="en-US" sz="1200" dirty="0"/>
              <a:t>Number of engines required for liftoff: 4</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a:p>
          <a:p>
            <a:r>
              <a:rPr lang="en-US" sz="1200" u="sng" dirty="0"/>
              <a:t>RL-10B-2 </a:t>
            </a:r>
            <a:r>
              <a:rPr lang="en-US" sz="1200" dirty="0"/>
              <a:t>[2]</a:t>
            </a:r>
          </a:p>
          <a:p>
            <a:pPr marL="171450" indent="-171450">
              <a:buFont typeface="Arial" panose="020B0604020202020204" pitchFamily="34" charset="0"/>
              <a:buChar char="•"/>
            </a:pPr>
            <a:r>
              <a:rPr lang="en-US" sz="1200" dirty="0"/>
              <a:t>Most efficient production rocket engine in use</a:t>
            </a:r>
          </a:p>
          <a:p>
            <a:pPr marL="171450" indent="-171450">
              <a:buFont typeface="Arial" panose="020B0604020202020204" pitchFamily="34" charset="0"/>
              <a:buChar char="•"/>
            </a:pPr>
            <a:r>
              <a:rPr lang="en-US" sz="1200" dirty="0"/>
              <a:t>Thrust: 110100 N</a:t>
            </a:r>
          </a:p>
          <a:p>
            <a:pPr marL="171450" indent="-171450">
              <a:buFont typeface="Arial" panose="020B0604020202020204" pitchFamily="34" charset="0"/>
              <a:buChar char="•"/>
            </a:pPr>
            <a:r>
              <a:rPr lang="en-US" sz="1200" dirty="0"/>
              <a:t>Dry mass: 301.2 kg</a:t>
            </a:r>
          </a:p>
          <a:p>
            <a:pPr marL="171450" indent="-171450">
              <a:buFont typeface="Arial" panose="020B0604020202020204" pitchFamily="34" charset="0"/>
              <a:buChar char="•"/>
            </a:pPr>
            <a:r>
              <a:rPr lang="en-US" sz="1200" dirty="0"/>
              <a:t>Specific impulse: 465.5 s</a:t>
            </a:r>
          </a:p>
          <a:p>
            <a:pPr marL="171450" indent="-171450">
              <a:buFont typeface="Arial" panose="020B0604020202020204" pitchFamily="34" charset="0"/>
              <a:buChar char="•"/>
            </a:pPr>
            <a:r>
              <a:rPr lang="en-US" sz="1200" dirty="0"/>
              <a:t>Exit velocity: 4.565 km/s</a:t>
            </a:r>
          </a:p>
          <a:p>
            <a:pPr marL="171450" indent="-171450">
              <a:buFont typeface="Arial" panose="020B0604020202020204" pitchFamily="34" charset="0"/>
              <a:buChar char="•"/>
            </a:pPr>
            <a:r>
              <a:rPr lang="en-US" sz="1200" dirty="0"/>
              <a:t>Mixture ratio: 5.88</a:t>
            </a:r>
          </a:p>
          <a:p>
            <a:pPr marL="171450" indent="-171450">
              <a:buFont typeface="Arial" panose="020B0604020202020204" pitchFamily="34" charset="0"/>
              <a:buChar char="•"/>
            </a:pPr>
            <a:endParaRPr lang="en-US" sz="1200" dirty="0"/>
          </a:p>
        </p:txBody>
      </p:sp>
      <p:sp>
        <p:nvSpPr>
          <p:cNvPr id="5" name="Rectangle 4">
            <a:extLst>
              <a:ext uri="{FF2B5EF4-FFF2-40B4-BE49-F238E27FC236}">
                <a16:creationId xmlns:a16="http://schemas.microsoft.com/office/drawing/2014/main" id="{E152C363-7FF6-432B-BD18-1785C4FE98DB}"/>
              </a:ext>
            </a:extLst>
          </p:cNvPr>
          <p:cNvSpPr/>
          <p:nvPr/>
        </p:nvSpPr>
        <p:spPr>
          <a:xfrm>
            <a:off x="741218" y="1687513"/>
            <a:ext cx="4625109" cy="4339650"/>
          </a:xfrm>
          <a:prstGeom prst="rect">
            <a:avLst/>
          </a:prstGeom>
        </p:spPr>
        <p:txBody>
          <a:bodyPr wrap="square">
            <a:spAutoFit/>
          </a:bodyPr>
          <a:lstStyle/>
          <a:p>
            <a:r>
              <a:rPr lang="en-US" sz="1200" u="sng" dirty="0"/>
              <a:t>Crew Transport</a:t>
            </a:r>
          </a:p>
          <a:p>
            <a:pPr marL="171450" indent="-171450">
              <a:lnSpc>
                <a:spcPct val="100000"/>
              </a:lnSpc>
              <a:buFont typeface="Arial" panose="020B0604020202020204" pitchFamily="34" charset="0"/>
              <a:buChar char="•"/>
            </a:pPr>
            <a:r>
              <a:rPr lang="en-US" sz="1200" dirty="0"/>
              <a:t>Crew Module</a:t>
            </a:r>
          </a:p>
          <a:p>
            <a:pPr marL="628650" lvl="1" indent="-171450">
              <a:lnSpc>
                <a:spcPct val="100000"/>
              </a:lnSpc>
              <a:buFont typeface="Arial" panose="020B0604020202020204" pitchFamily="34" charset="0"/>
              <a:buChar char="•"/>
            </a:pPr>
            <a:r>
              <a:rPr lang="en-US" sz="1200" dirty="0"/>
              <a:t>Based on NASA JSC-26098 guidelines</a:t>
            </a:r>
          </a:p>
          <a:p>
            <a:pPr marL="628650" lvl="1" indent="-171450">
              <a:buFont typeface="Arial" panose="020B0604020202020204" pitchFamily="34" charset="0"/>
              <a:buChar char="•"/>
            </a:pPr>
            <a:r>
              <a:rPr lang="en-US" sz="1200" dirty="0"/>
              <a:t>Crew size: 4</a:t>
            </a:r>
          </a:p>
          <a:p>
            <a:pPr marL="628650" lvl="1" indent="-171450">
              <a:buFont typeface="Arial" panose="020B0604020202020204" pitchFamily="34" charset="0"/>
              <a:buChar char="•"/>
            </a:pPr>
            <a:r>
              <a:rPr lang="en-US" sz="1200" dirty="0"/>
              <a:t>14 days of life support</a:t>
            </a:r>
          </a:p>
          <a:p>
            <a:pPr marL="1085850" lvl="2" indent="-171450">
              <a:buFont typeface="Arial" panose="020B0604020202020204" pitchFamily="34" charset="0"/>
              <a:buChar char="•"/>
            </a:pPr>
            <a:r>
              <a:rPr lang="en-US" sz="1200" dirty="0"/>
              <a:t>Enough for 2-week stay on lunar surface</a:t>
            </a:r>
          </a:p>
          <a:p>
            <a:pPr marL="171450" indent="-171450">
              <a:lnSpc>
                <a:spcPct val="100000"/>
              </a:lnSpc>
              <a:buFont typeface="Arial" panose="020B0604020202020204" pitchFamily="34" charset="0"/>
              <a:buChar char="•"/>
            </a:pPr>
            <a:r>
              <a:rPr lang="en-US" sz="1200" dirty="0"/>
              <a:t>Propulsion Module</a:t>
            </a:r>
          </a:p>
          <a:p>
            <a:pPr marL="628650" lvl="1" indent="-171450">
              <a:lnSpc>
                <a:spcPct val="100000"/>
              </a:lnSpc>
              <a:buFont typeface="Arial" panose="020B0604020202020204" pitchFamily="34" charset="0"/>
              <a:buChar char="•"/>
            </a:pPr>
            <a:r>
              <a:rPr lang="en-US" sz="1200" dirty="0"/>
              <a:t>4x RL-10B-2 engines + plumbing</a:t>
            </a:r>
          </a:p>
          <a:p>
            <a:pPr marL="1085850" lvl="2" indent="-171450">
              <a:lnSpc>
                <a:spcPct val="100000"/>
              </a:lnSpc>
              <a:buFont typeface="Arial" panose="020B0604020202020204" pitchFamily="34" charset="0"/>
              <a:buChar char="•"/>
            </a:pPr>
            <a:r>
              <a:rPr lang="en-US" sz="1200" dirty="0"/>
              <a:t>Propellants: Liquid hydrogen and liquid oxygen</a:t>
            </a:r>
          </a:p>
          <a:p>
            <a:pPr marL="628650" lvl="1" indent="-171450">
              <a:lnSpc>
                <a:spcPct val="100000"/>
              </a:lnSpc>
              <a:buFont typeface="Arial" panose="020B0604020202020204" pitchFamily="34" charset="0"/>
              <a:buChar char="•"/>
            </a:pPr>
            <a:r>
              <a:rPr lang="en-US" sz="1200" dirty="0"/>
              <a:t>Oxygen tank pressurization system</a:t>
            </a:r>
          </a:p>
          <a:p>
            <a:pPr marL="1085850" lvl="2" indent="-171450">
              <a:lnSpc>
                <a:spcPct val="100000"/>
              </a:lnSpc>
              <a:buFont typeface="Arial" panose="020B0604020202020204" pitchFamily="34" charset="0"/>
              <a:buChar char="•"/>
            </a:pPr>
            <a:r>
              <a:rPr lang="en-US" sz="1200" dirty="0"/>
              <a:t>4x He COPV (26” diameter) @ 4000 psia</a:t>
            </a:r>
          </a:p>
          <a:p>
            <a:pPr marL="1085850" lvl="2" indent="-171450">
              <a:lnSpc>
                <a:spcPct val="100000"/>
              </a:lnSpc>
              <a:buFont typeface="Arial" panose="020B0604020202020204" pitchFamily="34" charset="0"/>
              <a:buChar char="•"/>
            </a:pPr>
            <a:r>
              <a:rPr lang="en-US" sz="1200" dirty="0"/>
              <a:t>Based on Centaur pressurization system [1]</a:t>
            </a:r>
          </a:p>
          <a:p>
            <a:pPr marL="628650" lvl="1" indent="-171450">
              <a:lnSpc>
                <a:spcPct val="100000"/>
              </a:lnSpc>
              <a:buFont typeface="Arial" panose="020B0604020202020204" pitchFamily="34" charset="0"/>
              <a:buChar char="•"/>
            </a:pPr>
            <a:r>
              <a:rPr lang="en-US" sz="1200" dirty="0"/>
              <a:t>Structural elements</a:t>
            </a:r>
          </a:p>
          <a:p>
            <a:pPr marL="1085850" lvl="2" indent="-171450">
              <a:lnSpc>
                <a:spcPct val="100000"/>
              </a:lnSpc>
              <a:buFont typeface="Arial" panose="020B0604020202020204" pitchFamily="34" charset="0"/>
              <a:buChar char="•"/>
            </a:pPr>
            <a:r>
              <a:rPr lang="en-US" sz="1200" dirty="0"/>
              <a:t>Propellant tanks + insulation to store:</a:t>
            </a:r>
          </a:p>
          <a:p>
            <a:pPr marL="1543050" lvl="3" indent="-171450">
              <a:buFont typeface="Arial" panose="020B0604020202020204" pitchFamily="34" charset="0"/>
              <a:buChar char="•"/>
            </a:pPr>
            <a:r>
              <a:rPr lang="en-US" sz="1200" dirty="0"/>
              <a:t>Ascent propellant </a:t>
            </a:r>
          </a:p>
          <a:p>
            <a:pPr marL="1543050" lvl="3" indent="-171450">
              <a:buFont typeface="Arial" panose="020B0604020202020204" pitchFamily="34" charset="0"/>
              <a:buChar char="•"/>
            </a:pPr>
            <a:r>
              <a:rPr lang="en-US" sz="1200" dirty="0"/>
              <a:t>Descent propellant </a:t>
            </a:r>
          </a:p>
          <a:p>
            <a:pPr marL="1543050" lvl="3" indent="-171450">
              <a:buFont typeface="Arial" panose="020B0604020202020204" pitchFamily="34" charset="0"/>
              <a:buChar char="•"/>
            </a:pPr>
            <a:r>
              <a:rPr lang="en-US" sz="1200" dirty="0"/>
              <a:t>Transfer propellant</a:t>
            </a:r>
          </a:p>
          <a:p>
            <a:pPr marL="1085850" lvl="2" indent="-171450">
              <a:lnSpc>
                <a:spcPct val="100000"/>
              </a:lnSpc>
              <a:buFont typeface="Arial" panose="020B0604020202020204" pitchFamily="34" charset="0"/>
              <a:buChar char="•"/>
            </a:pPr>
            <a:r>
              <a:rPr lang="en-US" sz="1200" dirty="0"/>
              <a:t>Thrust structure</a:t>
            </a:r>
          </a:p>
          <a:p>
            <a:pPr marL="1085850" lvl="2" indent="-171450">
              <a:lnSpc>
                <a:spcPct val="100000"/>
              </a:lnSpc>
              <a:buFont typeface="Arial" panose="020B0604020202020204" pitchFamily="34" charset="0"/>
              <a:buChar char="•"/>
            </a:pPr>
            <a:r>
              <a:rPr lang="en-US" sz="1200" dirty="0"/>
              <a:t>Fairings</a:t>
            </a:r>
          </a:p>
          <a:p>
            <a:pPr marL="1085850" lvl="2" indent="-171450">
              <a:lnSpc>
                <a:spcPct val="100000"/>
              </a:lnSpc>
              <a:buFont typeface="Arial" panose="020B0604020202020204" pitchFamily="34" charset="0"/>
              <a:buChar char="•"/>
            </a:pPr>
            <a:r>
              <a:rPr lang="en-US" sz="1200" dirty="0"/>
              <a:t>Landing legs</a:t>
            </a:r>
          </a:p>
          <a:p>
            <a:pPr marL="628650" lvl="1" indent="-171450">
              <a:lnSpc>
                <a:spcPct val="100000"/>
              </a:lnSpc>
              <a:buFont typeface="Arial" panose="020B0604020202020204" pitchFamily="34" charset="0"/>
              <a:buChar char="•"/>
            </a:pPr>
            <a:r>
              <a:rPr lang="en-US" sz="1200" dirty="0"/>
              <a:t>Electrical elements</a:t>
            </a:r>
          </a:p>
          <a:p>
            <a:pPr marL="1085850" lvl="2" indent="-171450">
              <a:lnSpc>
                <a:spcPct val="100000"/>
              </a:lnSpc>
              <a:buFont typeface="Arial" panose="020B0604020202020204" pitchFamily="34" charset="0"/>
              <a:buChar char="•"/>
            </a:pPr>
            <a:r>
              <a:rPr lang="en-US" sz="1200" dirty="0"/>
              <a:t>Avionics</a:t>
            </a:r>
          </a:p>
          <a:p>
            <a:pPr marL="1085850" lvl="2" indent="-171450">
              <a:lnSpc>
                <a:spcPct val="100000"/>
              </a:lnSpc>
              <a:buFont typeface="Arial" panose="020B0604020202020204" pitchFamily="34" charset="0"/>
              <a:buChar char="•"/>
            </a:pPr>
            <a:r>
              <a:rPr lang="en-US" sz="1200" dirty="0"/>
              <a:t>Wiring</a:t>
            </a:r>
          </a:p>
        </p:txBody>
      </p:sp>
      <p:sp>
        <p:nvSpPr>
          <p:cNvPr id="8" name="TextBox 7">
            <a:extLst>
              <a:ext uri="{FF2B5EF4-FFF2-40B4-BE49-F238E27FC236}">
                <a16:creationId xmlns:a16="http://schemas.microsoft.com/office/drawing/2014/main" id="{6A233CA9-6E7E-4D6C-BA22-654E37A3D0D7}"/>
              </a:ext>
            </a:extLst>
          </p:cNvPr>
          <p:cNvSpPr txBox="1"/>
          <p:nvPr/>
        </p:nvSpPr>
        <p:spPr>
          <a:xfrm>
            <a:off x="1911927" y="6169709"/>
            <a:ext cx="10280073" cy="461665"/>
          </a:xfrm>
          <a:prstGeom prst="rect">
            <a:avLst/>
          </a:prstGeom>
          <a:noFill/>
        </p:spPr>
        <p:txBody>
          <a:bodyPr wrap="square" rtlCol="0">
            <a:spAutoFit/>
          </a:bodyPr>
          <a:lstStyle/>
          <a:p>
            <a:pPr algn="r"/>
            <a:r>
              <a:rPr lang="en-US" sz="1200" dirty="0">
                <a:latin typeface="Arial Narrow" panose="020B0606020202030204" pitchFamily="34" charset="0"/>
              </a:rPr>
              <a:t>[1]: </a:t>
            </a:r>
            <a:r>
              <a:rPr lang="en-US" sz="1200" dirty="0">
                <a:hlinkClick r:id="rId2"/>
              </a:rPr>
              <a:t>https://www.ulalaunch.com/docs/default-source/upper-stages/the-centaur-upper-stage-vehicle.pdf</a:t>
            </a:r>
            <a:endParaRPr lang="en-US" sz="1200" dirty="0"/>
          </a:p>
          <a:p>
            <a:pPr algn="r"/>
            <a:r>
              <a:rPr lang="en-US" sz="1200" dirty="0"/>
              <a:t>[2]: </a:t>
            </a:r>
            <a:r>
              <a:rPr lang="en-US" sz="1200" dirty="0">
                <a:hlinkClick r:id="rId3"/>
              </a:rPr>
              <a:t>https://en.wikipedia.org/wiki/RL10</a:t>
            </a:r>
            <a:endParaRPr lang="en-US" sz="1200" dirty="0"/>
          </a:p>
        </p:txBody>
      </p:sp>
      <p:pic>
        <p:nvPicPr>
          <p:cNvPr id="9" name="Picture 8">
            <a:extLst>
              <a:ext uri="{FF2B5EF4-FFF2-40B4-BE49-F238E27FC236}">
                <a16:creationId xmlns:a16="http://schemas.microsoft.com/office/drawing/2014/main" id="{208F8A41-30A9-44AB-96E0-70064180963C}"/>
              </a:ext>
            </a:extLst>
          </p:cNvPr>
          <p:cNvPicPr>
            <a:picLocks noChangeAspect="1"/>
          </p:cNvPicPr>
          <p:nvPr/>
        </p:nvPicPr>
        <p:blipFill>
          <a:blip r:embed="rId4"/>
          <a:stretch>
            <a:fillRect/>
          </a:stretch>
        </p:blipFill>
        <p:spPr>
          <a:xfrm>
            <a:off x="9823522" y="3125896"/>
            <a:ext cx="1740405" cy="1892373"/>
          </a:xfrm>
          <a:prstGeom prst="rect">
            <a:avLst/>
          </a:prstGeom>
        </p:spPr>
      </p:pic>
    </p:spTree>
    <p:extLst>
      <p:ext uri="{BB962C8B-B14F-4D97-AF65-F5344CB8AC3E}">
        <p14:creationId xmlns:p14="http://schemas.microsoft.com/office/powerpoint/2010/main" val="1821637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 name="Picture 123">
            <a:extLst>
              <a:ext uri="{FF2B5EF4-FFF2-40B4-BE49-F238E27FC236}">
                <a16:creationId xmlns:a16="http://schemas.microsoft.com/office/drawing/2014/main" id="{18B0A70B-12F0-43AF-AFBA-F4CC82732171}"/>
              </a:ext>
            </a:extLst>
          </p:cNvPr>
          <p:cNvPicPr>
            <a:picLocks noChangeAspect="1"/>
          </p:cNvPicPr>
          <p:nvPr/>
        </p:nvPicPr>
        <p:blipFill>
          <a:blip r:embed="rId2"/>
          <a:stretch>
            <a:fillRect/>
          </a:stretch>
        </p:blipFill>
        <p:spPr>
          <a:xfrm rot="16200000">
            <a:off x="7200850" y="5072232"/>
            <a:ext cx="340432" cy="1280271"/>
          </a:xfrm>
          <a:prstGeom prst="rect">
            <a:avLst/>
          </a:prstGeom>
        </p:spPr>
      </p:pic>
      <p:pic>
        <p:nvPicPr>
          <p:cNvPr id="86" name="Picture 85">
            <a:extLst>
              <a:ext uri="{FF2B5EF4-FFF2-40B4-BE49-F238E27FC236}">
                <a16:creationId xmlns:a16="http://schemas.microsoft.com/office/drawing/2014/main" id="{FBEB1AB3-EE2C-4965-AB6F-F6D5398FC5C5}"/>
              </a:ext>
            </a:extLst>
          </p:cNvPr>
          <p:cNvPicPr>
            <a:picLocks noChangeAspect="1"/>
          </p:cNvPicPr>
          <p:nvPr/>
        </p:nvPicPr>
        <p:blipFill rotWithShape="1">
          <a:blip r:embed="rId3"/>
          <a:srcRect l="17331" t="1473" r="9095" b="5039"/>
          <a:stretch/>
        </p:blipFill>
        <p:spPr>
          <a:xfrm>
            <a:off x="6898961" y="5871051"/>
            <a:ext cx="480311" cy="962409"/>
          </a:xfrm>
          <a:prstGeom prst="rect">
            <a:avLst/>
          </a:prstGeom>
        </p:spPr>
      </p:pic>
      <p:sp>
        <p:nvSpPr>
          <p:cNvPr id="14" name="Rectangle 13">
            <a:extLst>
              <a:ext uri="{FF2B5EF4-FFF2-40B4-BE49-F238E27FC236}">
                <a16:creationId xmlns:a16="http://schemas.microsoft.com/office/drawing/2014/main" id="{ADC0A557-1C4B-4584-A8D8-769DF1D12D57}"/>
              </a:ext>
            </a:extLst>
          </p:cNvPr>
          <p:cNvSpPr/>
          <p:nvPr/>
        </p:nvSpPr>
        <p:spPr>
          <a:xfrm rot="16200000">
            <a:off x="5498382" y="2579472"/>
            <a:ext cx="3747625" cy="222262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1" name="Partial Circle 10">
            <a:extLst>
              <a:ext uri="{FF2B5EF4-FFF2-40B4-BE49-F238E27FC236}">
                <a16:creationId xmlns:a16="http://schemas.microsoft.com/office/drawing/2014/main" id="{ADE831DD-0D46-42D2-812A-87417C67E17D}"/>
              </a:ext>
            </a:extLst>
          </p:cNvPr>
          <p:cNvSpPr/>
          <p:nvPr/>
        </p:nvSpPr>
        <p:spPr>
          <a:xfrm rot="5400000">
            <a:off x="6830025" y="2834286"/>
            <a:ext cx="1098494" cy="2229871"/>
          </a:xfrm>
          <a:prstGeom prst="pie">
            <a:avLst>
              <a:gd name="adj1" fmla="val 5323191"/>
              <a:gd name="adj2" fmla="val 1620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Narrow" panose="020B0606020202030204" pitchFamily="34" charset="0"/>
            </a:endParaRPr>
          </a:p>
        </p:txBody>
      </p:sp>
      <p:sp>
        <p:nvSpPr>
          <p:cNvPr id="13" name="Rectangle 12">
            <a:extLst>
              <a:ext uri="{FF2B5EF4-FFF2-40B4-BE49-F238E27FC236}">
                <a16:creationId xmlns:a16="http://schemas.microsoft.com/office/drawing/2014/main" id="{504D612C-7A5B-48B9-B812-6375FFEA5EB6}"/>
              </a:ext>
            </a:extLst>
          </p:cNvPr>
          <p:cNvSpPr/>
          <p:nvPr/>
        </p:nvSpPr>
        <p:spPr>
          <a:xfrm rot="16200000">
            <a:off x="6824678" y="3362334"/>
            <a:ext cx="1098494" cy="224057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20" name="TextBox 19">
            <a:extLst>
              <a:ext uri="{FF2B5EF4-FFF2-40B4-BE49-F238E27FC236}">
                <a16:creationId xmlns:a16="http://schemas.microsoft.com/office/drawing/2014/main" id="{88BB18B3-BF15-4364-B485-17577901636B}"/>
              </a:ext>
            </a:extLst>
          </p:cNvPr>
          <p:cNvSpPr txBox="1"/>
          <p:nvPr/>
        </p:nvSpPr>
        <p:spPr>
          <a:xfrm>
            <a:off x="7064991" y="4269213"/>
            <a:ext cx="562706" cy="369332"/>
          </a:xfrm>
          <a:prstGeom prst="rect">
            <a:avLst/>
          </a:prstGeom>
          <a:noFill/>
        </p:spPr>
        <p:txBody>
          <a:bodyPr wrap="square" rtlCol="0">
            <a:spAutoFit/>
          </a:bodyPr>
          <a:lstStyle/>
          <a:p>
            <a:pPr algn="ctr"/>
            <a:r>
              <a:rPr lang="en-US" dirty="0">
                <a:latin typeface="Arial Narrow" panose="020B0606020202030204" pitchFamily="34" charset="0"/>
              </a:rPr>
              <a:t>LH</a:t>
            </a:r>
            <a:r>
              <a:rPr lang="en-US" baseline="-25000" dirty="0">
                <a:latin typeface="Arial Narrow" panose="020B0606020202030204" pitchFamily="34" charset="0"/>
              </a:rPr>
              <a:t>2</a:t>
            </a:r>
            <a:endParaRPr lang="en-US" dirty="0">
              <a:latin typeface="Arial Narrow" panose="020B0606020202030204" pitchFamily="34" charset="0"/>
            </a:endParaRPr>
          </a:p>
        </p:txBody>
      </p:sp>
      <p:sp>
        <p:nvSpPr>
          <p:cNvPr id="34" name="TextBox 33">
            <a:extLst>
              <a:ext uri="{FF2B5EF4-FFF2-40B4-BE49-F238E27FC236}">
                <a16:creationId xmlns:a16="http://schemas.microsoft.com/office/drawing/2014/main" id="{2ABEF996-5AE9-4EFE-AE16-0B5313E44424}"/>
              </a:ext>
            </a:extLst>
          </p:cNvPr>
          <p:cNvSpPr txBox="1"/>
          <p:nvPr/>
        </p:nvSpPr>
        <p:spPr>
          <a:xfrm>
            <a:off x="96981" y="78907"/>
            <a:ext cx="2700511" cy="461665"/>
          </a:xfrm>
          <a:prstGeom prst="rect">
            <a:avLst/>
          </a:prstGeom>
          <a:noFill/>
        </p:spPr>
        <p:txBody>
          <a:bodyPr wrap="square" rtlCol="0">
            <a:spAutoFit/>
          </a:bodyPr>
          <a:lstStyle/>
          <a:p>
            <a:pPr algn="ctr"/>
            <a:r>
              <a:rPr lang="en-US" sz="2400" u="sng" dirty="0">
                <a:latin typeface="Arial Narrow" panose="020B0606020202030204" pitchFamily="34" charset="0"/>
              </a:rPr>
              <a:t>Lunar Landing Vehicle</a:t>
            </a:r>
            <a:endParaRPr lang="en-US" dirty="0">
              <a:latin typeface="Arial Narrow" panose="020B0606020202030204" pitchFamily="34" charset="0"/>
            </a:endParaRPr>
          </a:p>
        </p:txBody>
      </p:sp>
      <p:sp>
        <p:nvSpPr>
          <p:cNvPr id="39" name="Partial Circle 38">
            <a:extLst>
              <a:ext uri="{FF2B5EF4-FFF2-40B4-BE49-F238E27FC236}">
                <a16:creationId xmlns:a16="http://schemas.microsoft.com/office/drawing/2014/main" id="{07175966-462B-45FF-8BDD-A0FC7E088347}"/>
              </a:ext>
            </a:extLst>
          </p:cNvPr>
          <p:cNvSpPr/>
          <p:nvPr/>
        </p:nvSpPr>
        <p:spPr>
          <a:xfrm rot="16200000">
            <a:off x="6821532" y="3879699"/>
            <a:ext cx="1104781" cy="2240570"/>
          </a:xfrm>
          <a:prstGeom prst="pie">
            <a:avLst>
              <a:gd name="adj1" fmla="val 5323191"/>
              <a:gd name="adj2" fmla="val 16339798"/>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Narrow" panose="020B0606020202030204" pitchFamily="34" charset="0"/>
            </a:endParaRPr>
          </a:p>
        </p:txBody>
      </p:sp>
      <p:sp>
        <p:nvSpPr>
          <p:cNvPr id="40" name="Partial Circle 39">
            <a:extLst>
              <a:ext uri="{FF2B5EF4-FFF2-40B4-BE49-F238E27FC236}">
                <a16:creationId xmlns:a16="http://schemas.microsoft.com/office/drawing/2014/main" id="{614FA0F9-4BE0-4CDB-AEDB-E0070305ED9F}"/>
              </a:ext>
            </a:extLst>
          </p:cNvPr>
          <p:cNvSpPr/>
          <p:nvPr/>
        </p:nvSpPr>
        <p:spPr>
          <a:xfrm rot="5400000">
            <a:off x="6826297" y="1234925"/>
            <a:ext cx="1098494" cy="2229871"/>
          </a:xfrm>
          <a:prstGeom prst="pie">
            <a:avLst>
              <a:gd name="adj1" fmla="val 5323191"/>
              <a:gd name="adj2" fmla="val 1620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Narrow" panose="020B0606020202030204" pitchFamily="34" charset="0"/>
            </a:endParaRPr>
          </a:p>
        </p:txBody>
      </p:sp>
      <p:sp>
        <p:nvSpPr>
          <p:cNvPr id="41" name="Rectangle 40">
            <a:extLst>
              <a:ext uri="{FF2B5EF4-FFF2-40B4-BE49-F238E27FC236}">
                <a16:creationId xmlns:a16="http://schemas.microsoft.com/office/drawing/2014/main" id="{7ADA7FAC-B779-4540-B782-1E3C59D6F289}"/>
              </a:ext>
            </a:extLst>
          </p:cNvPr>
          <p:cNvSpPr/>
          <p:nvPr/>
        </p:nvSpPr>
        <p:spPr>
          <a:xfrm rot="16200000">
            <a:off x="7099171" y="1497195"/>
            <a:ext cx="548640" cy="223397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42" name="TextBox 41">
            <a:extLst>
              <a:ext uri="{FF2B5EF4-FFF2-40B4-BE49-F238E27FC236}">
                <a16:creationId xmlns:a16="http://schemas.microsoft.com/office/drawing/2014/main" id="{31D40519-DDD4-4D06-9A9B-049EE6CA76D0}"/>
              </a:ext>
            </a:extLst>
          </p:cNvPr>
          <p:cNvSpPr txBox="1"/>
          <p:nvPr/>
        </p:nvSpPr>
        <p:spPr>
          <a:xfrm>
            <a:off x="7085536" y="2441767"/>
            <a:ext cx="562706" cy="369332"/>
          </a:xfrm>
          <a:prstGeom prst="rect">
            <a:avLst/>
          </a:prstGeom>
          <a:noFill/>
        </p:spPr>
        <p:txBody>
          <a:bodyPr wrap="square" rtlCol="0">
            <a:spAutoFit/>
          </a:bodyPr>
          <a:lstStyle/>
          <a:p>
            <a:pPr algn="ctr"/>
            <a:r>
              <a:rPr lang="en-US" dirty="0">
                <a:latin typeface="Arial Narrow" panose="020B0606020202030204" pitchFamily="34" charset="0"/>
              </a:rPr>
              <a:t>LO</a:t>
            </a:r>
            <a:r>
              <a:rPr lang="en-US" baseline="-25000" dirty="0">
                <a:latin typeface="Arial Narrow" panose="020B0606020202030204" pitchFamily="34" charset="0"/>
              </a:rPr>
              <a:t>2</a:t>
            </a:r>
            <a:endParaRPr lang="en-US" dirty="0">
              <a:latin typeface="Arial Narrow" panose="020B0606020202030204" pitchFamily="34" charset="0"/>
            </a:endParaRPr>
          </a:p>
        </p:txBody>
      </p:sp>
      <p:sp>
        <p:nvSpPr>
          <p:cNvPr id="43" name="Partial Circle 42">
            <a:extLst>
              <a:ext uri="{FF2B5EF4-FFF2-40B4-BE49-F238E27FC236}">
                <a16:creationId xmlns:a16="http://schemas.microsoft.com/office/drawing/2014/main" id="{38F4906D-1213-4443-A360-FD77C37641E3}"/>
              </a:ext>
            </a:extLst>
          </p:cNvPr>
          <p:cNvSpPr/>
          <p:nvPr/>
        </p:nvSpPr>
        <p:spPr>
          <a:xfrm rot="16200000">
            <a:off x="6826442" y="1740575"/>
            <a:ext cx="1098495" cy="2238378"/>
          </a:xfrm>
          <a:prstGeom prst="pie">
            <a:avLst>
              <a:gd name="adj1" fmla="val 5323191"/>
              <a:gd name="adj2" fmla="val 16339798"/>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Narrow" panose="020B0606020202030204" pitchFamily="34" charset="0"/>
            </a:endParaRPr>
          </a:p>
        </p:txBody>
      </p:sp>
      <p:cxnSp>
        <p:nvCxnSpPr>
          <p:cNvPr id="3" name="Straight Connector 2">
            <a:extLst>
              <a:ext uri="{FF2B5EF4-FFF2-40B4-BE49-F238E27FC236}">
                <a16:creationId xmlns:a16="http://schemas.microsoft.com/office/drawing/2014/main" id="{5C912855-E7A4-4434-B18D-F9FC4517F795}"/>
              </a:ext>
            </a:extLst>
          </p:cNvPr>
          <p:cNvCxnSpPr>
            <a:stCxn id="14" idx="0"/>
          </p:cNvCxnSpPr>
          <p:nvPr/>
        </p:nvCxnSpPr>
        <p:spPr>
          <a:xfrm flipH="1">
            <a:off x="5071730" y="3690786"/>
            <a:ext cx="1189150" cy="290326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3C10F27-D89D-49E9-B696-4B38737BFC3E}"/>
              </a:ext>
            </a:extLst>
          </p:cNvPr>
          <p:cNvCxnSpPr>
            <a:cxnSpLocks/>
          </p:cNvCxnSpPr>
          <p:nvPr/>
        </p:nvCxnSpPr>
        <p:spPr>
          <a:xfrm flipH="1">
            <a:off x="5068274" y="5552375"/>
            <a:ext cx="1181237" cy="103991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B58E2E4-535F-4CB3-A414-C79F25A3BBDC}"/>
              </a:ext>
            </a:extLst>
          </p:cNvPr>
          <p:cNvCxnSpPr>
            <a:cxnSpLocks/>
            <a:stCxn id="14" idx="0"/>
          </p:cNvCxnSpPr>
          <p:nvPr/>
        </p:nvCxnSpPr>
        <p:spPr>
          <a:xfrm flipH="1">
            <a:off x="6249511" y="3690786"/>
            <a:ext cx="11369" cy="184692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Partial Circle 45">
            <a:extLst>
              <a:ext uri="{FF2B5EF4-FFF2-40B4-BE49-F238E27FC236}">
                <a16:creationId xmlns:a16="http://schemas.microsoft.com/office/drawing/2014/main" id="{05FDCB5B-B1ED-4D7D-B6AD-921CF5A3C976}"/>
              </a:ext>
            </a:extLst>
          </p:cNvPr>
          <p:cNvSpPr/>
          <p:nvPr/>
        </p:nvSpPr>
        <p:spPr>
          <a:xfrm rot="16200000">
            <a:off x="4925772" y="6377659"/>
            <a:ext cx="291917" cy="429264"/>
          </a:xfrm>
          <a:prstGeom prst="pie">
            <a:avLst>
              <a:gd name="adj1" fmla="val 5410782"/>
              <a:gd name="adj2" fmla="val 161642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Narrow" panose="020B0606020202030204" pitchFamily="34" charset="0"/>
            </a:endParaRPr>
          </a:p>
        </p:txBody>
      </p:sp>
      <p:cxnSp>
        <p:nvCxnSpPr>
          <p:cNvPr id="47" name="Straight Connector 46">
            <a:extLst>
              <a:ext uri="{FF2B5EF4-FFF2-40B4-BE49-F238E27FC236}">
                <a16:creationId xmlns:a16="http://schemas.microsoft.com/office/drawing/2014/main" id="{DCB0CC30-CCA5-4ED5-B59E-AE2873D9FC3F}"/>
              </a:ext>
            </a:extLst>
          </p:cNvPr>
          <p:cNvCxnSpPr>
            <a:cxnSpLocks/>
          </p:cNvCxnSpPr>
          <p:nvPr/>
        </p:nvCxnSpPr>
        <p:spPr>
          <a:xfrm>
            <a:off x="8506189" y="3689025"/>
            <a:ext cx="1189150" cy="290326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B9BB7EF-01EF-4877-92E8-B4F1877411FD}"/>
              </a:ext>
            </a:extLst>
          </p:cNvPr>
          <p:cNvCxnSpPr>
            <a:cxnSpLocks/>
          </p:cNvCxnSpPr>
          <p:nvPr/>
        </p:nvCxnSpPr>
        <p:spPr>
          <a:xfrm>
            <a:off x="8502733" y="5550614"/>
            <a:ext cx="1181237" cy="103991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6AA97B7-9C8E-4B8A-862B-40F9ECD9679B}"/>
              </a:ext>
            </a:extLst>
          </p:cNvPr>
          <p:cNvCxnSpPr>
            <a:cxnSpLocks/>
          </p:cNvCxnSpPr>
          <p:nvPr/>
        </p:nvCxnSpPr>
        <p:spPr>
          <a:xfrm>
            <a:off x="8493092" y="3696359"/>
            <a:ext cx="11369" cy="184692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Partial Circle 49">
            <a:extLst>
              <a:ext uri="{FF2B5EF4-FFF2-40B4-BE49-F238E27FC236}">
                <a16:creationId xmlns:a16="http://schemas.microsoft.com/office/drawing/2014/main" id="{F2CE7630-D6A5-4AE8-86F0-3038C9FD4CF4}"/>
              </a:ext>
            </a:extLst>
          </p:cNvPr>
          <p:cNvSpPr/>
          <p:nvPr/>
        </p:nvSpPr>
        <p:spPr>
          <a:xfrm rot="5400000" flipH="1">
            <a:off x="9538011" y="6383231"/>
            <a:ext cx="291917" cy="429264"/>
          </a:xfrm>
          <a:prstGeom prst="pie">
            <a:avLst>
              <a:gd name="adj1" fmla="val 5410782"/>
              <a:gd name="adj2" fmla="val 161642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Narrow" panose="020B0606020202030204" pitchFamily="34" charset="0"/>
            </a:endParaRPr>
          </a:p>
        </p:txBody>
      </p:sp>
      <p:sp>
        <p:nvSpPr>
          <p:cNvPr id="85" name="TextBox 84">
            <a:extLst>
              <a:ext uri="{FF2B5EF4-FFF2-40B4-BE49-F238E27FC236}">
                <a16:creationId xmlns:a16="http://schemas.microsoft.com/office/drawing/2014/main" id="{A309980A-DA50-4145-B582-E2578A80E836}"/>
              </a:ext>
            </a:extLst>
          </p:cNvPr>
          <p:cNvSpPr txBox="1"/>
          <p:nvPr/>
        </p:nvSpPr>
        <p:spPr>
          <a:xfrm>
            <a:off x="9884084" y="6405232"/>
            <a:ext cx="2307916" cy="369332"/>
          </a:xfrm>
          <a:prstGeom prst="rect">
            <a:avLst/>
          </a:prstGeom>
          <a:noFill/>
        </p:spPr>
        <p:txBody>
          <a:bodyPr wrap="square" rtlCol="0">
            <a:spAutoFit/>
          </a:bodyPr>
          <a:lstStyle/>
          <a:p>
            <a:pPr algn="ctr"/>
            <a:r>
              <a:rPr lang="en-US" dirty="0">
                <a:latin typeface="Arial Narrow" panose="020B0606020202030204" pitchFamily="34" charset="0"/>
              </a:rPr>
              <a:t>Note: figures not to scale </a:t>
            </a:r>
          </a:p>
        </p:txBody>
      </p:sp>
      <p:pic>
        <p:nvPicPr>
          <p:cNvPr id="90" name="Picture 89">
            <a:extLst>
              <a:ext uri="{FF2B5EF4-FFF2-40B4-BE49-F238E27FC236}">
                <a16:creationId xmlns:a16="http://schemas.microsoft.com/office/drawing/2014/main" id="{CDA7A83A-A20E-423A-9FFA-B8383F4FA657}"/>
              </a:ext>
            </a:extLst>
          </p:cNvPr>
          <p:cNvPicPr>
            <a:picLocks noChangeAspect="1"/>
          </p:cNvPicPr>
          <p:nvPr/>
        </p:nvPicPr>
        <p:blipFill rotWithShape="1">
          <a:blip r:embed="rId3"/>
          <a:srcRect l="17331" t="1473" r="9095" b="5039"/>
          <a:stretch/>
        </p:blipFill>
        <p:spPr>
          <a:xfrm>
            <a:off x="7409584" y="5872867"/>
            <a:ext cx="480311" cy="962409"/>
          </a:xfrm>
          <a:prstGeom prst="rect">
            <a:avLst/>
          </a:prstGeom>
        </p:spPr>
      </p:pic>
      <p:sp>
        <p:nvSpPr>
          <p:cNvPr id="91" name="TextBox 90">
            <a:extLst>
              <a:ext uri="{FF2B5EF4-FFF2-40B4-BE49-F238E27FC236}">
                <a16:creationId xmlns:a16="http://schemas.microsoft.com/office/drawing/2014/main" id="{D70DE91A-699E-492C-808F-BE391DE731C9}"/>
              </a:ext>
            </a:extLst>
          </p:cNvPr>
          <p:cNvSpPr txBox="1"/>
          <p:nvPr/>
        </p:nvSpPr>
        <p:spPr>
          <a:xfrm>
            <a:off x="3894961" y="541785"/>
            <a:ext cx="2217935" cy="923330"/>
          </a:xfrm>
          <a:prstGeom prst="rect">
            <a:avLst/>
          </a:prstGeom>
          <a:noFill/>
        </p:spPr>
        <p:txBody>
          <a:bodyPr wrap="square" rtlCol="0">
            <a:spAutoFit/>
          </a:bodyPr>
          <a:lstStyle/>
          <a:p>
            <a:pPr algn="ctr"/>
            <a:r>
              <a:rPr lang="en-US" u="sng" dirty="0">
                <a:latin typeface="Arial Narrow" panose="020B0606020202030204" pitchFamily="34" charset="0"/>
              </a:rPr>
              <a:t>Crew Module</a:t>
            </a:r>
          </a:p>
          <a:p>
            <a:r>
              <a:rPr lang="en-US" dirty="0">
                <a:latin typeface="Arial Narrow" panose="020B0606020202030204" pitchFamily="34" charset="0"/>
              </a:rPr>
              <a:t>Mass = 8944.5 kg</a:t>
            </a:r>
            <a:endParaRPr lang="en-US" u="sng" dirty="0">
              <a:latin typeface="Arial Narrow" panose="020B0606020202030204" pitchFamily="34" charset="0"/>
            </a:endParaRPr>
          </a:p>
          <a:p>
            <a:r>
              <a:rPr lang="en-US" dirty="0">
                <a:latin typeface="Arial Narrow" panose="020B0606020202030204" pitchFamily="34" charset="0"/>
              </a:rPr>
              <a:t>Volume = 49.63 m</a:t>
            </a:r>
            <a:r>
              <a:rPr lang="en-US" baseline="30000" dirty="0">
                <a:latin typeface="Arial Narrow" panose="020B0606020202030204" pitchFamily="34" charset="0"/>
              </a:rPr>
              <a:t>3</a:t>
            </a:r>
            <a:r>
              <a:rPr lang="en-US" dirty="0">
                <a:latin typeface="Arial Narrow" panose="020B0606020202030204" pitchFamily="34" charset="0"/>
              </a:rPr>
              <a:t> </a:t>
            </a:r>
          </a:p>
        </p:txBody>
      </p:sp>
      <p:sp>
        <p:nvSpPr>
          <p:cNvPr id="93" name="Left Brace 92">
            <a:extLst>
              <a:ext uri="{FF2B5EF4-FFF2-40B4-BE49-F238E27FC236}">
                <a16:creationId xmlns:a16="http://schemas.microsoft.com/office/drawing/2014/main" id="{15155714-4BC5-4589-8665-7BC650E74332}"/>
              </a:ext>
            </a:extLst>
          </p:cNvPr>
          <p:cNvSpPr/>
          <p:nvPr/>
        </p:nvSpPr>
        <p:spPr>
          <a:xfrm rot="10800000" flipH="1">
            <a:off x="3075314" y="1800612"/>
            <a:ext cx="364999" cy="3733650"/>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Narrow" panose="020B0606020202030204" pitchFamily="34" charset="0"/>
            </a:endParaRPr>
          </a:p>
        </p:txBody>
      </p:sp>
      <p:sp>
        <p:nvSpPr>
          <p:cNvPr id="94" name="Left Brace 93">
            <a:extLst>
              <a:ext uri="{FF2B5EF4-FFF2-40B4-BE49-F238E27FC236}">
                <a16:creationId xmlns:a16="http://schemas.microsoft.com/office/drawing/2014/main" id="{C84ACD5C-B2FE-4F56-8129-430ECC4EA7DF}"/>
              </a:ext>
            </a:extLst>
          </p:cNvPr>
          <p:cNvSpPr/>
          <p:nvPr/>
        </p:nvSpPr>
        <p:spPr>
          <a:xfrm>
            <a:off x="4386786" y="5751616"/>
            <a:ext cx="194906" cy="1009142"/>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Narrow" panose="020B0606020202030204" pitchFamily="34" charset="0"/>
            </a:endParaRPr>
          </a:p>
        </p:txBody>
      </p:sp>
      <p:sp>
        <p:nvSpPr>
          <p:cNvPr id="95" name="Left Brace 94">
            <a:extLst>
              <a:ext uri="{FF2B5EF4-FFF2-40B4-BE49-F238E27FC236}">
                <a16:creationId xmlns:a16="http://schemas.microsoft.com/office/drawing/2014/main" id="{E7622D4A-D004-42A2-96B4-9CC1E3104CBA}"/>
              </a:ext>
            </a:extLst>
          </p:cNvPr>
          <p:cNvSpPr/>
          <p:nvPr/>
        </p:nvSpPr>
        <p:spPr>
          <a:xfrm>
            <a:off x="5771426" y="3437385"/>
            <a:ext cx="427186" cy="2096877"/>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Narrow" panose="020B0606020202030204" pitchFamily="34" charset="0"/>
            </a:endParaRPr>
          </a:p>
        </p:txBody>
      </p:sp>
      <p:sp>
        <p:nvSpPr>
          <p:cNvPr id="96" name="Left Brace 95">
            <a:extLst>
              <a:ext uri="{FF2B5EF4-FFF2-40B4-BE49-F238E27FC236}">
                <a16:creationId xmlns:a16="http://schemas.microsoft.com/office/drawing/2014/main" id="{4D0ED66C-E27B-4313-8017-5516AB6D5B6D}"/>
              </a:ext>
            </a:extLst>
          </p:cNvPr>
          <p:cNvSpPr/>
          <p:nvPr/>
        </p:nvSpPr>
        <p:spPr>
          <a:xfrm>
            <a:off x="5775237" y="1824989"/>
            <a:ext cx="427186" cy="1574985"/>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Narrow" panose="020B0606020202030204" pitchFamily="34" charset="0"/>
            </a:endParaRPr>
          </a:p>
        </p:txBody>
      </p:sp>
      <p:sp>
        <p:nvSpPr>
          <p:cNvPr id="97" name="TextBox 96">
            <a:extLst>
              <a:ext uri="{FF2B5EF4-FFF2-40B4-BE49-F238E27FC236}">
                <a16:creationId xmlns:a16="http://schemas.microsoft.com/office/drawing/2014/main" id="{9F100396-3420-4199-B3FF-23BE546F685D}"/>
              </a:ext>
            </a:extLst>
          </p:cNvPr>
          <p:cNvSpPr txBox="1"/>
          <p:nvPr/>
        </p:nvSpPr>
        <p:spPr>
          <a:xfrm>
            <a:off x="3519037" y="2082860"/>
            <a:ext cx="2139855" cy="1200329"/>
          </a:xfrm>
          <a:prstGeom prst="rect">
            <a:avLst/>
          </a:prstGeom>
          <a:noFill/>
          <a:ln w="28575">
            <a:solidFill>
              <a:schemeClr val="tx1"/>
            </a:solidFill>
          </a:ln>
        </p:spPr>
        <p:txBody>
          <a:bodyPr wrap="square" rtlCol="0">
            <a:spAutoFit/>
          </a:bodyPr>
          <a:lstStyle/>
          <a:p>
            <a:pPr algn="ctr"/>
            <a:r>
              <a:rPr lang="en-US" u="sng" dirty="0">
                <a:latin typeface="Arial Narrow" panose="020B0606020202030204" pitchFamily="34" charset="0"/>
              </a:rPr>
              <a:t>Oxidizer</a:t>
            </a:r>
            <a:endParaRPr lang="en-US" dirty="0">
              <a:latin typeface="Arial Narrow" panose="020B0606020202030204" pitchFamily="34" charset="0"/>
            </a:endParaRPr>
          </a:p>
          <a:p>
            <a:r>
              <a:rPr lang="en-US" dirty="0">
                <a:latin typeface="Arial Narrow" panose="020B0606020202030204" pitchFamily="34" charset="0"/>
              </a:rPr>
              <a:t>Mass = 176671 kg</a:t>
            </a:r>
          </a:p>
          <a:p>
            <a:r>
              <a:rPr lang="en-US" dirty="0">
                <a:latin typeface="Arial Narrow" panose="020B0606020202030204" pitchFamily="34" charset="0"/>
              </a:rPr>
              <a:t>Volume = 155.0 m</a:t>
            </a:r>
            <a:r>
              <a:rPr lang="en-US" baseline="30000" dirty="0">
                <a:latin typeface="Arial Narrow" panose="020B0606020202030204" pitchFamily="34" charset="0"/>
              </a:rPr>
              <a:t>3</a:t>
            </a:r>
            <a:endParaRPr lang="en-US" dirty="0">
              <a:latin typeface="Arial Narrow" panose="020B0606020202030204" pitchFamily="34" charset="0"/>
            </a:endParaRPr>
          </a:p>
          <a:p>
            <a:r>
              <a:rPr lang="en-US" dirty="0">
                <a:latin typeface="Arial Narrow" panose="020B0606020202030204" pitchFamily="34" charset="0"/>
              </a:rPr>
              <a:t>Tank Mass = 2077.3 kg</a:t>
            </a:r>
          </a:p>
        </p:txBody>
      </p:sp>
      <p:sp>
        <p:nvSpPr>
          <p:cNvPr id="98" name="TextBox 97">
            <a:extLst>
              <a:ext uri="{FF2B5EF4-FFF2-40B4-BE49-F238E27FC236}">
                <a16:creationId xmlns:a16="http://schemas.microsoft.com/office/drawing/2014/main" id="{F009715E-592D-42A1-A090-D4B1B50EE0B8}"/>
              </a:ext>
            </a:extLst>
          </p:cNvPr>
          <p:cNvSpPr txBox="1"/>
          <p:nvPr/>
        </p:nvSpPr>
        <p:spPr>
          <a:xfrm>
            <a:off x="3519728" y="3831538"/>
            <a:ext cx="2135206" cy="1200329"/>
          </a:xfrm>
          <a:prstGeom prst="rect">
            <a:avLst/>
          </a:prstGeom>
          <a:noFill/>
          <a:ln w="28575">
            <a:solidFill>
              <a:schemeClr val="tx1"/>
            </a:solidFill>
          </a:ln>
        </p:spPr>
        <p:txBody>
          <a:bodyPr wrap="square" rtlCol="0">
            <a:spAutoFit/>
          </a:bodyPr>
          <a:lstStyle/>
          <a:p>
            <a:pPr algn="ctr"/>
            <a:r>
              <a:rPr lang="en-US" u="sng" dirty="0">
                <a:latin typeface="Arial Narrow" panose="020B0606020202030204" pitchFamily="34" charset="0"/>
              </a:rPr>
              <a:t>Fuel</a:t>
            </a:r>
            <a:endParaRPr lang="en-US" dirty="0">
              <a:latin typeface="Arial Narrow" panose="020B0606020202030204" pitchFamily="34" charset="0"/>
            </a:endParaRPr>
          </a:p>
          <a:p>
            <a:r>
              <a:rPr lang="en-US" dirty="0">
                <a:latin typeface="Arial Narrow" panose="020B0606020202030204" pitchFamily="34" charset="0"/>
              </a:rPr>
              <a:t>Mass = 30045 kg</a:t>
            </a:r>
          </a:p>
          <a:p>
            <a:r>
              <a:rPr lang="en-US" dirty="0">
                <a:latin typeface="Arial Narrow" panose="020B0606020202030204" pitchFamily="34" charset="0"/>
              </a:rPr>
              <a:t>Volume = 423.2 m</a:t>
            </a:r>
            <a:r>
              <a:rPr lang="en-US" baseline="30000" dirty="0">
                <a:latin typeface="Arial Narrow" panose="020B0606020202030204" pitchFamily="34" charset="0"/>
              </a:rPr>
              <a:t>3</a:t>
            </a:r>
            <a:endParaRPr lang="en-US" dirty="0">
              <a:latin typeface="Arial Narrow" panose="020B0606020202030204" pitchFamily="34" charset="0"/>
            </a:endParaRPr>
          </a:p>
          <a:p>
            <a:r>
              <a:rPr lang="en-US" dirty="0">
                <a:latin typeface="Arial Narrow" panose="020B0606020202030204" pitchFamily="34" charset="0"/>
              </a:rPr>
              <a:t>Tank Mass = 5113.7 kg</a:t>
            </a:r>
          </a:p>
        </p:txBody>
      </p:sp>
      <p:sp>
        <p:nvSpPr>
          <p:cNvPr id="99" name="TextBox 98">
            <a:extLst>
              <a:ext uri="{FF2B5EF4-FFF2-40B4-BE49-F238E27FC236}">
                <a16:creationId xmlns:a16="http://schemas.microsoft.com/office/drawing/2014/main" id="{DADB4F80-F8F0-469F-83E6-0696910A0DC4}"/>
              </a:ext>
            </a:extLst>
          </p:cNvPr>
          <p:cNvSpPr txBox="1"/>
          <p:nvPr/>
        </p:nvSpPr>
        <p:spPr>
          <a:xfrm>
            <a:off x="1747017" y="5794522"/>
            <a:ext cx="2517146" cy="923330"/>
          </a:xfrm>
          <a:prstGeom prst="rect">
            <a:avLst/>
          </a:prstGeom>
          <a:noFill/>
          <a:ln w="28575">
            <a:solidFill>
              <a:schemeClr val="tx1"/>
            </a:solidFill>
          </a:ln>
        </p:spPr>
        <p:txBody>
          <a:bodyPr wrap="square" rtlCol="0">
            <a:spAutoFit/>
          </a:bodyPr>
          <a:lstStyle/>
          <a:p>
            <a:pPr algn="ctr"/>
            <a:r>
              <a:rPr lang="en-US" u="sng" dirty="0">
                <a:latin typeface="Arial Narrow" panose="020B0606020202030204" pitchFamily="34" charset="0"/>
              </a:rPr>
              <a:t>4x RL-10B-2</a:t>
            </a:r>
          </a:p>
          <a:p>
            <a:r>
              <a:rPr lang="en-US" dirty="0">
                <a:latin typeface="Arial Narrow" panose="020B0606020202030204" pitchFamily="34" charset="0"/>
              </a:rPr>
              <a:t>Engine Mass = 1204.8 kg</a:t>
            </a:r>
          </a:p>
          <a:p>
            <a:r>
              <a:rPr lang="en-US" dirty="0">
                <a:latin typeface="Arial Narrow" panose="020B0606020202030204" pitchFamily="34" charset="0"/>
              </a:rPr>
              <a:t>Plumbing Mass = 602.4 kg</a:t>
            </a:r>
          </a:p>
        </p:txBody>
      </p:sp>
      <p:sp>
        <p:nvSpPr>
          <p:cNvPr id="100" name="TextBox 99">
            <a:extLst>
              <a:ext uri="{FF2B5EF4-FFF2-40B4-BE49-F238E27FC236}">
                <a16:creationId xmlns:a16="http://schemas.microsoft.com/office/drawing/2014/main" id="{28B7F7BC-9453-45E5-922F-6B666841B702}"/>
              </a:ext>
            </a:extLst>
          </p:cNvPr>
          <p:cNvSpPr txBox="1"/>
          <p:nvPr/>
        </p:nvSpPr>
        <p:spPr>
          <a:xfrm>
            <a:off x="317538" y="3205772"/>
            <a:ext cx="2633591" cy="923330"/>
          </a:xfrm>
          <a:prstGeom prst="rect">
            <a:avLst/>
          </a:prstGeom>
          <a:noFill/>
          <a:ln w="28575">
            <a:solidFill>
              <a:schemeClr val="tx1"/>
            </a:solidFill>
          </a:ln>
        </p:spPr>
        <p:txBody>
          <a:bodyPr wrap="square" rtlCol="0">
            <a:spAutoFit/>
          </a:bodyPr>
          <a:lstStyle/>
          <a:p>
            <a:pPr algn="ctr"/>
            <a:r>
              <a:rPr lang="en-US" u="sng" dirty="0">
                <a:latin typeface="Arial Narrow" panose="020B0606020202030204" pitchFamily="34" charset="0"/>
              </a:rPr>
              <a:t>Propulsion Module</a:t>
            </a:r>
            <a:endParaRPr lang="en-US" dirty="0">
              <a:latin typeface="Arial Narrow" panose="020B0606020202030204" pitchFamily="34" charset="0"/>
            </a:endParaRPr>
          </a:p>
          <a:p>
            <a:r>
              <a:rPr lang="en-US" dirty="0">
                <a:latin typeface="Arial Narrow" panose="020B0606020202030204" pitchFamily="34" charset="0"/>
              </a:rPr>
              <a:t>Dry Mass = 7445 kg</a:t>
            </a:r>
          </a:p>
          <a:p>
            <a:r>
              <a:rPr lang="en-US" dirty="0">
                <a:latin typeface="Arial Narrow" panose="020B0606020202030204" pitchFamily="34" charset="0"/>
              </a:rPr>
              <a:t>Propellant Mass = 121429 kg</a:t>
            </a:r>
          </a:p>
        </p:txBody>
      </p:sp>
      <p:cxnSp>
        <p:nvCxnSpPr>
          <p:cNvPr id="102" name="Straight Arrow Connector 101">
            <a:extLst>
              <a:ext uri="{FF2B5EF4-FFF2-40B4-BE49-F238E27FC236}">
                <a16:creationId xmlns:a16="http://schemas.microsoft.com/office/drawing/2014/main" id="{B547CF6D-5EA7-487D-98B3-1743CE36691A}"/>
              </a:ext>
            </a:extLst>
          </p:cNvPr>
          <p:cNvCxnSpPr>
            <a:cxnSpLocks/>
          </p:cNvCxnSpPr>
          <p:nvPr/>
        </p:nvCxnSpPr>
        <p:spPr>
          <a:xfrm flipH="1">
            <a:off x="6232207" y="428708"/>
            <a:ext cx="2272254" cy="0"/>
          </a:xfrm>
          <a:prstGeom prst="straightConnector1">
            <a:avLst/>
          </a:prstGeom>
          <a:ln w="28575">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3E375B8A-782E-48B2-ACEF-5AEC5C66DF3F}"/>
              </a:ext>
            </a:extLst>
          </p:cNvPr>
          <p:cNvCxnSpPr>
            <a:cxnSpLocks/>
          </p:cNvCxnSpPr>
          <p:nvPr/>
        </p:nvCxnSpPr>
        <p:spPr>
          <a:xfrm>
            <a:off x="8664045" y="1800612"/>
            <a:ext cx="0" cy="1583001"/>
          </a:xfrm>
          <a:prstGeom prst="straightConnector1">
            <a:avLst/>
          </a:prstGeom>
          <a:ln w="28575">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B57B4634-54A1-47C7-8E8E-2BE6AB74B571}"/>
              </a:ext>
            </a:extLst>
          </p:cNvPr>
          <p:cNvSpPr txBox="1"/>
          <p:nvPr/>
        </p:nvSpPr>
        <p:spPr>
          <a:xfrm>
            <a:off x="8832036" y="4395149"/>
            <a:ext cx="925654" cy="369332"/>
          </a:xfrm>
          <a:prstGeom prst="rect">
            <a:avLst/>
          </a:prstGeom>
          <a:noFill/>
        </p:spPr>
        <p:txBody>
          <a:bodyPr wrap="square" rtlCol="0">
            <a:spAutoFit/>
          </a:bodyPr>
          <a:lstStyle/>
          <a:p>
            <a:pPr algn="ctr"/>
            <a:r>
              <a:rPr lang="en-US" dirty="0">
                <a:latin typeface="Arial Narrow" panose="020B0606020202030204" pitchFamily="34" charset="0"/>
              </a:rPr>
              <a:t>35.01 m </a:t>
            </a:r>
          </a:p>
        </p:txBody>
      </p:sp>
      <p:sp>
        <p:nvSpPr>
          <p:cNvPr id="105" name="TextBox 104">
            <a:extLst>
              <a:ext uri="{FF2B5EF4-FFF2-40B4-BE49-F238E27FC236}">
                <a16:creationId xmlns:a16="http://schemas.microsoft.com/office/drawing/2014/main" id="{F5CDD441-0818-4B1D-A338-48F3B561CBF3}"/>
              </a:ext>
            </a:extLst>
          </p:cNvPr>
          <p:cNvSpPr txBox="1"/>
          <p:nvPr/>
        </p:nvSpPr>
        <p:spPr>
          <a:xfrm>
            <a:off x="8769685" y="2435898"/>
            <a:ext cx="925654" cy="369332"/>
          </a:xfrm>
          <a:prstGeom prst="rect">
            <a:avLst/>
          </a:prstGeom>
          <a:noFill/>
        </p:spPr>
        <p:txBody>
          <a:bodyPr wrap="square" rtlCol="0">
            <a:spAutoFit/>
          </a:bodyPr>
          <a:lstStyle/>
          <a:p>
            <a:pPr algn="ctr"/>
            <a:r>
              <a:rPr lang="en-US" dirty="0">
                <a:latin typeface="Arial Narrow" panose="020B0606020202030204" pitchFamily="34" charset="0"/>
              </a:rPr>
              <a:t>13.67 m </a:t>
            </a:r>
          </a:p>
        </p:txBody>
      </p:sp>
      <p:cxnSp>
        <p:nvCxnSpPr>
          <p:cNvPr id="107" name="Straight Arrow Connector 106">
            <a:extLst>
              <a:ext uri="{FF2B5EF4-FFF2-40B4-BE49-F238E27FC236}">
                <a16:creationId xmlns:a16="http://schemas.microsoft.com/office/drawing/2014/main" id="{C9843802-0A78-4865-90A6-0FB368BD02F8}"/>
              </a:ext>
            </a:extLst>
          </p:cNvPr>
          <p:cNvCxnSpPr>
            <a:cxnSpLocks/>
          </p:cNvCxnSpPr>
          <p:nvPr/>
        </p:nvCxnSpPr>
        <p:spPr>
          <a:xfrm>
            <a:off x="8664045" y="3375676"/>
            <a:ext cx="0" cy="2223854"/>
          </a:xfrm>
          <a:prstGeom prst="straightConnector1">
            <a:avLst/>
          </a:prstGeom>
          <a:ln w="28575">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40312D44-7FEF-4DA2-AEF9-885923333B51}"/>
              </a:ext>
            </a:extLst>
          </p:cNvPr>
          <p:cNvSpPr txBox="1"/>
          <p:nvPr/>
        </p:nvSpPr>
        <p:spPr>
          <a:xfrm>
            <a:off x="9665139" y="191393"/>
            <a:ext cx="2725964" cy="2031325"/>
          </a:xfrm>
          <a:prstGeom prst="rect">
            <a:avLst/>
          </a:prstGeom>
          <a:noFill/>
        </p:spPr>
        <p:txBody>
          <a:bodyPr wrap="square" rtlCol="0">
            <a:spAutoFit/>
          </a:bodyPr>
          <a:lstStyle/>
          <a:p>
            <a:pPr algn="ctr"/>
            <a:r>
              <a:rPr lang="en-US" u="sng" dirty="0">
                <a:latin typeface="Arial Narrow" panose="020B0606020202030204" pitchFamily="34" charset="0"/>
              </a:rPr>
              <a:t>Miscellaneous Mass</a:t>
            </a:r>
            <a:endParaRPr lang="en-US" dirty="0">
              <a:latin typeface="Arial Narrow" panose="020B0606020202030204" pitchFamily="34" charset="0"/>
            </a:endParaRPr>
          </a:p>
          <a:p>
            <a:r>
              <a:rPr lang="en-US" dirty="0">
                <a:latin typeface="Arial Narrow" panose="020B0606020202030204" pitchFamily="34" charset="0"/>
              </a:rPr>
              <a:t>Fairings = 993.7 kg</a:t>
            </a:r>
          </a:p>
          <a:p>
            <a:r>
              <a:rPr lang="en-US" dirty="0">
                <a:latin typeface="Arial Narrow" panose="020B0606020202030204" pitchFamily="34" charset="0"/>
              </a:rPr>
              <a:t>Avionics = 860.9 kg</a:t>
            </a:r>
          </a:p>
          <a:p>
            <a:r>
              <a:rPr lang="en-US" dirty="0">
                <a:latin typeface="Arial Narrow" panose="020B0606020202030204" pitchFamily="34" charset="0"/>
              </a:rPr>
              <a:t>Wiring = 1337.5 kg</a:t>
            </a:r>
          </a:p>
          <a:p>
            <a:r>
              <a:rPr lang="en-US" dirty="0">
                <a:latin typeface="Arial Narrow" panose="020B0606020202030204" pitchFamily="34" charset="0"/>
              </a:rPr>
              <a:t>Thrust structure = 112.3 kg</a:t>
            </a:r>
          </a:p>
          <a:p>
            <a:r>
              <a:rPr lang="en-US" dirty="0">
                <a:latin typeface="Arial Narrow" panose="020B0606020202030204" pitchFamily="34" charset="0"/>
              </a:rPr>
              <a:t>Helium COPV = 101.5 kg</a:t>
            </a:r>
          </a:p>
          <a:p>
            <a:r>
              <a:rPr lang="en-US" dirty="0">
                <a:latin typeface="Arial Narrow" panose="020B0606020202030204" pitchFamily="34" charset="0"/>
              </a:rPr>
              <a:t>Landing legs = 1000 kg</a:t>
            </a:r>
          </a:p>
        </p:txBody>
      </p:sp>
      <p:sp>
        <p:nvSpPr>
          <p:cNvPr id="117" name="TextBox 116">
            <a:extLst>
              <a:ext uri="{FF2B5EF4-FFF2-40B4-BE49-F238E27FC236}">
                <a16:creationId xmlns:a16="http://schemas.microsoft.com/office/drawing/2014/main" id="{AD804EC5-2315-451E-BAD0-A75A94A2891E}"/>
              </a:ext>
            </a:extLst>
          </p:cNvPr>
          <p:cNvSpPr txBox="1"/>
          <p:nvPr/>
        </p:nvSpPr>
        <p:spPr>
          <a:xfrm>
            <a:off x="6879289" y="50438"/>
            <a:ext cx="925654" cy="369332"/>
          </a:xfrm>
          <a:prstGeom prst="rect">
            <a:avLst/>
          </a:prstGeom>
          <a:noFill/>
        </p:spPr>
        <p:txBody>
          <a:bodyPr wrap="square" rtlCol="0">
            <a:spAutoFit/>
          </a:bodyPr>
          <a:lstStyle/>
          <a:p>
            <a:pPr algn="ctr"/>
            <a:r>
              <a:rPr lang="en-US" dirty="0">
                <a:latin typeface="Arial Narrow" panose="020B0606020202030204" pitchFamily="34" charset="0"/>
              </a:rPr>
              <a:t>4 m </a:t>
            </a:r>
          </a:p>
        </p:txBody>
      </p:sp>
      <p:cxnSp>
        <p:nvCxnSpPr>
          <p:cNvPr id="118" name="Straight Arrow Connector 117">
            <a:extLst>
              <a:ext uri="{FF2B5EF4-FFF2-40B4-BE49-F238E27FC236}">
                <a16:creationId xmlns:a16="http://schemas.microsoft.com/office/drawing/2014/main" id="{315B6EA9-4602-48F2-B2CF-4AC09021E7D5}"/>
              </a:ext>
            </a:extLst>
          </p:cNvPr>
          <p:cNvCxnSpPr>
            <a:cxnSpLocks/>
          </p:cNvCxnSpPr>
          <p:nvPr/>
        </p:nvCxnSpPr>
        <p:spPr>
          <a:xfrm flipH="1" flipV="1">
            <a:off x="8664045" y="419770"/>
            <a:ext cx="2910" cy="1380842"/>
          </a:xfrm>
          <a:prstGeom prst="straightConnector1">
            <a:avLst/>
          </a:prstGeom>
          <a:ln w="28575">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E84EC7B0-132B-4FDE-953C-F4B698E00BDF}"/>
              </a:ext>
            </a:extLst>
          </p:cNvPr>
          <p:cNvSpPr txBox="1"/>
          <p:nvPr/>
        </p:nvSpPr>
        <p:spPr>
          <a:xfrm>
            <a:off x="8769685" y="748475"/>
            <a:ext cx="925654" cy="369332"/>
          </a:xfrm>
          <a:prstGeom prst="rect">
            <a:avLst/>
          </a:prstGeom>
          <a:noFill/>
        </p:spPr>
        <p:txBody>
          <a:bodyPr wrap="square" rtlCol="0">
            <a:spAutoFit/>
          </a:bodyPr>
          <a:lstStyle/>
          <a:p>
            <a:pPr algn="ctr"/>
            <a:r>
              <a:rPr lang="en-US" dirty="0">
                <a:latin typeface="Arial Narrow" panose="020B0606020202030204" pitchFamily="34" charset="0"/>
              </a:rPr>
              <a:t>3.95 m </a:t>
            </a:r>
          </a:p>
        </p:txBody>
      </p:sp>
      <p:sp>
        <p:nvSpPr>
          <p:cNvPr id="127" name="TextBox 126">
            <a:extLst>
              <a:ext uri="{FF2B5EF4-FFF2-40B4-BE49-F238E27FC236}">
                <a16:creationId xmlns:a16="http://schemas.microsoft.com/office/drawing/2014/main" id="{91C5D5AD-B530-46E5-A91F-0D50D3FC3FFB}"/>
              </a:ext>
            </a:extLst>
          </p:cNvPr>
          <p:cNvSpPr txBox="1"/>
          <p:nvPr/>
        </p:nvSpPr>
        <p:spPr>
          <a:xfrm>
            <a:off x="212204" y="530457"/>
            <a:ext cx="2761763" cy="1200329"/>
          </a:xfrm>
          <a:prstGeom prst="rect">
            <a:avLst/>
          </a:prstGeom>
          <a:noFill/>
        </p:spPr>
        <p:txBody>
          <a:bodyPr wrap="square" rtlCol="0">
            <a:spAutoFit/>
          </a:bodyPr>
          <a:lstStyle/>
          <a:p>
            <a:pPr algn="ctr"/>
            <a:r>
              <a:rPr lang="en-US" u="sng" dirty="0">
                <a:latin typeface="Arial Narrow" panose="020B0606020202030204" pitchFamily="34" charset="0"/>
              </a:rPr>
              <a:t>Overall</a:t>
            </a:r>
            <a:endParaRPr lang="en-US" dirty="0">
              <a:latin typeface="Arial Narrow" panose="020B0606020202030204" pitchFamily="34" charset="0"/>
            </a:endParaRPr>
          </a:p>
          <a:p>
            <a:r>
              <a:rPr lang="en-US" dirty="0">
                <a:latin typeface="Arial Narrow" panose="020B0606020202030204" pitchFamily="34" charset="0"/>
              </a:rPr>
              <a:t>Dry Mass = 22348 kg</a:t>
            </a:r>
          </a:p>
          <a:p>
            <a:r>
              <a:rPr lang="en-US" dirty="0">
                <a:latin typeface="Arial Narrow" panose="020B0606020202030204" pitchFamily="34" charset="0"/>
              </a:rPr>
              <a:t>Propellant Mass = 206716 kg</a:t>
            </a:r>
          </a:p>
          <a:p>
            <a:r>
              <a:rPr lang="en-US" dirty="0">
                <a:latin typeface="Arial Narrow" panose="020B0606020202030204" pitchFamily="34" charset="0"/>
              </a:rPr>
              <a:t>Wet Mass = 229064 kg</a:t>
            </a:r>
          </a:p>
        </p:txBody>
      </p:sp>
      <p:sp>
        <p:nvSpPr>
          <p:cNvPr id="128" name="Rectangle 127">
            <a:extLst>
              <a:ext uri="{FF2B5EF4-FFF2-40B4-BE49-F238E27FC236}">
                <a16:creationId xmlns:a16="http://schemas.microsoft.com/office/drawing/2014/main" id="{3C0D79D6-615A-45B0-A2B6-5ACEABA2FF5D}"/>
              </a:ext>
            </a:extLst>
          </p:cNvPr>
          <p:cNvSpPr/>
          <p:nvPr/>
        </p:nvSpPr>
        <p:spPr>
          <a:xfrm>
            <a:off x="6119931" y="835326"/>
            <a:ext cx="140677" cy="75613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29" name="Rectangle 128">
            <a:extLst>
              <a:ext uri="{FF2B5EF4-FFF2-40B4-BE49-F238E27FC236}">
                <a16:creationId xmlns:a16="http://schemas.microsoft.com/office/drawing/2014/main" id="{CC095B62-4AD2-4191-A6ED-2ED16D22D6C1}"/>
              </a:ext>
            </a:extLst>
          </p:cNvPr>
          <p:cNvSpPr/>
          <p:nvPr/>
        </p:nvSpPr>
        <p:spPr>
          <a:xfrm>
            <a:off x="6260608" y="619913"/>
            <a:ext cx="2229872" cy="1186963"/>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30" name="Rectangle 129">
            <a:extLst>
              <a:ext uri="{FF2B5EF4-FFF2-40B4-BE49-F238E27FC236}">
                <a16:creationId xmlns:a16="http://schemas.microsoft.com/office/drawing/2014/main" id="{D8737349-559B-4DA7-A5AA-12DC448517D9}"/>
              </a:ext>
            </a:extLst>
          </p:cNvPr>
          <p:cNvSpPr/>
          <p:nvPr/>
        </p:nvSpPr>
        <p:spPr>
          <a:xfrm>
            <a:off x="8497451" y="835326"/>
            <a:ext cx="140677" cy="75613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pic>
        <p:nvPicPr>
          <p:cNvPr id="131" name="Picture 130">
            <a:extLst>
              <a:ext uri="{FF2B5EF4-FFF2-40B4-BE49-F238E27FC236}">
                <a16:creationId xmlns:a16="http://schemas.microsoft.com/office/drawing/2014/main" id="{4A4B0D79-9C9B-4862-9613-16D437D87AE4}"/>
              </a:ext>
            </a:extLst>
          </p:cNvPr>
          <p:cNvPicPr>
            <a:picLocks noChangeAspect="1"/>
          </p:cNvPicPr>
          <p:nvPr/>
        </p:nvPicPr>
        <p:blipFill>
          <a:blip r:embed="rId4"/>
          <a:stretch>
            <a:fillRect/>
          </a:stretch>
        </p:blipFill>
        <p:spPr>
          <a:xfrm>
            <a:off x="6879033" y="701544"/>
            <a:ext cx="925910" cy="998306"/>
          </a:xfrm>
          <a:prstGeom prst="rect">
            <a:avLst/>
          </a:prstGeom>
        </p:spPr>
      </p:pic>
    </p:spTree>
    <p:extLst>
      <p:ext uri="{BB962C8B-B14F-4D97-AF65-F5344CB8AC3E}">
        <p14:creationId xmlns:p14="http://schemas.microsoft.com/office/powerpoint/2010/main" val="914621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9BB6E84C-57BC-4FD7-81A8-99648542D55A}"/>
              </a:ext>
            </a:extLst>
          </p:cNvPr>
          <p:cNvGraphicFramePr>
            <a:graphicFrameLocks/>
          </p:cNvGraphicFramePr>
          <p:nvPr>
            <p:extLst>
              <p:ext uri="{D42A27DB-BD31-4B8C-83A1-F6EECF244321}">
                <p14:modId xmlns:p14="http://schemas.microsoft.com/office/powerpoint/2010/main" val="716580309"/>
              </p:ext>
            </p:extLst>
          </p:nvPr>
        </p:nvGraphicFramePr>
        <p:xfrm>
          <a:off x="1139536" y="842632"/>
          <a:ext cx="9912927" cy="5562600"/>
        </p:xfrm>
        <a:graphic>
          <a:graphicData uri="http://schemas.openxmlformats.org/drawingml/2006/table">
            <a:tbl>
              <a:tblPr firstRow="1" bandRow="1">
                <a:tableStyleId>{5C22544A-7EE6-4342-B048-85BDC9FD1C3A}</a:tableStyleId>
              </a:tblPr>
              <a:tblGrid>
                <a:gridCol w="1415473">
                  <a:extLst>
                    <a:ext uri="{9D8B030D-6E8A-4147-A177-3AD203B41FA5}">
                      <a16:colId xmlns:a16="http://schemas.microsoft.com/office/drawing/2014/main" val="2427280102"/>
                    </a:ext>
                  </a:extLst>
                </a:gridCol>
                <a:gridCol w="3011054">
                  <a:extLst>
                    <a:ext uri="{9D8B030D-6E8A-4147-A177-3AD203B41FA5}">
                      <a16:colId xmlns:a16="http://schemas.microsoft.com/office/drawing/2014/main" val="2945129436"/>
                    </a:ext>
                  </a:extLst>
                </a:gridCol>
                <a:gridCol w="1828800">
                  <a:extLst>
                    <a:ext uri="{9D8B030D-6E8A-4147-A177-3AD203B41FA5}">
                      <a16:colId xmlns:a16="http://schemas.microsoft.com/office/drawing/2014/main" val="4088193781"/>
                    </a:ext>
                  </a:extLst>
                </a:gridCol>
                <a:gridCol w="1828800">
                  <a:extLst>
                    <a:ext uri="{9D8B030D-6E8A-4147-A177-3AD203B41FA5}">
                      <a16:colId xmlns:a16="http://schemas.microsoft.com/office/drawing/2014/main" val="3091755123"/>
                    </a:ext>
                  </a:extLst>
                </a:gridCol>
                <a:gridCol w="1828800">
                  <a:extLst>
                    <a:ext uri="{9D8B030D-6E8A-4147-A177-3AD203B41FA5}">
                      <a16:colId xmlns:a16="http://schemas.microsoft.com/office/drawing/2014/main" val="2306771283"/>
                    </a:ext>
                  </a:extLst>
                </a:gridCol>
              </a:tblGrid>
              <a:tr h="370840">
                <a:tc>
                  <a:txBody>
                    <a:bodyPr/>
                    <a:lstStyle/>
                    <a:p>
                      <a:pPr algn="ctr"/>
                      <a:endParaRPr lang="en-US" dirty="0"/>
                    </a:p>
                  </a:txBody>
                  <a:tcPr/>
                </a:tc>
                <a:tc>
                  <a:txBody>
                    <a:bodyPr/>
                    <a:lstStyle/>
                    <a:p>
                      <a:pPr algn="l"/>
                      <a:r>
                        <a:rPr lang="en-US" dirty="0"/>
                        <a:t>LLV diameter (m)</a:t>
                      </a:r>
                    </a:p>
                  </a:txBody>
                  <a:tcPr/>
                </a:tc>
                <a:tc>
                  <a:txBody>
                    <a:bodyPr/>
                    <a:lstStyle/>
                    <a:p>
                      <a:pPr algn="ctr"/>
                      <a:r>
                        <a:rPr lang="en-US" dirty="0"/>
                        <a:t>4</a:t>
                      </a:r>
                      <a:endParaRPr lang="en-US" b="1" dirty="0"/>
                    </a:p>
                  </a:txBody>
                  <a:tcPr/>
                </a:tc>
                <a:tc>
                  <a:txBody>
                    <a:bodyPr/>
                    <a:lstStyle/>
                    <a:p>
                      <a:pPr algn="ctr"/>
                      <a:r>
                        <a:rPr lang="en-US" dirty="0"/>
                        <a:t>5</a:t>
                      </a:r>
                    </a:p>
                  </a:txBody>
                  <a:tcPr/>
                </a:tc>
                <a:tc>
                  <a:txBody>
                    <a:bodyPr/>
                    <a:lstStyle/>
                    <a:p>
                      <a:pPr algn="ctr"/>
                      <a:r>
                        <a:rPr lang="en-US" dirty="0"/>
                        <a:t>6</a:t>
                      </a:r>
                    </a:p>
                  </a:txBody>
                  <a:tcPr/>
                </a:tc>
                <a:extLst>
                  <a:ext uri="{0D108BD9-81ED-4DB2-BD59-A6C34878D82A}">
                    <a16:rowId xmlns:a16="http://schemas.microsoft.com/office/drawing/2014/main" val="1789899150"/>
                  </a:ext>
                </a:extLst>
              </a:tr>
              <a:tr h="370840">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Fuel: LH</a:t>
                      </a:r>
                      <a:r>
                        <a:rPr lang="en-US" baseline="-25000" dirty="0"/>
                        <a:t>2</a:t>
                      </a:r>
                      <a:endParaRPr lang="en-US" dirty="0">
                        <a:latin typeface="Arial Narrow" panose="020B0606020202030204" pitchFamily="34" charset="0"/>
                      </a:endParaRPr>
                    </a:p>
                  </a:txBody>
                  <a:tcPr anchor="ctr"/>
                </a:tc>
                <a:tc>
                  <a:txBody>
                    <a:bodyPr/>
                    <a:lstStyle/>
                    <a:p>
                      <a:pPr algn="l"/>
                      <a:r>
                        <a:rPr lang="en-US" dirty="0"/>
                        <a:t>Mass (kg)</a:t>
                      </a:r>
                    </a:p>
                  </a:txBody>
                  <a:tcPr/>
                </a:tc>
                <a:tc>
                  <a:txBody>
                    <a:bodyPr/>
                    <a:lstStyle/>
                    <a:p>
                      <a:pPr algn="ctr"/>
                      <a:r>
                        <a:rPr lang="en-US" b="0" dirty="0"/>
                        <a:t>30045</a:t>
                      </a:r>
                    </a:p>
                  </a:txBody>
                  <a:tcPr/>
                </a:tc>
                <a:tc>
                  <a:txBody>
                    <a:bodyPr/>
                    <a:lstStyle/>
                    <a:p>
                      <a:pPr algn="ctr"/>
                      <a:r>
                        <a:rPr lang="en-US" dirty="0"/>
                        <a:t>30100.2</a:t>
                      </a:r>
                    </a:p>
                  </a:txBody>
                  <a:tcPr/>
                </a:tc>
                <a:tc>
                  <a:txBody>
                    <a:bodyPr/>
                    <a:lstStyle/>
                    <a:p>
                      <a:pPr algn="ctr"/>
                      <a:r>
                        <a:rPr lang="en-US" dirty="0"/>
                        <a:t>30217.3</a:t>
                      </a:r>
                    </a:p>
                  </a:txBody>
                  <a:tcPr/>
                </a:tc>
                <a:extLst>
                  <a:ext uri="{0D108BD9-81ED-4DB2-BD59-A6C34878D82A}">
                    <a16:rowId xmlns:a16="http://schemas.microsoft.com/office/drawing/2014/main" val="4177548269"/>
                  </a:ext>
                </a:extLst>
              </a:tr>
              <a:tr h="370840">
                <a:tc vMerge="1">
                  <a:txBody>
                    <a:bodyPr/>
                    <a:lstStyle/>
                    <a:p>
                      <a:pPr algn="ctr"/>
                      <a:endParaRPr lang="en-US" dirty="0"/>
                    </a:p>
                  </a:txBody>
                  <a:tcPr/>
                </a:tc>
                <a:tc>
                  <a:txBody>
                    <a:bodyPr/>
                    <a:lstStyle/>
                    <a:p>
                      <a:pPr algn="l"/>
                      <a:r>
                        <a:rPr lang="en-US" dirty="0"/>
                        <a:t>Volume (m</a:t>
                      </a:r>
                      <a:r>
                        <a:rPr lang="en-US" baseline="30000" dirty="0"/>
                        <a:t>3</a:t>
                      </a:r>
                      <a:r>
                        <a:rPr lang="en-US" baseline="0" dirty="0"/>
                        <a:t>)</a:t>
                      </a:r>
                      <a:endParaRPr lang="en-US" dirty="0"/>
                    </a:p>
                  </a:txBody>
                  <a:tcPr/>
                </a:tc>
                <a:tc>
                  <a:txBody>
                    <a:bodyPr/>
                    <a:lstStyle/>
                    <a:p>
                      <a:pPr algn="ctr"/>
                      <a:r>
                        <a:rPr lang="en-US" b="0" dirty="0"/>
                        <a:t>423.2</a:t>
                      </a:r>
                    </a:p>
                  </a:txBody>
                  <a:tcPr/>
                </a:tc>
                <a:tc>
                  <a:txBody>
                    <a:bodyPr/>
                    <a:lstStyle/>
                    <a:p>
                      <a:pPr algn="ctr"/>
                      <a:r>
                        <a:rPr lang="en-US" dirty="0"/>
                        <a:t>423.9</a:t>
                      </a:r>
                    </a:p>
                  </a:txBody>
                  <a:tcPr/>
                </a:tc>
                <a:tc>
                  <a:txBody>
                    <a:bodyPr/>
                    <a:lstStyle/>
                    <a:p>
                      <a:pPr algn="ctr"/>
                      <a:r>
                        <a:rPr lang="en-US" dirty="0"/>
                        <a:t>425.6</a:t>
                      </a:r>
                    </a:p>
                  </a:txBody>
                  <a:tcPr/>
                </a:tc>
                <a:extLst>
                  <a:ext uri="{0D108BD9-81ED-4DB2-BD59-A6C34878D82A}">
                    <a16:rowId xmlns:a16="http://schemas.microsoft.com/office/drawing/2014/main" val="626625767"/>
                  </a:ext>
                </a:extLst>
              </a:tr>
              <a:tr h="370840">
                <a:tc vMerge="1">
                  <a:txBody>
                    <a:bodyPr/>
                    <a:lstStyle/>
                    <a:p>
                      <a:pPr algn="ctr"/>
                      <a:endParaRPr lang="en-US" dirty="0"/>
                    </a:p>
                  </a:txBody>
                  <a:tcPr/>
                </a:tc>
                <a:tc>
                  <a:txBody>
                    <a:bodyPr/>
                    <a:lstStyle/>
                    <a:p>
                      <a:pPr algn="l"/>
                      <a:r>
                        <a:rPr lang="en-US" dirty="0"/>
                        <a:t>Tank mass* (kg)</a:t>
                      </a:r>
                    </a:p>
                  </a:txBody>
                  <a:tcPr/>
                </a:tc>
                <a:tc>
                  <a:txBody>
                    <a:bodyPr/>
                    <a:lstStyle/>
                    <a:p>
                      <a:pPr algn="ctr"/>
                      <a:r>
                        <a:rPr lang="en-US" b="0" dirty="0"/>
                        <a:t>5113.7</a:t>
                      </a:r>
                    </a:p>
                  </a:txBody>
                  <a:tcPr/>
                </a:tc>
                <a:tc>
                  <a:txBody>
                    <a:bodyPr/>
                    <a:lstStyle/>
                    <a:p>
                      <a:pPr algn="ctr"/>
                      <a:r>
                        <a:rPr lang="en-US" dirty="0"/>
                        <a:t>4905.9</a:t>
                      </a:r>
                    </a:p>
                  </a:txBody>
                  <a:tcPr/>
                </a:tc>
                <a:tc>
                  <a:txBody>
                    <a:bodyPr/>
                    <a:lstStyle/>
                    <a:p>
                      <a:pPr algn="ctr"/>
                      <a:r>
                        <a:rPr lang="en-US" dirty="0"/>
                        <a:t>4794.4</a:t>
                      </a:r>
                    </a:p>
                  </a:txBody>
                  <a:tcPr/>
                </a:tc>
                <a:extLst>
                  <a:ext uri="{0D108BD9-81ED-4DB2-BD59-A6C34878D82A}">
                    <a16:rowId xmlns:a16="http://schemas.microsoft.com/office/drawing/2014/main" val="1175582159"/>
                  </a:ext>
                </a:extLst>
              </a:tr>
              <a:tr h="37084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latin typeface="Arial Narrow" panose="020B0606020202030204" pitchFamily="34" charset="0"/>
                      </a:endParaRPr>
                    </a:p>
                  </a:txBody>
                  <a:tcPr anchor="ctr"/>
                </a:tc>
                <a:tc>
                  <a:txBody>
                    <a:bodyPr/>
                    <a:lstStyle/>
                    <a:p>
                      <a:pPr algn="l"/>
                      <a:r>
                        <a:rPr lang="en-US" dirty="0"/>
                        <a:t>Tank length (m)</a:t>
                      </a:r>
                    </a:p>
                  </a:txBody>
                  <a:tcPr/>
                </a:tc>
                <a:tc>
                  <a:txBody>
                    <a:bodyPr/>
                    <a:lstStyle/>
                    <a:p>
                      <a:pPr algn="ctr"/>
                      <a:r>
                        <a:rPr lang="en-US" b="0" dirty="0"/>
                        <a:t>35.01</a:t>
                      </a:r>
                    </a:p>
                  </a:txBody>
                  <a:tcPr/>
                </a:tc>
                <a:tc>
                  <a:txBody>
                    <a:bodyPr/>
                    <a:lstStyle/>
                    <a:p>
                      <a:pPr algn="ctr"/>
                      <a:r>
                        <a:rPr lang="en-US" dirty="0"/>
                        <a:t>23.26</a:t>
                      </a:r>
                    </a:p>
                  </a:txBody>
                  <a:tcPr/>
                </a:tc>
                <a:tc>
                  <a:txBody>
                    <a:bodyPr/>
                    <a:lstStyle/>
                    <a:p>
                      <a:pPr algn="ctr"/>
                      <a:r>
                        <a:rPr lang="en-US" dirty="0"/>
                        <a:t>17.05</a:t>
                      </a:r>
                    </a:p>
                  </a:txBody>
                  <a:tcPr/>
                </a:tc>
                <a:extLst>
                  <a:ext uri="{0D108BD9-81ED-4DB2-BD59-A6C34878D82A}">
                    <a16:rowId xmlns:a16="http://schemas.microsoft.com/office/drawing/2014/main" val="3481930256"/>
                  </a:ext>
                </a:extLst>
              </a:tr>
              <a:tr h="370840">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Oxidizer: LO</a:t>
                      </a:r>
                      <a:r>
                        <a:rPr lang="en-US" baseline="-25000" dirty="0"/>
                        <a:t>2</a:t>
                      </a:r>
                      <a:endParaRPr lang="en-US" dirty="0">
                        <a:latin typeface="Arial Narrow" panose="020B0606020202030204" pitchFamily="34" charset="0"/>
                      </a:endParaRPr>
                    </a:p>
                  </a:txBody>
                  <a:tcPr anchor="ctr"/>
                </a:tc>
                <a:tc>
                  <a:txBody>
                    <a:bodyPr/>
                    <a:lstStyle/>
                    <a:p>
                      <a:pPr algn="l"/>
                      <a:r>
                        <a:rPr lang="en-US" dirty="0"/>
                        <a:t>Mass (kg)</a:t>
                      </a:r>
                    </a:p>
                  </a:txBody>
                  <a:tcPr/>
                </a:tc>
                <a:tc>
                  <a:txBody>
                    <a:bodyPr/>
                    <a:lstStyle/>
                    <a:p>
                      <a:pPr algn="ctr"/>
                      <a:r>
                        <a:rPr lang="en-US" b="0" dirty="0"/>
                        <a:t>176671</a:t>
                      </a:r>
                    </a:p>
                  </a:txBody>
                  <a:tcPr/>
                </a:tc>
                <a:tc>
                  <a:txBody>
                    <a:bodyPr/>
                    <a:lstStyle/>
                    <a:p>
                      <a:pPr algn="ctr"/>
                      <a:r>
                        <a:rPr lang="en-US" dirty="0"/>
                        <a:t>176994</a:t>
                      </a:r>
                    </a:p>
                  </a:txBody>
                  <a:tcPr/>
                </a:tc>
                <a:tc>
                  <a:txBody>
                    <a:bodyPr/>
                    <a:lstStyle/>
                    <a:p>
                      <a:pPr algn="ctr"/>
                      <a:r>
                        <a:rPr lang="en-US" dirty="0"/>
                        <a:t>177681</a:t>
                      </a:r>
                    </a:p>
                  </a:txBody>
                  <a:tcPr/>
                </a:tc>
                <a:extLst>
                  <a:ext uri="{0D108BD9-81ED-4DB2-BD59-A6C34878D82A}">
                    <a16:rowId xmlns:a16="http://schemas.microsoft.com/office/drawing/2014/main" val="549737842"/>
                  </a:ext>
                </a:extLst>
              </a:tr>
              <a:tr h="370840">
                <a:tc vMerge="1">
                  <a:txBody>
                    <a:bodyPr/>
                    <a:lstStyle/>
                    <a:p>
                      <a:pPr algn="ctr"/>
                      <a:endParaRPr lang="en-US" dirty="0"/>
                    </a:p>
                  </a:txBody>
                  <a:tcPr/>
                </a:tc>
                <a:tc>
                  <a:txBody>
                    <a:bodyPr/>
                    <a:lstStyle/>
                    <a:p>
                      <a:pPr algn="l"/>
                      <a:r>
                        <a:rPr lang="en-US" dirty="0"/>
                        <a:t>Volume (m</a:t>
                      </a:r>
                      <a:r>
                        <a:rPr lang="en-US" baseline="30000" dirty="0"/>
                        <a:t>3</a:t>
                      </a:r>
                      <a:r>
                        <a:rPr lang="en-US" baseline="0" dirty="0"/>
                        <a:t>)</a:t>
                      </a:r>
                      <a:endParaRPr lang="en-US" dirty="0"/>
                    </a:p>
                  </a:txBody>
                  <a:tcPr/>
                </a:tc>
                <a:tc>
                  <a:txBody>
                    <a:bodyPr/>
                    <a:lstStyle/>
                    <a:p>
                      <a:pPr algn="ctr"/>
                      <a:r>
                        <a:rPr lang="en-US" b="0" dirty="0"/>
                        <a:t>155.0</a:t>
                      </a:r>
                    </a:p>
                  </a:txBody>
                  <a:tcPr/>
                </a:tc>
                <a:tc>
                  <a:txBody>
                    <a:bodyPr/>
                    <a:lstStyle/>
                    <a:p>
                      <a:pPr algn="ctr"/>
                      <a:r>
                        <a:rPr lang="en-US" dirty="0"/>
                        <a:t>155.3</a:t>
                      </a:r>
                    </a:p>
                  </a:txBody>
                  <a:tcPr/>
                </a:tc>
                <a:tc>
                  <a:txBody>
                    <a:bodyPr/>
                    <a:lstStyle/>
                    <a:p>
                      <a:pPr algn="ctr"/>
                      <a:r>
                        <a:rPr lang="en-US" dirty="0"/>
                        <a:t>155.9</a:t>
                      </a:r>
                    </a:p>
                  </a:txBody>
                  <a:tcPr/>
                </a:tc>
                <a:extLst>
                  <a:ext uri="{0D108BD9-81ED-4DB2-BD59-A6C34878D82A}">
                    <a16:rowId xmlns:a16="http://schemas.microsoft.com/office/drawing/2014/main" val="4154382256"/>
                  </a:ext>
                </a:extLst>
              </a:tr>
              <a:tr h="370840">
                <a:tc vMerge="1">
                  <a:txBody>
                    <a:bodyPr/>
                    <a:lstStyle/>
                    <a:p>
                      <a:pPr algn="ctr"/>
                      <a:endParaRPr lang="en-US" dirty="0"/>
                    </a:p>
                  </a:txBody>
                  <a:tcPr/>
                </a:tc>
                <a:tc>
                  <a:txBody>
                    <a:bodyPr/>
                    <a:lstStyle/>
                    <a:p>
                      <a:pPr algn="l"/>
                      <a:r>
                        <a:rPr lang="en-US" dirty="0"/>
                        <a:t>Tank mass* (kg)</a:t>
                      </a:r>
                    </a:p>
                  </a:txBody>
                  <a:tcPr/>
                </a:tc>
                <a:tc>
                  <a:txBody>
                    <a:bodyPr/>
                    <a:lstStyle/>
                    <a:p>
                      <a:pPr algn="ctr"/>
                      <a:r>
                        <a:rPr lang="en-US" b="0" dirty="0"/>
                        <a:t>2077.3</a:t>
                      </a:r>
                    </a:p>
                  </a:txBody>
                  <a:tcPr/>
                </a:tc>
                <a:tc>
                  <a:txBody>
                    <a:bodyPr/>
                    <a:lstStyle/>
                    <a:p>
                      <a:pPr algn="ctr"/>
                      <a:r>
                        <a:rPr lang="en-US" dirty="0"/>
                        <a:t>2056.8</a:t>
                      </a:r>
                    </a:p>
                  </a:txBody>
                  <a:tcPr/>
                </a:tc>
                <a:tc>
                  <a:txBody>
                    <a:bodyPr/>
                    <a:lstStyle/>
                    <a:p>
                      <a:pPr algn="ctr"/>
                      <a:r>
                        <a:rPr lang="en-US" dirty="0"/>
                        <a:t>2054.2</a:t>
                      </a:r>
                    </a:p>
                  </a:txBody>
                  <a:tcPr/>
                </a:tc>
                <a:extLst>
                  <a:ext uri="{0D108BD9-81ED-4DB2-BD59-A6C34878D82A}">
                    <a16:rowId xmlns:a16="http://schemas.microsoft.com/office/drawing/2014/main" val="1258938313"/>
                  </a:ext>
                </a:extLst>
              </a:tr>
              <a:tr h="370840">
                <a:tc vMerge="1">
                  <a:txBody>
                    <a:bodyPr/>
                    <a:lstStyle/>
                    <a:p>
                      <a:pPr algn="ct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Tank length (m)</a:t>
                      </a:r>
                    </a:p>
                  </a:txBody>
                  <a:tcPr/>
                </a:tc>
                <a:tc>
                  <a:txBody>
                    <a:bodyPr/>
                    <a:lstStyle/>
                    <a:p>
                      <a:pPr algn="ctr"/>
                      <a:r>
                        <a:rPr lang="en-US" b="0" dirty="0"/>
                        <a:t>13.67</a:t>
                      </a:r>
                    </a:p>
                  </a:txBody>
                  <a:tcPr/>
                </a:tc>
                <a:tc>
                  <a:txBody>
                    <a:bodyPr/>
                    <a:lstStyle/>
                    <a:p>
                      <a:pPr algn="ctr"/>
                      <a:r>
                        <a:rPr lang="en-US" dirty="0"/>
                        <a:t>9.57</a:t>
                      </a:r>
                    </a:p>
                  </a:txBody>
                  <a:tcPr/>
                </a:tc>
                <a:tc>
                  <a:txBody>
                    <a:bodyPr/>
                    <a:lstStyle/>
                    <a:p>
                      <a:pPr algn="ctr"/>
                      <a:r>
                        <a:rPr lang="en-US" dirty="0"/>
                        <a:t>7.51</a:t>
                      </a:r>
                    </a:p>
                  </a:txBody>
                  <a:tcPr/>
                </a:tc>
                <a:extLst>
                  <a:ext uri="{0D108BD9-81ED-4DB2-BD59-A6C34878D82A}">
                    <a16:rowId xmlns:a16="http://schemas.microsoft.com/office/drawing/2014/main" val="2886253385"/>
                  </a:ext>
                </a:extLst>
              </a:tr>
              <a:tr h="370840">
                <a:tc rowSpan="3">
                  <a:txBody>
                    <a:bodyPr/>
                    <a:lstStyle/>
                    <a:p>
                      <a:pPr algn="ctr"/>
                      <a:r>
                        <a:rPr lang="en-US" dirty="0"/>
                        <a:t>Misc.</a:t>
                      </a:r>
                    </a:p>
                  </a:txBody>
                  <a:tcPr anchor="ctr"/>
                </a:tc>
                <a:tc>
                  <a:txBody>
                    <a:bodyPr/>
                    <a:lstStyle/>
                    <a:p>
                      <a:pPr algn="l"/>
                      <a:r>
                        <a:rPr lang="en-US" dirty="0"/>
                        <a:t>Fairing mass (kg)</a:t>
                      </a:r>
                    </a:p>
                  </a:txBody>
                  <a:tcPr/>
                </a:tc>
                <a:tc>
                  <a:txBody>
                    <a:bodyPr/>
                    <a:lstStyle/>
                    <a:p>
                      <a:pPr algn="ctr"/>
                      <a:r>
                        <a:rPr lang="en-US" b="0" dirty="0"/>
                        <a:t>993.7</a:t>
                      </a:r>
                    </a:p>
                  </a:txBody>
                  <a:tcPr/>
                </a:tc>
                <a:tc>
                  <a:txBody>
                    <a:bodyPr/>
                    <a:lstStyle/>
                    <a:p>
                      <a:pPr algn="ctr"/>
                      <a:r>
                        <a:rPr lang="en-US" dirty="0"/>
                        <a:t>1660.1</a:t>
                      </a:r>
                    </a:p>
                  </a:txBody>
                  <a:tcPr/>
                </a:tc>
                <a:tc>
                  <a:txBody>
                    <a:bodyPr/>
                    <a:lstStyle/>
                    <a:p>
                      <a:pPr algn="ctr"/>
                      <a:r>
                        <a:rPr lang="en-US" dirty="0"/>
                        <a:t>2525.0</a:t>
                      </a:r>
                    </a:p>
                  </a:txBody>
                  <a:tcPr/>
                </a:tc>
                <a:extLst>
                  <a:ext uri="{0D108BD9-81ED-4DB2-BD59-A6C34878D82A}">
                    <a16:rowId xmlns:a16="http://schemas.microsoft.com/office/drawing/2014/main" val="109397501"/>
                  </a:ext>
                </a:extLst>
              </a:tr>
              <a:tr h="370840">
                <a:tc vMerge="1">
                  <a:txBody>
                    <a:bodyPr/>
                    <a:lstStyle/>
                    <a:p>
                      <a:pPr algn="ctr"/>
                      <a:endParaRPr lang="en-US" dirty="0"/>
                    </a:p>
                  </a:txBody>
                  <a:tcPr/>
                </a:tc>
                <a:tc>
                  <a:txBody>
                    <a:bodyPr/>
                    <a:lstStyle/>
                    <a:p>
                      <a:pPr algn="l"/>
                      <a:r>
                        <a:rPr lang="en-US" dirty="0"/>
                        <a:t>Avionics mass (kg)</a:t>
                      </a:r>
                    </a:p>
                  </a:txBody>
                  <a:tcPr/>
                </a:tc>
                <a:tc>
                  <a:txBody>
                    <a:bodyPr/>
                    <a:lstStyle/>
                    <a:p>
                      <a:pPr algn="ctr"/>
                      <a:r>
                        <a:rPr lang="en-US" b="0" dirty="0"/>
                        <a:t>860.9</a:t>
                      </a:r>
                    </a:p>
                  </a:txBody>
                  <a:tcPr/>
                </a:tc>
                <a:tc>
                  <a:txBody>
                    <a:bodyPr/>
                    <a:lstStyle/>
                    <a:p>
                      <a:pPr algn="ctr"/>
                      <a:r>
                        <a:rPr lang="en-US" dirty="0"/>
                        <a:t>861.8</a:t>
                      </a:r>
                    </a:p>
                  </a:txBody>
                  <a:tcPr/>
                </a:tc>
                <a:tc>
                  <a:txBody>
                    <a:bodyPr/>
                    <a:lstStyle/>
                    <a:p>
                      <a:pPr algn="ctr"/>
                      <a:r>
                        <a:rPr lang="en-US" dirty="0"/>
                        <a:t>863.8</a:t>
                      </a:r>
                    </a:p>
                  </a:txBody>
                  <a:tcPr/>
                </a:tc>
                <a:extLst>
                  <a:ext uri="{0D108BD9-81ED-4DB2-BD59-A6C34878D82A}">
                    <a16:rowId xmlns:a16="http://schemas.microsoft.com/office/drawing/2014/main" val="2085603213"/>
                  </a:ext>
                </a:extLst>
              </a:tr>
              <a:tr h="370840">
                <a:tc vMerge="1">
                  <a:txBody>
                    <a:bodyPr/>
                    <a:lstStyle/>
                    <a:p>
                      <a:pPr algn="ct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Wiring mass (kg)</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1337.5</a:t>
                      </a:r>
                    </a:p>
                  </a:txBody>
                  <a:tcPr/>
                </a:tc>
                <a:tc>
                  <a:txBody>
                    <a:bodyPr/>
                    <a:lstStyle/>
                    <a:p>
                      <a:pPr algn="ctr"/>
                      <a:r>
                        <a:rPr lang="en-US" dirty="0"/>
                        <a:t>1213.9</a:t>
                      </a:r>
                    </a:p>
                  </a:txBody>
                  <a:tcPr/>
                </a:tc>
                <a:tc>
                  <a:txBody>
                    <a:bodyPr/>
                    <a:lstStyle/>
                    <a:p>
                      <a:pPr algn="ctr"/>
                      <a:r>
                        <a:rPr lang="en-US" dirty="0"/>
                        <a:t>1132.6</a:t>
                      </a:r>
                    </a:p>
                  </a:txBody>
                  <a:tcPr/>
                </a:tc>
                <a:extLst>
                  <a:ext uri="{0D108BD9-81ED-4DB2-BD59-A6C34878D82A}">
                    <a16:rowId xmlns:a16="http://schemas.microsoft.com/office/drawing/2014/main" val="2955849108"/>
                  </a:ext>
                </a:extLst>
              </a:tr>
              <a:tr h="370840">
                <a:tc rowSpan="3">
                  <a:txBody>
                    <a:bodyPr/>
                    <a:lstStyle/>
                    <a:p>
                      <a:pPr algn="ctr"/>
                      <a:r>
                        <a:rPr lang="en-US" dirty="0"/>
                        <a:t>Overall</a:t>
                      </a:r>
                    </a:p>
                  </a:txBody>
                  <a:tcPr anchor="ctr"/>
                </a:tc>
                <a:tc>
                  <a:txBody>
                    <a:bodyPr/>
                    <a:lstStyle/>
                    <a:p>
                      <a:pPr algn="l"/>
                      <a:r>
                        <a:rPr lang="en-US" dirty="0"/>
                        <a:t>Dry mass (kg)</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22348</a:t>
                      </a:r>
                    </a:p>
                  </a:txBody>
                  <a:tcPr/>
                </a:tc>
                <a:tc>
                  <a:txBody>
                    <a:bodyPr/>
                    <a:lstStyle/>
                    <a:p>
                      <a:pPr algn="ctr"/>
                      <a:r>
                        <a:rPr lang="en-US" dirty="0"/>
                        <a:t>22664</a:t>
                      </a:r>
                    </a:p>
                  </a:txBody>
                  <a:tcPr/>
                </a:tc>
                <a:tc>
                  <a:txBody>
                    <a:bodyPr/>
                    <a:lstStyle/>
                    <a:p>
                      <a:pPr algn="ctr"/>
                      <a:r>
                        <a:rPr lang="en-US" dirty="0"/>
                        <a:t>23336</a:t>
                      </a:r>
                    </a:p>
                  </a:txBody>
                  <a:tcPr/>
                </a:tc>
                <a:extLst>
                  <a:ext uri="{0D108BD9-81ED-4DB2-BD59-A6C34878D82A}">
                    <a16:rowId xmlns:a16="http://schemas.microsoft.com/office/drawing/2014/main" val="1869634457"/>
                  </a:ext>
                </a:extLst>
              </a:tr>
              <a:tr h="370840">
                <a:tc vMerge="1">
                  <a:txBody>
                    <a:bodyPr/>
                    <a:lstStyle/>
                    <a:p>
                      <a:pPr algn="ctr"/>
                      <a:endParaRPr lang="en-US" dirty="0"/>
                    </a:p>
                  </a:txBody>
                  <a:tcPr/>
                </a:tc>
                <a:tc>
                  <a:txBody>
                    <a:bodyPr/>
                    <a:lstStyle/>
                    <a:p>
                      <a:pPr algn="l"/>
                      <a:r>
                        <a:rPr lang="en-US" dirty="0"/>
                        <a:t>Wet mass (kg)</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229064</a:t>
                      </a:r>
                    </a:p>
                  </a:txBody>
                  <a:tcPr/>
                </a:tc>
                <a:tc>
                  <a:txBody>
                    <a:bodyPr/>
                    <a:lstStyle/>
                    <a:p>
                      <a:pPr algn="ctr"/>
                      <a:r>
                        <a:rPr lang="en-US" dirty="0"/>
                        <a:t>229750</a:t>
                      </a:r>
                    </a:p>
                  </a:txBody>
                  <a:tcPr/>
                </a:tc>
                <a:tc>
                  <a:txBody>
                    <a:bodyPr/>
                    <a:lstStyle/>
                    <a:p>
                      <a:pPr algn="ctr"/>
                      <a:r>
                        <a:rPr lang="en-US" dirty="0"/>
                        <a:t>231230</a:t>
                      </a:r>
                    </a:p>
                  </a:txBody>
                  <a:tcPr/>
                </a:tc>
                <a:extLst>
                  <a:ext uri="{0D108BD9-81ED-4DB2-BD59-A6C34878D82A}">
                    <a16:rowId xmlns:a16="http://schemas.microsoft.com/office/drawing/2014/main" val="3924159706"/>
                  </a:ext>
                </a:extLst>
              </a:tr>
              <a:tr h="370840">
                <a:tc vMerge="1">
                  <a:txBody>
                    <a:bodyPr/>
                    <a:lstStyle/>
                    <a:p>
                      <a:pPr algn="ctr"/>
                      <a:endParaRPr lang="en-US" dirty="0"/>
                    </a:p>
                  </a:txBody>
                  <a:tcPr/>
                </a:tc>
                <a:tc>
                  <a:txBody>
                    <a:bodyPr/>
                    <a:lstStyle/>
                    <a:p>
                      <a:pPr algn="l"/>
                      <a:r>
                        <a:rPr lang="en-US" dirty="0"/>
                        <a:t>Length (m)</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52.63</a:t>
                      </a:r>
                    </a:p>
                  </a:txBody>
                  <a:tcPr/>
                </a:tc>
                <a:tc>
                  <a:txBody>
                    <a:bodyPr/>
                    <a:lstStyle/>
                    <a:p>
                      <a:pPr algn="ctr"/>
                      <a:r>
                        <a:rPr lang="en-US" dirty="0"/>
                        <a:t>35.35</a:t>
                      </a:r>
                    </a:p>
                  </a:txBody>
                  <a:tcPr/>
                </a:tc>
                <a:tc>
                  <a:txBody>
                    <a:bodyPr/>
                    <a:lstStyle/>
                    <a:p>
                      <a:pPr algn="ctr"/>
                      <a:r>
                        <a:rPr lang="en-US" dirty="0"/>
                        <a:t>26.32</a:t>
                      </a:r>
                    </a:p>
                  </a:txBody>
                  <a:tcPr/>
                </a:tc>
                <a:extLst>
                  <a:ext uri="{0D108BD9-81ED-4DB2-BD59-A6C34878D82A}">
                    <a16:rowId xmlns:a16="http://schemas.microsoft.com/office/drawing/2014/main" val="3345898584"/>
                  </a:ext>
                </a:extLst>
              </a:tr>
            </a:tbl>
          </a:graphicData>
        </a:graphic>
      </p:graphicFrame>
      <p:sp>
        <p:nvSpPr>
          <p:cNvPr id="3" name="TextBox 2">
            <a:extLst>
              <a:ext uri="{FF2B5EF4-FFF2-40B4-BE49-F238E27FC236}">
                <a16:creationId xmlns:a16="http://schemas.microsoft.com/office/drawing/2014/main" id="{83C46683-FB5B-4C31-A667-0AB9E5318986}"/>
              </a:ext>
            </a:extLst>
          </p:cNvPr>
          <p:cNvSpPr txBox="1"/>
          <p:nvPr/>
        </p:nvSpPr>
        <p:spPr>
          <a:xfrm>
            <a:off x="9060873" y="6405232"/>
            <a:ext cx="3131127" cy="369332"/>
          </a:xfrm>
          <a:prstGeom prst="rect">
            <a:avLst/>
          </a:prstGeom>
          <a:noFill/>
        </p:spPr>
        <p:txBody>
          <a:bodyPr wrap="square" rtlCol="0">
            <a:spAutoFit/>
          </a:bodyPr>
          <a:lstStyle/>
          <a:p>
            <a:pPr algn="ctr"/>
            <a:r>
              <a:rPr lang="en-US" dirty="0">
                <a:latin typeface="Arial Narrow" panose="020B0606020202030204" pitchFamily="34" charset="0"/>
              </a:rPr>
              <a:t>*does not include tank insulation </a:t>
            </a:r>
          </a:p>
        </p:txBody>
      </p:sp>
      <p:sp>
        <p:nvSpPr>
          <p:cNvPr id="4" name="Title 1">
            <a:extLst>
              <a:ext uri="{FF2B5EF4-FFF2-40B4-BE49-F238E27FC236}">
                <a16:creationId xmlns:a16="http://schemas.microsoft.com/office/drawing/2014/main" id="{CF16FF8B-6785-415C-AB1A-827ABB4FF894}"/>
              </a:ext>
            </a:extLst>
          </p:cNvPr>
          <p:cNvSpPr txBox="1">
            <a:spLocks/>
          </p:cNvSpPr>
          <p:nvPr/>
        </p:nvSpPr>
        <p:spPr>
          <a:xfrm>
            <a:off x="838199" y="83436"/>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u="sng" dirty="0"/>
              <a:t>LLV Sizing</a:t>
            </a:r>
          </a:p>
        </p:txBody>
      </p:sp>
    </p:spTree>
    <p:extLst>
      <p:ext uri="{BB962C8B-B14F-4D97-AF65-F5344CB8AC3E}">
        <p14:creationId xmlns:p14="http://schemas.microsoft.com/office/powerpoint/2010/main" val="4222966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Arrow Connector 7">
            <a:extLst>
              <a:ext uri="{FF2B5EF4-FFF2-40B4-BE49-F238E27FC236}">
                <a16:creationId xmlns:a16="http://schemas.microsoft.com/office/drawing/2014/main" id="{76C0CF10-D5EA-4145-8050-0BB0E301348A}"/>
              </a:ext>
            </a:extLst>
          </p:cNvPr>
          <p:cNvCxnSpPr>
            <a:cxnSpLocks/>
          </p:cNvCxnSpPr>
          <p:nvPr/>
        </p:nvCxnSpPr>
        <p:spPr>
          <a:xfrm>
            <a:off x="10527609" y="964774"/>
            <a:ext cx="0" cy="900971"/>
          </a:xfrm>
          <a:prstGeom prst="straightConnector1">
            <a:avLst/>
          </a:prstGeom>
          <a:ln w="28575">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E1FFD53-1FCA-46AF-B585-6D259A6A2836}"/>
              </a:ext>
            </a:extLst>
          </p:cNvPr>
          <p:cNvSpPr txBox="1"/>
          <p:nvPr/>
        </p:nvSpPr>
        <p:spPr>
          <a:xfrm>
            <a:off x="10415994" y="1238250"/>
            <a:ext cx="797291" cy="369332"/>
          </a:xfrm>
          <a:prstGeom prst="rect">
            <a:avLst/>
          </a:prstGeom>
          <a:noFill/>
        </p:spPr>
        <p:txBody>
          <a:bodyPr wrap="square" rtlCol="0">
            <a:spAutoFit/>
          </a:bodyPr>
          <a:lstStyle/>
          <a:p>
            <a:pPr algn="ctr"/>
            <a:r>
              <a:rPr lang="en-US" dirty="0">
                <a:latin typeface="Arial Narrow" panose="020B0606020202030204" pitchFamily="34" charset="0"/>
              </a:rPr>
              <a:t>4 m </a:t>
            </a:r>
          </a:p>
        </p:txBody>
      </p:sp>
      <p:cxnSp>
        <p:nvCxnSpPr>
          <p:cNvPr id="10" name="Straight Arrow Connector 9">
            <a:extLst>
              <a:ext uri="{FF2B5EF4-FFF2-40B4-BE49-F238E27FC236}">
                <a16:creationId xmlns:a16="http://schemas.microsoft.com/office/drawing/2014/main" id="{1B1B4857-63E5-46B9-A037-A74A859E80E9}"/>
              </a:ext>
            </a:extLst>
          </p:cNvPr>
          <p:cNvCxnSpPr>
            <a:cxnSpLocks/>
          </p:cNvCxnSpPr>
          <p:nvPr/>
        </p:nvCxnSpPr>
        <p:spPr>
          <a:xfrm>
            <a:off x="8469503" y="2888363"/>
            <a:ext cx="0" cy="1081275"/>
          </a:xfrm>
          <a:prstGeom prst="straightConnector1">
            <a:avLst/>
          </a:prstGeom>
          <a:ln w="28575">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69DF30A-5DD1-408B-B3C0-57F1B6FAC09B}"/>
              </a:ext>
            </a:extLst>
          </p:cNvPr>
          <p:cNvSpPr txBox="1"/>
          <p:nvPr/>
        </p:nvSpPr>
        <p:spPr>
          <a:xfrm>
            <a:off x="8373424" y="3244334"/>
            <a:ext cx="797291" cy="369332"/>
          </a:xfrm>
          <a:prstGeom prst="rect">
            <a:avLst/>
          </a:prstGeom>
          <a:noFill/>
        </p:spPr>
        <p:txBody>
          <a:bodyPr wrap="square" rtlCol="0">
            <a:spAutoFit/>
          </a:bodyPr>
          <a:lstStyle/>
          <a:p>
            <a:pPr algn="ctr"/>
            <a:r>
              <a:rPr lang="en-US" dirty="0">
                <a:latin typeface="Arial Narrow" panose="020B0606020202030204" pitchFamily="34" charset="0"/>
              </a:rPr>
              <a:t>5 m </a:t>
            </a:r>
          </a:p>
        </p:txBody>
      </p:sp>
      <p:cxnSp>
        <p:nvCxnSpPr>
          <p:cNvPr id="12" name="Straight Arrow Connector 11">
            <a:extLst>
              <a:ext uri="{FF2B5EF4-FFF2-40B4-BE49-F238E27FC236}">
                <a16:creationId xmlns:a16="http://schemas.microsoft.com/office/drawing/2014/main" id="{47F2B649-3AD5-4AA3-B54B-B9F1D15C63A6}"/>
              </a:ext>
            </a:extLst>
          </p:cNvPr>
          <p:cNvCxnSpPr>
            <a:cxnSpLocks/>
          </p:cNvCxnSpPr>
          <p:nvPr/>
        </p:nvCxnSpPr>
        <p:spPr>
          <a:xfrm>
            <a:off x="6687441" y="4883688"/>
            <a:ext cx="0" cy="1327609"/>
          </a:xfrm>
          <a:prstGeom prst="straightConnector1">
            <a:avLst/>
          </a:prstGeom>
          <a:ln w="28575">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CFBB692-2BE9-4293-83C2-B961AAB01FEE}"/>
              </a:ext>
            </a:extLst>
          </p:cNvPr>
          <p:cNvSpPr txBox="1"/>
          <p:nvPr/>
        </p:nvSpPr>
        <p:spPr>
          <a:xfrm>
            <a:off x="6590422" y="5377241"/>
            <a:ext cx="797291" cy="369332"/>
          </a:xfrm>
          <a:prstGeom prst="rect">
            <a:avLst/>
          </a:prstGeom>
          <a:noFill/>
        </p:spPr>
        <p:txBody>
          <a:bodyPr wrap="square" rtlCol="0">
            <a:spAutoFit/>
          </a:bodyPr>
          <a:lstStyle/>
          <a:p>
            <a:pPr algn="ctr"/>
            <a:r>
              <a:rPr lang="en-US" dirty="0">
                <a:latin typeface="Arial Narrow" panose="020B0606020202030204" pitchFamily="34" charset="0"/>
              </a:rPr>
              <a:t>6 m </a:t>
            </a:r>
          </a:p>
        </p:txBody>
      </p:sp>
      <p:cxnSp>
        <p:nvCxnSpPr>
          <p:cNvPr id="17" name="Straight Arrow Connector 16">
            <a:extLst>
              <a:ext uri="{FF2B5EF4-FFF2-40B4-BE49-F238E27FC236}">
                <a16:creationId xmlns:a16="http://schemas.microsoft.com/office/drawing/2014/main" id="{546427F6-0100-473E-A351-DB8EDE0325B7}"/>
              </a:ext>
            </a:extLst>
          </p:cNvPr>
          <p:cNvCxnSpPr>
            <a:cxnSpLocks/>
          </p:cNvCxnSpPr>
          <p:nvPr/>
        </p:nvCxnSpPr>
        <p:spPr>
          <a:xfrm>
            <a:off x="1103504" y="752852"/>
            <a:ext cx="9241223" cy="0"/>
          </a:xfrm>
          <a:prstGeom prst="straightConnector1">
            <a:avLst/>
          </a:prstGeom>
          <a:ln w="28575">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82D1DB6-1F02-424F-9558-269CF353204A}"/>
              </a:ext>
            </a:extLst>
          </p:cNvPr>
          <p:cNvSpPr txBox="1"/>
          <p:nvPr/>
        </p:nvSpPr>
        <p:spPr>
          <a:xfrm>
            <a:off x="5261288" y="415613"/>
            <a:ext cx="925654" cy="369332"/>
          </a:xfrm>
          <a:prstGeom prst="rect">
            <a:avLst/>
          </a:prstGeom>
          <a:noFill/>
        </p:spPr>
        <p:txBody>
          <a:bodyPr wrap="square" rtlCol="0">
            <a:spAutoFit/>
          </a:bodyPr>
          <a:lstStyle/>
          <a:p>
            <a:pPr algn="ctr"/>
            <a:r>
              <a:rPr lang="en-US" dirty="0">
                <a:latin typeface="Arial Narrow" panose="020B0606020202030204" pitchFamily="34" charset="0"/>
              </a:rPr>
              <a:t>48.68 m </a:t>
            </a:r>
          </a:p>
        </p:txBody>
      </p:sp>
      <p:cxnSp>
        <p:nvCxnSpPr>
          <p:cNvPr id="21" name="Straight Arrow Connector 20">
            <a:extLst>
              <a:ext uri="{FF2B5EF4-FFF2-40B4-BE49-F238E27FC236}">
                <a16:creationId xmlns:a16="http://schemas.microsoft.com/office/drawing/2014/main" id="{85F7F5C1-1D7A-4640-82B7-B4B547410D84}"/>
              </a:ext>
            </a:extLst>
          </p:cNvPr>
          <p:cNvCxnSpPr>
            <a:cxnSpLocks/>
          </p:cNvCxnSpPr>
          <p:nvPr/>
        </p:nvCxnSpPr>
        <p:spPr>
          <a:xfrm>
            <a:off x="1121488" y="2621756"/>
            <a:ext cx="7251936" cy="12737"/>
          </a:xfrm>
          <a:prstGeom prst="straightConnector1">
            <a:avLst/>
          </a:prstGeom>
          <a:ln w="28575">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D85305A-4B81-40B0-BEF3-B10F38D21157}"/>
              </a:ext>
            </a:extLst>
          </p:cNvPr>
          <p:cNvSpPr txBox="1"/>
          <p:nvPr/>
        </p:nvSpPr>
        <p:spPr>
          <a:xfrm>
            <a:off x="4410870" y="2234500"/>
            <a:ext cx="925654" cy="369332"/>
          </a:xfrm>
          <a:prstGeom prst="rect">
            <a:avLst/>
          </a:prstGeom>
          <a:noFill/>
        </p:spPr>
        <p:txBody>
          <a:bodyPr wrap="square" rtlCol="0">
            <a:spAutoFit/>
          </a:bodyPr>
          <a:lstStyle/>
          <a:p>
            <a:pPr algn="ctr"/>
            <a:r>
              <a:rPr lang="en-US" dirty="0">
                <a:latin typeface="Arial Narrow" panose="020B0606020202030204" pitchFamily="34" charset="0"/>
              </a:rPr>
              <a:t>32.83 m </a:t>
            </a:r>
          </a:p>
        </p:txBody>
      </p:sp>
      <p:cxnSp>
        <p:nvCxnSpPr>
          <p:cNvPr id="24" name="Straight Arrow Connector 23">
            <a:extLst>
              <a:ext uri="{FF2B5EF4-FFF2-40B4-BE49-F238E27FC236}">
                <a16:creationId xmlns:a16="http://schemas.microsoft.com/office/drawing/2014/main" id="{9ED94E6F-C198-419F-92E4-5703CB4E92BD}"/>
              </a:ext>
            </a:extLst>
          </p:cNvPr>
          <p:cNvCxnSpPr>
            <a:cxnSpLocks/>
          </p:cNvCxnSpPr>
          <p:nvPr/>
        </p:nvCxnSpPr>
        <p:spPr>
          <a:xfrm>
            <a:off x="1103504" y="4690702"/>
            <a:ext cx="5389660" cy="0"/>
          </a:xfrm>
          <a:prstGeom prst="straightConnector1">
            <a:avLst/>
          </a:prstGeom>
          <a:ln w="28575">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04A277D9-3F43-4413-BD7C-AFDE93B6F6E9}"/>
              </a:ext>
            </a:extLst>
          </p:cNvPr>
          <p:cNvSpPr txBox="1"/>
          <p:nvPr/>
        </p:nvSpPr>
        <p:spPr>
          <a:xfrm>
            <a:off x="3349864" y="4325969"/>
            <a:ext cx="925654" cy="369332"/>
          </a:xfrm>
          <a:prstGeom prst="rect">
            <a:avLst/>
          </a:prstGeom>
          <a:noFill/>
        </p:spPr>
        <p:txBody>
          <a:bodyPr wrap="square" rtlCol="0">
            <a:spAutoFit/>
          </a:bodyPr>
          <a:lstStyle/>
          <a:p>
            <a:pPr algn="ctr"/>
            <a:r>
              <a:rPr lang="en-US" dirty="0">
                <a:latin typeface="Arial Narrow" panose="020B0606020202030204" pitchFamily="34" charset="0"/>
              </a:rPr>
              <a:t>24.56 m </a:t>
            </a:r>
          </a:p>
        </p:txBody>
      </p:sp>
      <p:pic>
        <p:nvPicPr>
          <p:cNvPr id="2" name="Picture 1">
            <a:extLst>
              <a:ext uri="{FF2B5EF4-FFF2-40B4-BE49-F238E27FC236}">
                <a16:creationId xmlns:a16="http://schemas.microsoft.com/office/drawing/2014/main" id="{84A6AD7B-0559-48B6-AE44-7D8358EC1805}"/>
              </a:ext>
            </a:extLst>
          </p:cNvPr>
          <p:cNvPicPr>
            <a:picLocks noChangeAspect="1"/>
          </p:cNvPicPr>
          <p:nvPr/>
        </p:nvPicPr>
        <p:blipFill>
          <a:blip r:embed="rId2"/>
          <a:stretch>
            <a:fillRect/>
          </a:stretch>
        </p:blipFill>
        <p:spPr>
          <a:xfrm>
            <a:off x="1034961" y="4835024"/>
            <a:ext cx="5555461" cy="1493649"/>
          </a:xfrm>
          <a:prstGeom prst="rect">
            <a:avLst/>
          </a:prstGeom>
        </p:spPr>
      </p:pic>
      <p:pic>
        <p:nvPicPr>
          <p:cNvPr id="4" name="Picture 3">
            <a:extLst>
              <a:ext uri="{FF2B5EF4-FFF2-40B4-BE49-F238E27FC236}">
                <a16:creationId xmlns:a16="http://schemas.microsoft.com/office/drawing/2014/main" id="{61B64D24-EDAB-46B8-8C29-F75A82B8DAC0}"/>
              </a:ext>
            </a:extLst>
          </p:cNvPr>
          <p:cNvPicPr>
            <a:picLocks noChangeAspect="1"/>
          </p:cNvPicPr>
          <p:nvPr/>
        </p:nvPicPr>
        <p:blipFill>
          <a:blip r:embed="rId3"/>
          <a:stretch>
            <a:fillRect/>
          </a:stretch>
        </p:blipFill>
        <p:spPr>
          <a:xfrm>
            <a:off x="1072831" y="2778814"/>
            <a:ext cx="7300593" cy="1234547"/>
          </a:xfrm>
          <a:prstGeom prst="rect">
            <a:avLst/>
          </a:prstGeom>
        </p:spPr>
      </p:pic>
      <p:pic>
        <p:nvPicPr>
          <p:cNvPr id="23" name="Picture 22">
            <a:extLst>
              <a:ext uri="{FF2B5EF4-FFF2-40B4-BE49-F238E27FC236}">
                <a16:creationId xmlns:a16="http://schemas.microsoft.com/office/drawing/2014/main" id="{3D2E95D6-17FA-49FF-8475-2166C5EED3DF}"/>
              </a:ext>
            </a:extLst>
          </p:cNvPr>
          <p:cNvPicPr>
            <a:picLocks noChangeAspect="1"/>
          </p:cNvPicPr>
          <p:nvPr/>
        </p:nvPicPr>
        <p:blipFill>
          <a:blip r:embed="rId4"/>
          <a:stretch>
            <a:fillRect/>
          </a:stretch>
        </p:blipFill>
        <p:spPr>
          <a:xfrm>
            <a:off x="1034961" y="920200"/>
            <a:ext cx="9381033" cy="1015714"/>
          </a:xfrm>
          <a:prstGeom prst="rect">
            <a:avLst/>
          </a:prstGeom>
        </p:spPr>
      </p:pic>
    </p:spTree>
    <p:extLst>
      <p:ext uri="{BB962C8B-B14F-4D97-AF65-F5344CB8AC3E}">
        <p14:creationId xmlns:p14="http://schemas.microsoft.com/office/powerpoint/2010/main" val="6706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B9762-9C80-499A-AD4D-728B8DE818AC}"/>
              </a:ext>
            </a:extLst>
          </p:cNvPr>
          <p:cNvSpPr>
            <a:spLocks noGrp="1"/>
          </p:cNvSpPr>
          <p:nvPr>
            <p:ph type="title"/>
          </p:nvPr>
        </p:nvSpPr>
        <p:spPr/>
        <p:txBody>
          <a:bodyPr/>
          <a:lstStyle/>
          <a:p>
            <a:r>
              <a:rPr lang="en-US" b="1" u="sng" dirty="0"/>
              <a:t>LLV Propellant Transfer in LEO</a:t>
            </a:r>
          </a:p>
        </p:txBody>
      </p:sp>
      <p:sp>
        <p:nvSpPr>
          <p:cNvPr id="3" name="Content Placeholder 2">
            <a:extLst>
              <a:ext uri="{FF2B5EF4-FFF2-40B4-BE49-F238E27FC236}">
                <a16:creationId xmlns:a16="http://schemas.microsoft.com/office/drawing/2014/main" id="{87E31CA6-DF3B-48CA-9002-DF5F9483DF2D}"/>
              </a:ext>
            </a:extLst>
          </p:cNvPr>
          <p:cNvSpPr>
            <a:spLocks noGrp="1"/>
          </p:cNvSpPr>
          <p:nvPr>
            <p:ph idx="1"/>
          </p:nvPr>
        </p:nvSpPr>
        <p:spPr>
          <a:xfrm>
            <a:off x="838200" y="1825625"/>
            <a:ext cx="10515600" cy="2884920"/>
          </a:xfrm>
        </p:spPr>
        <p:txBody>
          <a:bodyPr>
            <a:normAutofit/>
          </a:bodyPr>
          <a:lstStyle/>
          <a:p>
            <a:r>
              <a:rPr lang="en-US" sz="2400" dirty="0"/>
              <a:t>Due to the Earth launch vehicle being optimally sized for the crew launch and entry vehicle (CLEV), the lunar landing vehicle must be launched empty of propellants.</a:t>
            </a:r>
          </a:p>
          <a:p>
            <a:pPr lvl="1"/>
            <a:r>
              <a:rPr lang="en-US" sz="2000" dirty="0"/>
              <a:t>Launch vehicle payload to LEO: 20000 kg</a:t>
            </a:r>
          </a:p>
          <a:p>
            <a:pPr lvl="1"/>
            <a:r>
              <a:rPr lang="en-US" sz="2000" dirty="0"/>
              <a:t>LLV dry mass: 22348 kg</a:t>
            </a:r>
          </a:p>
          <a:p>
            <a:r>
              <a:rPr lang="en-US" sz="2400" dirty="0"/>
              <a:t>Expendable </a:t>
            </a:r>
            <a:r>
              <a:rPr lang="en-US" sz="2400" dirty="0" err="1"/>
              <a:t>SpaceBus</a:t>
            </a:r>
            <a:r>
              <a:rPr lang="en-US" sz="2400" dirty="0"/>
              <a:t> tanker modules will be launched to fuel the LLV in LEO.</a:t>
            </a:r>
          </a:p>
          <a:p>
            <a:endParaRPr lang="en-US" sz="2400" dirty="0"/>
          </a:p>
        </p:txBody>
      </p:sp>
      <p:sp>
        <p:nvSpPr>
          <p:cNvPr id="4" name="Content Placeholder 2">
            <a:extLst>
              <a:ext uri="{FF2B5EF4-FFF2-40B4-BE49-F238E27FC236}">
                <a16:creationId xmlns:a16="http://schemas.microsoft.com/office/drawing/2014/main" id="{745F184A-7181-441C-A95F-7FA072E8A84E}"/>
              </a:ext>
            </a:extLst>
          </p:cNvPr>
          <p:cNvSpPr txBox="1">
            <a:spLocks/>
          </p:cNvSpPr>
          <p:nvPr/>
        </p:nvSpPr>
        <p:spPr>
          <a:xfrm>
            <a:off x="6096000" y="4217410"/>
            <a:ext cx="5024844" cy="2164484"/>
          </a:xfrm>
          <a:prstGeom prst="rect">
            <a:avLst/>
          </a:prstGeom>
          <a:ln>
            <a:solidFill>
              <a:schemeClr val="tx1"/>
            </a:solidFill>
          </a:ln>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600" u="sng" dirty="0"/>
              <a:t>One-way</a:t>
            </a:r>
          </a:p>
          <a:p>
            <a:r>
              <a:rPr lang="en-US" sz="2600" dirty="0"/>
              <a:t>Total </a:t>
            </a:r>
            <a:r>
              <a:rPr lang="en-US" sz="2600" dirty="0" err="1"/>
              <a:t>Δv</a:t>
            </a:r>
            <a:r>
              <a:rPr lang="en-US" sz="2600" dirty="0"/>
              <a:t> required: 6.985 km/s</a:t>
            </a:r>
          </a:p>
          <a:p>
            <a:r>
              <a:rPr lang="en-US" sz="2600" dirty="0"/>
              <a:t>Total propellant required: 136331 kg</a:t>
            </a:r>
          </a:p>
          <a:p>
            <a:r>
              <a:rPr lang="en-US" sz="2600" dirty="0"/>
              <a:t>Tanker flights required to fuel </a:t>
            </a:r>
            <a:r>
              <a:rPr lang="en-US" sz="2600" dirty="0" err="1"/>
              <a:t>SpaceBus</a:t>
            </a:r>
            <a:r>
              <a:rPr lang="en-US" sz="2600" dirty="0"/>
              <a:t> crew transport: 11</a:t>
            </a:r>
          </a:p>
          <a:p>
            <a:pPr marL="0" indent="0">
              <a:buNone/>
            </a:pPr>
            <a:endParaRPr lang="en-US" sz="2400" dirty="0"/>
          </a:p>
          <a:p>
            <a:pPr marL="0" indent="0">
              <a:buNone/>
            </a:pPr>
            <a:endParaRPr lang="en-US" sz="2400" dirty="0"/>
          </a:p>
        </p:txBody>
      </p:sp>
      <p:sp>
        <p:nvSpPr>
          <p:cNvPr id="6" name="Content Placeholder 2">
            <a:extLst>
              <a:ext uri="{FF2B5EF4-FFF2-40B4-BE49-F238E27FC236}">
                <a16:creationId xmlns:a16="http://schemas.microsoft.com/office/drawing/2014/main" id="{8E9CCC9F-C48B-4C96-9ABD-6B0155760062}"/>
              </a:ext>
            </a:extLst>
          </p:cNvPr>
          <p:cNvSpPr txBox="1">
            <a:spLocks/>
          </p:cNvSpPr>
          <p:nvPr/>
        </p:nvSpPr>
        <p:spPr>
          <a:xfrm>
            <a:off x="889363" y="4217410"/>
            <a:ext cx="5155474" cy="2164484"/>
          </a:xfrm>
          <a:prstGeom prst="rect">
            <a:avLst/>
          </a:prstGeom>
          <a:ln>
            <a:solidFill>
              <a:schemeClr val="tx1"/>
            </a:solidFill>
          </a:ln>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u="sng" dirty="0"/>
              <a:t>Round-trip</a:t>
            </a:r>
          </a:p>
          <a:p>
            <a:r>
              <a:rPr lang="en-US" sz="3200" dirty="0"/>
              <a:t>Total </a:t>
            </a:r>
            <a:r>
              <a:rPr lang="en-US" sz="3200" dirty="0" err="1"/>
              <a:t>Δv</a:t>
            </a:r>
            <a:r>
              <a:rPr lang="en-US" sz="3200" dirty="0"/>
              <a:t> required: 10.516 km/s</a:t>
            </a:r>
          </a:p>
          <a:p>
            <a:r>
              <a:rPr lang="en-US" sz="3200" dirty="0"/>
              <a:t>Total propellant required: 206716 kg</a:t>
            </a:r>
          </a:p>
          <a:p>
            <a:r>
              <a:rPr lang="en-US" sz="3200" dirty="0"/>
              <a:t>Tanker flights required to fuel </a:t>
            </a:r>
            <a:r>
              <a:rPr lang="en-US" sz="3200" dirty="0" err="1"/>
              <a:t>SpaceBus</a:t>
            </a:r>
            <a:r>
              <a:rPr lang="en-US" sz="3200" dirty="0"/>
              <a:t> crew transport: 16</a:t>
            </a:r>
          </a:p>
          <a:p>
            <a:pPr marL="0" indent="0">
              <a:buNone/>
            </a:pPr>
            <a:endParaRPr lang="en-US" sz="2400" dirty="0"/>
          </a:p>
        </p:txBody>
      </p:sp>
    </p:spTree>
    <p:extLst>
      <p:ext uri="{BB962C8B-B14F-4D97-AF65-F5344CB8AC3E}">
        <p14:creationId xmlns:p14="http://schemas.microsoft.com/office/powerpoint/2010/main" val="4171107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7CBFF-E8FE-4041-8E96-4BF10E2B2A58}"/>
              </a:ext>
            </a:extLst>
          </p:cNvPr>
          <p:cNvSpPr>
            <a:spLocks noGrp="1"/>
          </p:cNvSpPr>
          <p:nvPr>
            <p:ph type="title"/>
          </p:nvPr>
        </p:nvSpPr>
        <p:spPr/>
        <p:txBody>
          <a:bodyPr/>
          <a:lstStyle/>
          <a:p>
            <a:r>
              <a:rPr lang="en-US" b="1" u="sng" dirty="0"/>
              <a:t>Earth Launch Vehicle</a:t>
            </a:r>
          </a:p>
        </p:txBody>
      </p:sp>
      <p:sp>
        <p:nvSpPr>
          <p:cNvPr id="3" name="Content Placeholder 2">
            <a:extLst>
              <a:ext uri="{FF2B5EF4-FFF2-40B4-BE49-F238E27FC236}">
                <a16:creationId xmlns:a16="http://schemas.microsoft.com/office/drawing/2014/main" id="{98FE3CB9-2C39-4EA9-B91F-455C06F128FF}"/>
              </a:ext>
            </a:extLst>
          </p:cNvPr>
          <p:cNvSpPr>
            <a:spLocks noGrp="1"/>
          </p:cNvSpPr>
          <p:nvPr>
            <p:ph idx="1"/>
          </p:nvPr>
        </p:nvSpPr>
        <p:spPr/>
        <p:txBody>
          <a:bodyPr/>
          <a:lstStyle/>
          <a:p>
            <a:r>
              <a:rPr lang="en-US" dirty="0"/>
              <a:t>‘Big Dumb Booster’ concept</a:t>
            </a:r>
          </a:p>
          <a:p>
            <a:endParaRPr lang="en-US" dirty="0"/>
          </a:p>
          <a:p>
            <a:r>
              <a:rPr lang="en-US" dirty="0"/>
              <a:t>Broad Design Goals:</a:t>
            </a:r>
          </a:p>
          <a:p>
            <a:pPr lvl="1"/>
            <a:r>
              <a:rPr lang="en-US" dirty="0"/>
              <a:t>Use high flight and production rates to lower marginal flight cost</a:t>
            </a:r>
          </a:p>
          <a:p>
            <a:pPr lvl="1"/>
            <a:r>
              <a:rPr lang="en-US" dirty="0"/>
              <a:t>Take advantage of semi-modular design to increase flight and production rates</a:t>
            </a:r>
          </a:p>
          <a:p>
            <a:pPr lvl="1"/>
            <a:r>
              <a:rPr lang="en-US" dirty="0"/>
              <a:t>Use single-use SSTO to lower marginal flight cost</a:t>
            </a:r>
          </a:p>
          <a:p>
            <a:endParaRPr lang="en-US" dirty="0"/>
          </a:p>
        </p:txBody>
      </p:sp>
    </p:spTree>
    <p:extLst>
      <p:ext uri="{BB962C8B-B14F-4D97-AF65-F5344CB8AC3E}">
        <p14:creationId xmlns:p14="http://schemas.microsoft.com/office/powerpoint/2010/main" val="2098017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16B0F-A51E-4861-B7C3-F73214251D11}"/>
              </a:ext>
            </a:extLst>
          </p:cNvPr>
          <p:cNvSpPr>
            <a:spLocks noGrp="1"/>
          </p:cNvSpPr>
          <p:nvPr>
            <p:ph type="title"/>
          </p:nvPr>
        </p:nvSpPr>
        <p:spPr>
          <a:xfrm>
            <a:off x="838199" y="161925"/>
            <a:ext cx="10515600" cy="1325563"/>
          </a:xfrm>
        </p:spPr>
        <p:txBody>
          <a:bodyPr/>
          <a:lstStyle/>
          <a:p>
            <a:r>
              <a:rPr lang="en-US" b="1" u="sng" dirty="0"/>
              <a:t>Contents</a:t>
            </a:r>
          </a:p>
        </p:txBody>
      </p:sp>
      <p:sp>
        <p:nvSpPr>
          <p:cNvPr id="4" name="Rectangle 3">
            <a:extLst>
              <a:ext uri="{FF2B5EF4-FFF2-40B4-BE49-F238E27FC236}">
                <a16:creationId xmlns:a16="http://schemas.microsoft.com/office/drawing/2014/main" id="{4B0840ED-10FD-47CF-B1CD-BFAD194CD202}"/>
              </a:ext>
            </a:extLst>
          </p:cNvPr>
          <p:cNvSpPr/>
          <p:nvPr/>
        </p:nvSpPr>
        <p:spPr>
          <a:xfrm>
            <a:off x="838199" y="1186875"/>
            <a:ext cx="10515599" cy="5509200"/>
          </a:xfrm>
          <a:prstGeom prst="rect">
            <a:avLst/>
          </a:prstGeom>
        </p:spPr>
        <p:txBody>
          <a:bodyPr wrap="square">
            <a:spAutoFit/>
          </a:bodyPr>
          <a:lstStyle/>
          <a:p>
            <a:pPr marL="285750" indent="-285750">
              <a:buFont typeface="Arial" panose="020B0604020202020204" pitchFamily="34" charset="0"/>
              <a:buChar char="•"/>
            </a:pPr>
            <a:r>
              <a:rPr lang="en-US" sz="1600" dirty="0"/>
              <a:t>Background</a:t>
            </a:r>
          </a:p>
          <a:p>
            <a:pPr marL="285750" indent="-285750">
              <a:buFont typeface="Arial" panose="020B0604020202020204" pitchFamily="34" charset="0"/>
              <a:buChar char="•"/>
            </a:pPr>
            <a:r>
              <a:rPr lang="en-US" sz="1600" dirty="0"/>
              <a:t>Program Overview</a:t>
            </a:r>
          </a:p>
          <a:p>
            <a:pPr marL="285750" indent="-285750">
              <a:buFont typeface="Arial" panose="020B0604020202020204" pitchFamily="34" charset="0"/>
              <a:buChar char="•"/>
            </a:pPr>
            <a:r>
              <a:rPr lang="en-US" sz="1600" dirty="0"/>
              <a:t>Mission Profiles</a:t>
            </a:r>
          </a:p>
          <a:p>
            <a:pPr marL="285750" indent="-285750">
              <a:buFont typeface="Arial" panose="020B0604020202020204" pitchFamily="34" charset="0"/>
              <a:buChar char="•"/>
            </a:pPr>
            <a:r>
              <a:rPr lang="en-US" sz="1600" dirty="0" err="1"/>
              <a:t>Δv</a:t>
            </a:r>
            <a:r>
              <a:rPr lang="en-US" sz="1600" dirty="0"/>
              <a:t> Budget</a:t>
            </a:r>
          </a:p>
          <a:p>
            <a:pPr marL="285750" indent="-285750">
              <a:buFont typeface="Arial" panose="020B0604020202020204" pitchFamily="34" charset="0"/>
              <a:buChar char="•"/>
            </a:pPr>
            <a:r>
              <a:rPr lang="en-US" sz="1600" dirty="0" err="1"/>
              <a:t>SpaceBus</a:t>
            </a:r>
            <a:endParaRPr lang="en-US" sz="1600" dirty="0"/>
          </a:p>
          <a:p>
            <a:pPr marL="742950" lvl="1" indent="-285750">
              <a:buFont typeface="Arial" panose="020B0604020202020204" pitchFamily="34" charset="0"/>
              <a:buChar char="•"/>
            </a:pPr>
            <a:r>
              <a:rPr lang="en-US" sz="1600" dirty="0"/>
              <a:t>Overview</a:t>
            </a:r>
          </a:p>
          <a:p>
            <a:pPr marL="742950" lvl="1" indent="-285750">
              <a:buFont typeface="Arial" panose="020B0604020202020204" pitchFamily="34" charset="0"/>
              <a:buChar char="•"/>
            </a:pPr>
            <a:r>
              <a:rPr lang="en-US" sz="1600" dirty="0"/>
              <a:t>Crew transport configuration</a:t>
            </a:r>
          </a:p>
          <a:p>
            <a:pPr marL="1200150" lvl="2" indent="-285750">
              <a:buFont typeface="Arial" panose="020B0604020202020204" pitchFamily="34" charset="0"/>
              <a:buChar char="•"/>
            </a:pPr>
            <a:r>
              <a:rPr lang="en-US" sz="1600" dirty="0"/>
              <a:t>Sizing trade study</a:t>
            </a:r>
          </a:p>
          <a:p>
            <a:pPr marL="742950" lvl="1" indent="-285750">
              <a:buFont typeface="Arial" panose="020B0604020202020204" pitchFamily="34" charset="0"/>
              <a:buChar char="•"/>
            </a:pPr>
            <a:r>
              <a:rPr lang="en-US" sz="1600" dirty="0"/>
              <a:t>Tanker configuration</a:t>
            </a:r>
          </a:p>
          <a:p>
            <a:pPr marL="742950" lvl="1" indent="-285750">
              <a:buFont typeface="Arial" panose="020B0604020202020204" pitchFamily="34" charset="0"/>
              <a:buChar char="•"/>
            </a:pPr>
            <a:r>
              <a:rPr lang="en-US" sz="1600" dirty="0"/>
              <a:t>Earth-Moon logistics</a:t>
            </a:r>
          </a:p>
          <a:p>
            <a:pPr marL="285750" indent="-285750">
              <a:buFont typeface="Arial" panose="020B0604020202020204" pitchFamily="34" charset="0"/>
              <a:buChar char="•"/>
            </a:pPr>
            <a:r>
              <a:rPr lang="en-US" sz="1600" dirty="0"/>
              <a:t>Lunar Landing Vehicle</a:t>
            </a:r>
          </a:p>
          <a:p>
            <a:pPr marL="742950" lvl="1" indent="-285750">
              <a:buFont typeface="Arial" panose="020B0604020202020204" pitchFamily="34" charset="0"/>
              <a:buChar char="•"/>
            </a:pPr>
            <a:r>
              <a:rPr lang="en-US" sz="1600" dirty="0"/>
              <a:t>Overview</a:t>
            </a:r>
          </a:p>
          <a:p>
            <a:pPr marL="742950" lvl="1" indent="-285750">
              <a:buFont typeface="Arial" panose="020B0604020202020204" pitchFamily="34" charset="0"/>
              <a:buChar char="•"/>
            </a:pPr>
            <a:r>
              <a:rPr lang="en-US" sz="1600" dirty="0"/>
              <a:t>Configuration</a:t>
            </a:r>
          </a:p>
          <a:p>
            <a:pPr marL="1200150" lvl="2" indent="-285750">
              <a:buFont typeface="Arial" panose="020B0604020202020204" pitchFamily="34" charset="0"/>
              <a:buChar char="•"/>
            </a:pPr>
            <a:r>
              <a:rPr lang="en-US" sz="1600" dirty="0"/>
              <a:t>Sizing trade study</a:t>
            </a:r>
          </a:p>
          <a:p>
            <a:pPr marL="742950" lvl="1" indent="-285750">
              <a:buFont typeface="Arial" panose="020B0604020202020204" pitchFamily="34" charset="0"/>
              <a:buChar char="•"/>
            </a:pPr>
            <a:r>
              <a:rPr lang="en-US" sz="1600" dirty="0"/>
              <a:t>Earth-Moon logistics</a:t>
            </a:r>
          </a:p>
          <a:p>
            <a:pPr marL="285750" indent="-285750">
              <a:buFont typeface="Arial" panose="020B0604020202020204" pitchFamily="34" charset="0"/>
              <a:buChar char="•"/>
            </a:pPr>
            <a:r>
              <a:rPr lang="en-US" sz="1600" dirty="0"/>
              <a:t>Earth Launch Vehicle</a:t>
            </a:r>
          </a:p>
          <a:p>
            <a:pPr marL="285750" indent="-285750">
              <a:buFont typeface="Arial" panose="020B0604020202020204" pitchFamily="34" charset="0"/>
              <a:buChar char="•"/>
            </a:pPr>
            <a:r>
              <a:rPr lang="en-US" sz="1600" dirty="0"/>
              <a:t>Crew Launch &amp; Entry Vehicle</a:t>
            </a:r>
          </a:p>
          <a:p>
            <a:pPr marL="285750" indent="-285750">
              <a:buFont typeface="Arial" panose="020B0604020202020204" pitchFamily="34" charset="0"/>
              <a:buChar char="•"/>
            </a:pPr>
            <a:r>
              <a:rPr lang="en-US" sz="1600" dirty="0"/>
              <a:t>Program Cost Estimates</a:t>
            </a:r>
          </a:p>
          <a:p>
            <a:pPr marL="285750" indent="-285750">
              <a:buFont typeface="Arial" panose="020B0604020202020204" pitchFamily="34" charset="0"/>
              <a:buChar char="•"/>
            </a:pPr>
            <a:r>
              <a:rPr lang="en-US" sz="1600" dirty="0"/>
              <a:t>Program Outline</a:t>
            </a:r>
          </a:p>
          <a:p>
            <a:pPr marL="285750" indent="-285750">
              <a:buFont typeface="Arial" panose="020B0604020202020204" pitchFamily="34" charset="0"/>
              <a:buChar char="•"/>
            </a:pPr>
            <a:r>
              <a:rPr lang="en-US" sz="1600" dirty="0"/>
              <a:t>Conclusions</a:t>
            </a:r>
          </a:p>
          <a:p>
            <a:pPr marL="285750" indent="-285750">
              <a:buFont typeface="Arial" panose="020B0604020202020204" pitchFamily="34" charset="0"/>
              <a:buChar char="•"/>
            </a:pPr>
            <a:r>
              <a:rPr lang="en-US" sz="1600" dirty="0"/>
              <a:t>Future Studies</a:t>
            </a:r>
          </a:p>
          <a:p>
            <a:pPr marL="285750" indent="-285750">
              <a:buFont typeface="Arial" panose="020B0604020202020204" pitchFamily="34" charset="0"/>
              <a:buChar char="•"/>
            </a:pPr>
            <a:r>
              <a:rPr lang="en-US" sz="1600" dirty="0"/>
              <a:t>Back-up slides</a:t>
            </a:r>
            <a:endParaRPr lang="en-US" dirty="0"/>
          </a:p>
        </p:txBody>
      </p:sp>
    </p:spTree>
    <p:extLst>
      <p:ext uri="{BB962C8B-B14F-4D97-AF65-F5344CB8AC3E}">
        <p14:creationId xmlns:p14="http://schemas.microsoft.com/office/powerpoint/2010/main" val="35311102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80E98-8960-8A4E-BF6E-70BBBD5EF025}"/>
              </a:ext>
            </a:extLst>
          </p:cNvPr>
          <p:cNvSpPr>
            <a:spLocks noGrp="1"/>
          </p:cNvSpPr>
          <p:nvPr>
            <p:ph type="title"/>
          </p:nvPr>
        </p:nvSpPr>
        <p:spPr/>
        <p:txBody>
          <a:bodyPr/>
          <a:lstStyle/>
          <a:p>
            <a:r>
              <a:rPr lang="en-US" b="1" u="sng" dirty="0"/>
              <a:t>Earth Launch Vehicle: MER</a:t>
            </a:r>
            <a:endParaRPr lang="en-US" dirty="0"/>
          </a:p>
        </p:txBody>
      </p:sp>
      <p:sp>
        <p:nvSpPr>
          <p:cNvPr id="3" name="Content Placeholder 2">
            <a:extLst>
              <a:ext uri="{FF2B5EF4-FFF2-40B4-BE49-F238E27FC236}">
                <a16:creationId xmlns:a16="http://schemas.microsoft.com/office/drawing/2014/main" id="{53EE4ED6-34D4-B54D-953C-4495F0647AA4}"/>
              </a:ext>
            </a:extLst>
          </p:cNvPr>
          <p:cNvSpPr>
            <a:spLocks noGrp="1"/>
          </p:cNvSpPr>
          <p:nvPr>
            <p:ph idx="1"/>
          </p:nvPr>
        </p:nvSpPr>
        <p:spPr/>
        <p:txBody>
          <a:bodyPr>
            <a:normAutofit lnSpcReduction="10000"/>
          </a:bodyPr>
          <a:lstStyle/>
          <a:p>
            <a:r>
              <a:rPr lang="en-US" dirty="0"/>
              <a:t>MER optimized to minimize tank and insulation mass as a function of vehicle diameter</a:t>
            </a:r>
          </a:p>
          <a:p>
            <a:pPr lvl="1"/>
            <a:r>
              <a:rPr lang="en-US" dirty="0"/>
              <a:t>L/D ratio of approximately 9</a:t>
            </a:r>
          </a:p>
          <a:p>
            <a:r>
              <a:rPr lang="en-US" dirty="0"/>
              <a:t>Tank shape was modified to reduce required insulation</a:t>
            </a:r>
          </a:p>
          <a:p>
            <a:pPr lvl="1"/>
            <a:r>
              <a:rPr lang="en-US" dirty="0"/>
              <a:t>Cylindrical tanks with flat ends allow for less insulation, but are structurally less stable</a:t>
            </a:r>
          </a:p>
          <a:p>
            <a:pPr lvl="1"/>
            <a:r>
              <a:rPr lang="en-US" dirty="0"/>
              <a:t>Cylindrical tanks with semi-spherical ends are structurally sound, but require more insulation</a:t>
            </a:r>
          </a:p>
          <a:p>
            <a:pPr lvl="1"/>
            <a:r>
              <a:rPr lang="en-US" dirty="0"/>
              <a:t>Cylindrical tanks with rounded ends (“spherical cap” [1]) were chosen to allow for reduced insulation, and tank structural integrity</a:t>
            </a:r>
          </a:p>
          <a:p>
            <a:r>
              <a:rPr lang="en-US" dirty="0"/>
              <a:t>Stage uses 6 RS-25 engines</a:t>
            </a:r>
          </a:p>
        </p:txBody>
      </p:sp>
      <p:sp>
        <p:nvSpPr>
          <p:cNvPr id="4" name="TextBox 3">
            <a:extLst>
              <a:ext uri="{FF2B5EF4-FFF2-40B4-BE49-F238E27FC236}">
                <a16:creationId xmlns:a16="http://schemas.microsoft.com/office/drawing/2014/main" id="{1BE961B2-ADA4-A443-95BF-FA07429223CE}"/>
              </a:ext>
            </a:extLst>
          </p:cNvPr>
          <p:cNvSpPr txBox="1"/>
          <p:nvPr/>
        </p:nvSpPr>
        <p:spPr>
          <a:xfrm>
            <a:off x="1911927" y="6169709"/>
            <a:ext cx="10280073" cy="276999"/>
          </a:xfrm>
          <a:prstGeom prst="rect">
            <a:avLst/>
          </a:prstGeom>
          <a:noFill/>
        </p:spPr>
        <p:txBody>
          <a:bodyPr wrap="square" rtlCol="0">
            <a:spAutoFit/>
          </a:bodyPr>
          <a:lstStyle/>
          <a:p>
            <a:pPr algn="r"/>
            <a:r>
              <a:rPr lang="en-US" sz="1200" dirty="0">
                <a:latin typeface="Arial Narrow" panose="020B0606020202030204" pitchFamily="34" charset="0"/>
              </a:rPr>
              <a:t>[1]: </a:t>
            </a:r>
            <a:r>
              <a:rPr lang="en-US" sz="1200" dirty="0">
                <a:latin typeface="Arial Narrow" panose="020B0606020202030204" pitchFamily="34" charset="0"/>
                <a:hlinkClick r:id="rId2"/>
              </a:rPr>
              <a:t>https://mathworld.wolfram.com/SphericalCap.html</a:t>
            </a:r>
            <a:r>
              <a:rPr lang="en-US" sz="1200" dirty="0">
                <a:latin typeface="Arial Narrow" panose="020B0606020202030204" pitchFamily="34" charset="0"/>
              </a:rPr>
              <a:t> </a:t>
            </a:r>
            <a:endParaRPr lang="en-US" sz="1200" dirty="0"/>
          </a:p>
        </p:txBody>
      </p:sp>
    </p:spTree>
    <p:extLst>
      <p:ext uri="{BB962C8B-B14F-4D97-AF65-F5344CB8AC3E}">
        <p14:creationId xmlns:p14="http://schemas.microsoft.com/office/powerpoint/2010/main" val="314055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9BB6E84C-57BC-4FD7-81A8-99648542D55A}"/>
              </a:ext>
            </a:extLst>
          </p:cNvPr>
          <p:cNvGraphicFramePr>
            <a:graphicFrameLocks/>
          </p:cNvGraphicFramePr>
          <p:nvPr/>
        </p:nvGraphicFramePr>
        <p:xfrm>
          <a:off x="1690815" y="548835"/>
          <a:ext cx="8810367" cy="5699760"/>
        </p:xfrm>
        <a:graphic>
          <a:graphicData uri="http://schemas.openxmlformats.org/drawingml/2006/table">
            <a:tbl>
              <a:tblPr firstRow="1" bandRow="1">
                <a:tableStyleId>{5C22544A-7EE6-4342-B048-85BDC9FD1C3A}</a:tableStyleId>
              </a:tblPr>
              <a:tblGrid>
                <a:gridCol w="1351313">
                  <a:extLst>
                    <a:ext uri="{9D8B030D-6E8A-4147-A177-3AD203B41FA5}">
                      <a16:colId xmlns:a16="http://schemas.microsoft.com/office/drawing/2014/main" val="2427280102"/>
                    </a:ext>
                  </a:extLst>
                </a:gridCol>
                <a:gridCol w="2567840">
                  <a:extLst>
                    <a:ext uri="{9D8B030D-6E8A-4147-A177-3AD203B41FA5}">
                      <a16:colId xmlns:a16="http://schemas.microsoft.com/office/drawing/2014/main" val="2945129436"/>
                    </a:ext>
                  </a:extLst>
                </a:gridCol>
                <a:gridCol w="1640428">
                  <a:extLst>
                    <a:ext uri="{9D8B030D-6E8A-4147-A177-3AD203B41FA5}">
                      <a16:colId xmlns:a16="http://schemas.microsoft.com/office/drawing/2014/main" val="4088193781"/>
                    </a:ext>
                  </a:extLst>
                </a:gridCol>
                <a:gridCol w="1625393">
                  <a:extLst>
                    <a:ext uri="{9D8B030D-6E8A-4147-A177-3AD203B41FA5}">
                      <a16:colId xmlns:a16="http://schemas.microsoft.com/office/drawing/2014/main" val="3091755123"/>
                    </a:ext>
                  </a:extLst>
                </a:gridCol>
                <a:gridCol w="1625393">
                  <a:extLst>
                    <a:ext uri="{9D8B030D-6E8A-4147-A177-3AD203B41FA5}">
                      <a16:colId xmlns:a16="http://schemas.microsoft.com/office/drawing/2014/main" val="2306771283"/>
                    </a:ext>
                  </a:extLst>
                </a:gridCol>
              </a:tblGrid>
              <a:tr h="299463">
                <a:tc>
                  <a:txBody>
                    <a:bodyPr/>
                    <a:lstStyle/>
                    <a:p>
                      <a:pPr algn="ctr"/>
                      <a:endParaRPr lang="en-US" sz="1400" dirty="0"/>
                    </a:p>
                  </a:txBody>
                  <a:tcPr/>
                </a:tc>
                <a:tc>
                  <a:txBody>
                    <a:bodyPr/>
                    <a:lstStyle/>
                    <a:p>
                      <a:pPr algn="l"/>
                      <a:r>
                        <a:rPr lang="en-US" sz="1400" dirty="0"/>
                        <a:t>Fuel Tank Shape</a:t>
                      </a:r>
                    </a:p>
                  </a:txBody>
                  <a:tcPr/>
                </a:tc>
                <a:tc>
                  <a:txBody>
                    <a:bodyPr/>
                    <a:lstStyle/>
                    <a:p>
                      <a:pPr algn="ctr"/>
                      <a:r>
                        <a:rPr lang="en-US" sz="1400" b="1" dirty="0"/>
                        <a:t>Flat Tank Edges</a:t>
                      </a:r>
                    </a:p>
                  </a:txBody>
                  <a:tcPr/>
                </a:tc>
                <a:tc>
                  <a:txBody>
                    <a:bodyPr/>
                    <a:lstStyle/>
                    <a:p>
                      <a:pPr algn="ctr"/>
                      <a:r>
                        <a:rPr lang="en-US" sz="1400" dirty="0"/>
                        <a:t>Spherical Edges</a:t>
                      </a:r>
                    </a:p>
                  </a:txBody>
                  <a:tcPr/>
                </a:tc>
                <a:tc>
                  <a:txBody>
                    <a:bodyPr/>
                    <a:lstStyle/>
                    <a:p>
                      <a:pPr algn="ctr"/>
                      <a:r>
                        <a:rPr lang="en-US" sz="1400" dirty="0"/>
                        <a:t>Rounded Edges</a:t>
                      </a:r>
                    </a:p>
                  </a:txBody>
                  <a:tcPr/>
                </a:tc>
                <a:extLst>
                  <a:ext uri="{0D108BD9-81ED-4DB2-BD59-A6C34878D82A}">
                    <a16:rowId xmlns:a16="http://schemas.microsoft.com/office/drawing/2014/main" val="1789899150"/>
                  </a:ext>
                </a:extLst>
              </a:tr>
              <a:tr h="299463">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Fuel: LH</a:t>
                      </a:r>
                      <a:r>
                        <a:rPr lang="en-US" sz="1400" baseline="-25000" dirty="0"/>
                        <a:t>2</a:t>
                      </a:r>
                      <a:endParaRPr lang="en-US" sz="1400" dirty="0">
                        <a:latin typeface="Arial Narrow" panose="020B0606020202030204" pitchFamily="34" charset="0"/>
                      </a:endParaRPr>
                    </a:p>
                  </a:txBody>
                  <a:tcPr anchor="ctr"/>
                </a:tc>
                <a:tc>
                  <a:txBody>
                    <a:bodyPr/>
                    <a:lstStyle/>
                    <a:p>
                      <a:pPr algn="l"/>
                      <a:r>
                        <a:rPr lang="en-US" sz="1400" dirty="0"/>
                        <a:t>Mass (kg)</a:t>
                      </a:r>
                    </a:p>
                  </a:txBody>
                  <a:tcPr/>
                </a:tc>
                <a:tc>
                  <a:txBody>
                    <a:bodyPr/>
                    <a:lstStyle/>
                    <a:p>
                      <a:pPr algn="ctr"/>
                      <a:r>
                        <a:rPr lang="en-US" sz="1400" b="0" dirty="0"/>
                        <a:t>85790.09</a:t>
                      </a:r>
                    </a:p>
                  </a:txBody>
                  <a:tcPr/>
                </a:tc>
                <a:tc>
                  <a:txBody>
                    <a:bodyPr/>
                    <a:lstStyle/>
                    <a:p>
                      <a:pPr algn="ctr"/>
                      <a:r>
                        <a:rPr lang="en-US" sz="1400" dirty="0"/>
                        <a:t>87727.67</a:t>
                      </a:r>
                    </a:p>
                  </a:txBody>
                  <a:tcPr/>
                </a:tc>
                <a:tc>
                  <a:txBody>
                    <a:bodyPr/>
                    <a:lstStyle/>
                    <a:p>
                      <a:pPr algn="ctr"/>
                      <a:r>
                        <a:rPr lang="en-US" sz="1400" dirty="0"/>
                        <a:t>85936.88</a:t>
                      </a:r>
                    </a:p>
                  </a:txBody>
                  <a:tcPr/>
                </a:tc>
                <a:extLst>
                  <a:ext uri="{0D108BD9-81ED-4DB2-BD59-A6C34878D82A}">
                    <a16:rowId xmlns:a16="http://schemas.microsoft.com/office/drawing/2014/main" val="4177548269"/>
                  </a:ext>
                </a:extLst>
              </a:tr>
              <a:tr h="299463">
                <a:tc vMerge="1">
                  <a:txBody>
                    <a:bodyPr/>
                    <a:lstStyle/>
                    <a:p>
                      <a:pPr algn="ctr"/>
                      <a:endParaRPr lang="en-US" dirty="0"/>
                    </a:p>
                  </a:txBody>
                  <a:tcPr/>
                </a:tc>
                <a:tc>
                  <a:txBody>
                    <a:bodyPr/>
                    <a:lstStyle/>
                    <a:p>
                      <a:pPr algn="l"/>
                      <a:r>
                        <a:rPr lang="en-US" sz="1400" dirty="0"/>
                        <a:t>Volume (m</a:t>
                      </a:r>
                      <a:r>
                        <a:rPr lang="en-US" sz="1400" baseline="30000" dirty="0"/>
                        <a:t>3</a:t>
                      </a:r>
                      <a:r>
                        <a:rPr lang="en-US" sz="1400" baseline="0" dirty="0"/>
                        <a:t>)</a:t>
                      </a:r>
                      <a:endParaRPr lang="en-US" sz="1400" dirty="0"/>
                    </a:p>
                  </a:txBody>
                  <a:tcPr/>
                </a:tc>
                <a:tc>
                  <a:txBody>
                    <a:bodyPr/>
                    <a:lstStyle/>
                    <a:p>
                      <a:pPr algn="ctr"/>
                      <a:r>
                        <a:rPr lang="en-US" sz="1400" b="0" dirty="0"/>
                        <a:t>1208.31</a:t>
                      </a:r>
                    </a:p>
                  </a:txBody>
                  <a:tcPr/>
                </a:tc>
                <a:tc>
                  <a:txBody>
                    <a:bodyPr/>
                    <a:lstStyle/>
                    <a:p>
                      <a:pPr algn="ctr"/>
                      <a:r>
                        <a:rPr lang="en-US" sz="1400" dirty="0"/>
                        <a:t>1235.60</a:t>
                      </a:r>
                    </a:p>
                  </a:txBody>
                  <a:tcPr/>
                </a:tc>
                <a:tc>
                  <a:txBody>
                    <a:bodyPr/>
                    <a:lstStyle/>
                    <a:p>
                      <a:pPr algn="ctr"/>
                      <a:r>
                        <a:rPr lang="en-US" sz="1400" dirty="0"/>
                        <a:t>1210.38</a:t>
                      </a:r>
                    </a:p>
                  </a:txBody>
                  <a:tcPr/>
                </a:tc>
                <a:extLst>
                  <a:ext uri="{0D108BD9-81ED-4DB2-BD59-A6C34878D82A}">
                    <a16:rowId xmlns:a16="http://schemas.microsoft.com/office/drawing/2014/main" val="626625767"/>
                  </a:ext>
                </a:extLst>
              </a:tr>
              <a:tr h="299463">
                <a:tc vMerge="1">
                  <a:txBody>
                    <a:bodyPr/>
                    <a:lstStyle/>
                    <a:p>
                      <a:pPr algn="ctr"/>
                      <a:endParaRPr lang="en-US" dirty="0"/>
                    </a:p>
                  </a:txBody>
                  <a:tcPr/>
                </a:tc>
                <a:tc>
                  <a:txBody>
                    <a:bodyPr/>
                    <a:lstStyle/>
                    <a:p>
                      <a:pPr algn="l"/>
                      <a:r>
                        <a:rPr lang="en-US" sz="1400" dirty="0"/>
                        <a:t>Tank mass (kg)</a:t>
                      </a:r>
                    </a:p>
                  </a:txBody>
                  <a:tcPr/>
                </a:tc>
                <a:tc>
                  <a:txBody>
                    <a:bodyPr/>
                    <a:lstStyle/>
                    <a:p>
                      <a:pPr algn="ctr"/>
                      <a:r>
                        <a:rPr lang="en-US" sz="1400" b="0" dirty="0"/>
                        <a:t>10983.55</a:t>
                      </a:r>
                    </a:p>
                  </a:txBody>
                  <a:tcPr/>
                </a:tc>
                <a:tc>
                  <a:txBody>
                    <a:bodyPr/>
                    <a:lstStyle/>
                    <a:p>
                      <a:pPr algn="ctr"/>
                      <a:r>
                        <a:rPr lang="en-US" sz="1400" dirty="0"/>
                        <a:t>11231.61</a:t>
                      </a:r>
                    </a:p>
                  </a:txBody>
                  <a:tcPr/>
                </a:tc>
                <a:tc>
                  <a:txBody>
                    <a:bodyPr/>
                    <a:lstStyle/>
                    <a:p>
                      <a:pPr algn="ctr"/>
                      <a:r>
                        <a:rPr lang="en-US" sz="1400" dirty="0"/>
                        <a:t>11002.34</a:t>
                      </a:r>
                    </a:p>
                  </a:txBody>
                  <a:tcPr/>
                </a:tc>
                <a:extLst>
                  <a:ext uri="{0D108BD9-81ED-4DB2-BD59-A6C34878D82A}">
                    <a16:rowId xmlns:a16="http://schemas.microsoft.com/office/drawing/2014/main" val="1175582159"/>
                  </a:ext>
                </a:extLst>
              </a:tr>
              <a:tr h="299463">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latin typeface="Arial Narrow" panose="020B0606020202030204" pitchFamily="34" charset="0"/>
                      </a:endParaRPr>
                    </a:p>
                  </a:txBody>
                  <a:tcPr anchor="ctr"/>
                </a:tc>
                <a:tc>
                  <a:txBody>
                    <a:bodyPr/>
                    <a:lstStyle/>
                    <a:p>
                      <a:pPr algn="l"/>
                      <a:r>
                        <a:rPr lang="en-US" sz="1400" dirty="0"/>
                        <a:t>Tank insulation mass</a:t>
                      </a:r>
                    </a:p>
                  </a:txBody>
                  <a:tcPr/>
                </a:tc>
                <a:tc>
                  <a:txBody>
                    <a:bodyPr/>
                    <a:lstStyle/>
                    <a:p>
                      <a:pPr algn="ctr"/>
                      <a:r>
                        <a:rPr lang="en-US" sz="1400" b="0" dirty="0"/>
                        <a:t>2332.63</a:t>
                      </a:r>
                    </a:p>
                  </a:txBody>
                  <a:tcPr/>
                </a:tc>
                <a:tc>
                  <a:txBody>
                    <a:bodyPr/>
                    <a:lstStyle/>
                    <a:p>
                      <a:pPr algn="ctr"/>
                      <a:r>
                        <a:rPr lang="en-US" sz="1400" dirty="0"/>
                        <a:t>3209.25</a:t>
                      </a:r>
                    </a:p>
                  </a:txBody>
                  <a:tcPr/>
                </a:tc>
                <a:tc>
                  <a:txBody>
                    <a:bodyPr/>
                    <a:lstStyle/>
                    <a:p>
                      <a:pPr algn="ctr"/>
                      <a:r>
                        <a:rPr lang="en-US" sz="1400" dirty="0"/>
                        <a:t>3209.25</a:t>
                      </a:r>
                    </a:p>
                  </a:txBody>
                  <a:tcPr/>
                </a:tc>
                <a:extLst>
                  <a:ext uri="{0D108BD9-81ED-4DB2-BD59-A6C34878D82A}">
                    <a16:rowId xmlns:a16="http://schemas.microsoft.com/office/drawing/2014/main" val="3481930256"/>
                  </a:ext>
                </a:extLst>
              </a:tr>
              <a:tr h="299463">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latin typeface="Arial Narrow" panose="020B060602020203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Tank length (m)</a:t>
                      </a:r>
                    </a:p>
                  </a:txBody>
                  <a:tcPr/>
                </a:tc>
                <a:tc>
                  <a:txBody>
                    <a:bodyPr/>
                    <a:lstStyle/>
                    <a:p>
                      <a:pPr algn="ctr"/>
                      <a:r>
                        <a:rPr lang="en-US" sz="1400" b="0" dirty="0"/>
                        <a:t>35.41</a:t>
                      </a:r>
                    </a:p>
                  </a:txBody>
                  <a:tcPr/>
                </a:tc>
                <a:tc>
                  <a:txBody>
                    <a:bodyPr/>
                    <a:lstStyle/>
                    <a:p>
                      <a:pPr algn="ctr"/>
                      <a:r>
                        <a:rPr lang="en-US" sz="1400" dirty="0"/>
                        <a:t>48.07</a:t>
                      </a:r>
                    </a:p>
                  </a:txBody>
                  <a:tcPr/>
                </a:tc>
                <a:tc>
                  <a:txBody>
                    <a:bodyPr/>
                    <a:lstStyle/>
                    <a:p>
                      <a:pPr algn="ctr"/>
                      <a:r>
                        <a:rPr lang="en-US" sz="1400" dirty="0"/>
                        <a:t>37.45</a:t>
                      </a:r>
                    </a:p>
                  </a:txBody>
                  <a:tcPr/>
                </a:tc>
                <a:extLst>
                  <a:ext uri="{0D108BD9-81ED-4DB2-BD59-A6C34878D82A}">
                    <a16:rowId xmlns:a16="http://schemas.microsoft.com/office/drawing/2014/main" val="1740254424"/>
                  </a:ext>
                </a:extLst>
              </a:tr>
              <a:tr h="299463">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Oxidizer: LO</a:t>
                      </a:r>
                      <a:r>
                        <a:rPr lang="en-US" sz="1400" baseline="-25000" dirty="0"/>
                        <a:t>2</a:t>
                      </a:r>
                      <a:endParaRPr lang="en-US" sz="1400" dirty="0">
                        <a:latin typeface="Arial Narrow" panose="020B0606020202030204" pitchFamily="34" charset="0"/>
                      </a:endParaRPr>
                    </a:p>
                  </a:txBody>
                  <a:tcPr anchor="ctr"/>
                </a:tc>
                <a:tc>
                  <a:txBody>
                    <a:bodyPr/>
                    <a:lstStyle/>
                    <a:p>
                      <a:pPr algn="l"/>
                      <a:r>
                        <a:rPr lang="en-US" sz="1400" dirty="0"/>
                        <a:t>Mass (kg)</a:t>
                      </a:r>
                    </a:p>
                  </a:txBody>
                  <a:tcPr/>
                </a:tc>
                <a:tc>
                  <a:txBody>
                    <a:bodyPr/>
                    <a:lstStyle/>
                    <a:p>
                      <a:pPr algn="ctr"/>
                      <a:r>
                        <a:rPr lang="en-US" sz="1400" b="0" dirty="0"/>
                        <a:t>514640.56</a:t>
                      </a:r>
                    </a:p>
                  </a:txBody>
                  <a:tcPr/>
                </a:tc>
                <a:tc>
                  <a:txBody>
                    <a:bodyPr/>
                    <a:lstStyle/>
                    <a:p>
                      <a:pPr algn="ctr"/>
                      <a:r>
                        <a:rPr lang="en-US" sz="1400" dirty="0"/>
                        <a:t>526366.00</a:t>
                      </a:r>
                    </a:p>
                  </a:txBody>
                  <a:tcPr/>
                </a:tc>
                <a:tc>
                  <a:txBody>
                    <a:bodyPr/>
                    <a:lstStyle/>
                    <a:p>
                      <a:pPr algn="ctr"/>
                      <a:r>
                        <a:rPr lang="en-US" sz="1400" dirty="0"/>
                        <a:t>515621.26</a:t>
                      </a:r>
                    </a:p>
                  </a:txBody>
                  <a:tcPr/>
                </a:tc>
                <a:extLst>
                  <a:ext uri="{0D108BD9-81ED-4DB2-BD59-A6C34878D82A}">
                    <a16:rowId xmlns:a16="http://schemas.microsoft.com/office/drawing/2014/main" val="549737842"/>
                  </a:ext>
                </a:extLst>
              </a:tr>
              <a:tr h="299463">
                <a:tc vMerge="1">
                  <a:txBody>
                    <a:bodyPr/>
                    <a:lstStyle/>
                    <a:p>
                      <a:pPr algn="ctr"/>
                      <a:endParaRPr lang="en-US" dirty="0"/>
                    </a:p>
                  </a:txBody>
                  <a:tcPr/>
                </a:tc>
                <a:tc>
                  <a:txBody>
                    <a:bodyPr/>
                    <a:lstStyle/>
                    <a:p>
                      <a:pPr algn="l"/>
                      <a:r>
                        <a:rPr lang="en-US" sz="1400" dirty="0"/>
                        <a:t>Volume (m</a:t>
                      </a:r>
                      <a:r>
                        <a:rPr lang="en-US" sz="1400" baseline="30000" dirty="0"/>
                        <a:t>3</a:t>
                      </a:r>
                      <a:r>
                        <a:rPr lang="en-US" sz="1400" baseline="0" dirty="0"/>
                        <a:t>)</a:t>
                      </a:r>
                      <a:endParaRPr lang="en-US" sz="1400" dirty="0"/>
                    </a:p>
                  </a:txBody>
                  <a:tcPr/>
                </a:tc>
                <a:tc>
                  <a:txBody>
                    <a:bodyPr/>
                    <a:lstStyle/>
                    <a:p>
                      <a:pPr algn="ctr"/>
                      <a:r>
                        <a:rPr lang="en-US" sz="1400" b="0" dirty="0"/>
                        <a:t>451.53</a:t>
                      </a:r>
                    </a:p>
                  </a:txBody>
                  <a:tcPr/>
                </a:tc>
                <a:tc>
                  <a:txBody>
                    <a:bodyPr/>
                    <a:lstStyle/>
                    <a:p>
                      <a:pPr algn="ctr"/>
                      <a:r>
                        <a:rPr lang="en-US" sz="1400" dirty="0"/>
                        <a:t>461.72</a:t>
                      </a:r>
                    </a:p>
                  </a:txBody>
                  <a:tcPr/>
                </a:tc>
                <a:tc>
                  <a:txBody>
                    <a:bodyPr/>
                    <a:lstStyle/>
                    <a:p>
                      <a:pPr algn="ctr"/>
                      <a:r>
                        <a:rPr lang="en-US" sz="1400" dirty="0"/>
                        <a:t>452.30</a:t>
                      </a:r>
                    </a:p>
                  </a:txBody>
                  <a:tcPr/>
                </a:tc>
                <a:extLst>
                  <a:ext uri="{0D108BD9-81ED-4DB2-BD59-A6C34878D82A}">
                    <a16:rowId xmlns:a16="http://schemas.microsoft.com/office/drawing/2014/main" val="4154382256"/>
                  </a:ext>
                </a:extLst>
              </a:tr>
              <a:tr h="299463">
                <a:tc vMerge="1">
                  <a:txBody>
                    <a:bodyPr/>
                    <a:lstStyle/>
                    <a:p>
                      <a:pPr algn="ctr"/>
                      <a:endParaRPr lang="en-US" dirty="0"/>
                    </a:p>
                  </a:txBody>
                  <a:tcPr/>
                </a:tc>
                <a:tc>
                  <a:txBody>
                    <a:bodyPr/>
                    <a:lstStyle/>
                    <a:p>
                      <a:pPr algn="l"/>
                      <a:r>
                        <a:rPr lang="en-US" sz="1400" dirty="0"/>
                        <a:t>Tank mass (kg)</a:t>
                      </a:r>
                    </a:p>
                  </a:txBody>
                  <a:tcPr/>
                </a:tc>
                <a:tc>
                  <a:txBody>
                    <a:bodyPr/>
                    <a:lstStyle/>
                    <a:p>
                      <a:pPr algn="ctr"/>
                      <a:r>
                        <a:rPr lang="en-US" sz="1400" b="0" dirty="0"/>
                        <a:t>5490.57</a:t>
                      </a:r>
                    </a:p>
                  </a:txBody>
                  <a:tcPr/>
                </a:tc>
                <a:tc>
                  <a:txBody>
                    <a:bodyPr/>
                    <a:lstStyle/>
                    <a:p>
                      <a:pPr algn="ctr"/>
                      <a:r>
                        <a:rPr lang="en-US" sz="1400" dirty="0"/>
                        <a:t>5614.57</a:t>
                      </a:r>
                    </a:p>
                  </a:txBody>
                  <a:tcPr/>
                </a:tc>
                <a:tc>
                  <a:txBody>
                    <a:bodyPr/>
                    <a:lstStyle/>
                    <a:p>
                      <a:pPr algn="ctr"/>
                      <a:r>
                        <a:rPr lang="en-US" sz="1400" dirty="0"/>
                        <a:t>5500.00</a:t>
                      </a:r>
                    </a:p>
                  </a:txBody>
                  <a:tcPr/>
                </a:tc>
                <a:extLst>
                  <a:ext uri="{0D108BD9-81ED-4DB2-BD59-A6C34878D82A}">
                    <a16:rowId xmlns:a16="http://schemas.microsoft.com/office/drawing/2014/main" val="1258938313"/>
                  </a:ext>
                </a:extLst>
              </a:tr>
              <a:tr h="299463">
                <a:tc vMerge="1">
                  <a:txBody>
                    <a:bodyPr/>
                    <a:lstStyle/>
                    <a:p>
                      <a:endParaRPr lang="en-US"/>
                    </a:p>
                  </a:txBody>
                  <a:tcPr/>
                </a:tc>
                <a:tc>
                  <a:txBody>
                    <a:bodyPr/>
                    <a:lstStyle/>
                    <a:p>
                      <a:pPr algn="l"/>
                      <a:r>
                        <a:rPr lang="en-US" sz="1400" dirty="0"/>
                        <a:t>Tank insulation mass</a:t>
                      </a:r>
                    </a:p>
                  </a:txBody>
                  <a:tcPr/>
                </a:tc>
                <a:tc>
                  <a:txBody>
                    <a:bodyPr/>
                    <a:lstStyle/>
                    <a:p>
                      <a:pPr algn="ctr"/>
                      <a:r>
                        <a:rPr lang="en-US" sz="1400" b="0" dirty="0"/>
                        <a:t>386.57</a:t>
                      </a:r>
                    </a:p>
                  </a:txBody>
                  <a:tcPr/>
                </a:tc>
                <a:tc>
                  <a:txBody>
                    <a:bodyPr/>
                    <a:lstStyle/>
                    <a:p>
                      <a:pPr algn="ctr"/>
                      <a:r>
                        <a:rPr lang="en-US" sz="1400" dirty="0"/>
                        <a:t>716.58</a:t>
                      </a:r>
                    </a:p>
                  </a:txBody>
                  <a:tcPr/>
                </a:tc>
                <a:tc>
                  <a:txBody>
                    <a:bodyPr/>
                    <a:lstStyle/>
                    <a:p>
                      <a:pPr algn="ctr"/>
                      <a:r>
                        <a:rPr lang="en-US" sz="1400" dirty="0"/>
                        <a:t>410.18</a:t>
                      </a:r>
                    </a:p>
                  </a:txBody>
                  <a:tcPr/>
                </a:tc>
                <a:extLst>
                  <a:ext uri="{0D108BD9-81ED-4DB2-BD59-A6C34878D82A}">
                    <a16:rowId xmlns:a16="http://schemas.microsoft.com/office/drawing/2014/main" val="2530963592"/>
                  </a:ext>
                </a:extLst>
              </a:tr>
              <a:tr h="299463">
                <a:tc vMerge="1">
                  <a:txBody>
                    <a:bodyPr/>
                    <a:lstStyle/>
                    <a:p>
                      <a:pPr algn="ct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Tank length (m)</a:t>
                      </a:r>
                    </a:p>
                  </a:txBody>
                  <a:tcPr/>
                </a:tc>
                <a:tc>
                  <a:txBody>
                    <a:bodyPr/>
                    <a:lstStyle/>
                    <a:p>
                      <a:pPr algn="ctr"/>
                      <a:r>
                        <a:rPr lang="en-US" sz="1400" b="0" dirty="0"/>
                        <a:t>13.607</a:t>
                      </a:r>
                    </a:p>
                  </a:txBody>
                  <a:tcPr/>
                </a:tc>
                <a:tc>
                  <a:txBody>
                    <a:bodyPr/>
                    <a:lstStyle/>
                    <a:p>
                      <a:pPr algn="ctr"/>
                      <a:r>
                        <a:rPr lang="en-US" sz="1400" dirty="0"/>
                        <a:t>24.75</a:t>
                      </a:r>
                    </a:p>
                  </a:txBody>
                  <a:tcPr/>
                </a:tc>
                <a:tc>
                  <a:txBody>
                    <a:bodyPr/>
                    <a:lstStyle/>
                    <a:p>
                      <a:pPr algn="ctr"/>
                      <a:r>
                        <a:rPr lang="en-US" sz="1400" dirty="0"/>
                        <a:t>14.60</a:t>
                      </a:r>
                    </a:p>
                  </a:txBody>
                  <a:tcPr/>
                </a:tc>
                <a:extLst>
                  <a:ext uri="{0D108BD9-81ED-4DB2-BD59-A6C34878D82A}">
                    <a16:rowId xmlns:a16="http://schemas.microsoft.com/office/drawing/2014/main" val="2886253385"/>
                  </a:ext>
                </a:extLst>
              </a:tr>
              <a:tr h="299463">
                <a:tc rowSpan="3">
                  <a:txBody>
                    <a:bodyPr/>
                    <a:lstStyle/>
                    <a:p>
                      <a:pPr algn="ctr"/>
                      <a:r>
                        <a:rPr lang="en-US" sz="1400" dirty="0"/>
                        <a:t>Misc.</a:t>
                      </a:r>
                    </a:p>
                  </a:txBody>
                  <a:tcPr anchor="ctr"/>
                </a:tc>
                <a:tc>
                  <a:txBody>
                    <a:bodyPr/>
                    <a:lstStyle/>
                    <a:p>
                      <a:pPr algn="l"/>
                      <a:r>
                        <a:rPr lang="en-US" sz="1400" dirty="0"/>
                        <a:t>Fairing mass (kg)</a:t>
                      </a:r>
                    </a:p>
                  </a:txBody>
                  <a:tcPr/>
                </a:tc>
                <a:tc>
                  <a:txBody>
                    <a:bodyPr/>
                    <a:lstStyle/>
                    <a:p>
                      <a:pPr algn="ctr"/>
                      <a:r>
                        <a:rPr lang="en-US" sz="1400" b="0" dirty="0"/>
                        <a:t>3966.80</a:t>
                      </a:r>
                    </a:p>
                  </a:txBody>
                  <a:tcPr/>
                </a:tc>
                <a:tc>
                  <a:txBody>
                    <a:bodyPr/>
                    <a:lstStyle/>
                    <a:p>
                      <a:pPr algn="ctr"/>
                      <a:r>
                        <a:rPr lang="en-US" sz="1400" dirty="0"/>
                        <a:t>3966.79</a:t>
                      </a:r>
                    </a:p>
                  </a:txBody>
                  <a:tcPr/>
                </a:tc>
                <a:tc>
                  <a:txBody>
                    <a:bodyPr/>
                    <a:lstStyle/>
                    <a:p>
                      <a:pPr algn="ctr"/>
                      <a:r>
                        <a:rPr lang="en-US" sz="1400" dirty="0"/>
                        <a:t>3966.80</a:t>
                      </a:r>
                    </a:p>
                  </a:txBody>
                  <a:tcPr/>
                </a:tc>
                <a:extLst>
                  <a:ext uri="{0D108BD9-81ED-4DB2-BD59-A6C34878D82A}">
                    <a16:rowId xmlns:a16="http://schemas.microsoft.com/office/drawing/2014/main" val="109397501"/>
                  </a:ext>
                </a:extLst>
              </a:tr>
              <a:tr h="299463">
                <a:tc vMerge="1">
                  <a:txBody>
                    <a:bodyPr/>
                    <a:lstStyle/>
                    <a:p>
                      <a:pPr algn="ctr"/>
                      <a:endParaRPr lang="en-US" dirty="0"/>
                    </a:p>
                  </a:txBody>
                  <a:tcPr/>
                </a:tc>
                <a:tc>
                  <a:txBody>
                    <a:bodyPr/>
                    <a:lstStyle/>
                    <a:p>
                      <a:pPr algn="l"/>
                      <a:r>
                        <a:rPr lang="en-US" sz="1400" dirty="0"/>
                        <a:t>Avionics mass (kg)</a:t>
                      </a:r>
                    </a:p>
                  </a:txBody>
                  <a:tcPr/>
                </a:tc>
                <a:tc>
                  <a:txBody>
                    <a:bodyPr/>
                    <a:lstStyle/>
                    <a:p>
                      <a:pPr algn="ctr"/>
                      <a:r>
                        <a:rPr lang="en-US" sz="1400" b="0" dirty="0"/>
                        <a:t>1272.99</a:t>
                      </a:r>
                    </a:p>
                  </a:txBody>
                  <a:tcPr/>
                </a:tc>
                <a:tc>
                  <a:txBody>
                    <a:bodyPr/>
                    <a:lstStyle/>
                    <a:p>
                      <a:pPr algn="ctr"/>
                      <a:r>
                        <a:rPr lang="en-US" sz="1400" dirty="0"/>
                        <a:t>1283.29</a:t>
                      </a:r>
                    </a:p>
                  </a:txBody>
                  <a:tcPr/>
                </a:tc>
                <a:tc>
                  <a:txBody>
                    <a:bodyPr/>
                    <a:lstStyle/>
                    <a:p>
                      <a:pPr algn="ctr"/>
                      <a:r>
                        <a:rPr lang="en-US" sz="1400" dirty="0"/>
                        <a:t>1273.77</a:t>
                      </a:r>
                    </a:p>
                  </a:txBody>
                  <a:tcPr/>
                </a:tc>
                <a:extLst>
                  <a:ext uri="{0D108BD9-81ED-4DB2-BD59-A6C34878D82A}">
                    <a16:rowId xmlns:a16="http://schemas.microsoft.com/office/drawing/2014/main" val="2085603213"/>
                  </a:ext>
                </a:extLst>
              </a:tr>
              <a:tr h="299463">
                <a:tc vMerge="1">
                  <a:txBody>
                    <a:bodyPr/>
                    <a:lstStyle/>
                    <a:p>
                      <a:pPr algn="ct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Wiring mass (kg)</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t>2386.74</a:t>
                      </a:r>
                    </a:p>
                  </a:txBody>
                  <a:tcPr/>
                </a:tc>
                <a:tc>
                  <a:txBody>
                    <a:bodyPr/>
                    <a:lstStyle/>
                    <a:p>
                      <a:pPr algn="ctr"/>
                      <a:r>
                        <a:rPr lang="en-US" sz="1400" dirty="0"/>
                        <a:t>2626.91</a:t>
                      </a:r>
                    </a:p>
                  </a:txBody>
                  <a:tcPr/>
                </a:tc>
                <a:tc>
                  <a:txBody>
                    <a:bodyPr/>
                    <a:lstStyle/>
                    <a:p>
                      <a:pPr algn="ctr"/>
                      <a:r>
                        <a:rPr lang="en-US" sz="1400" dirty="0"/>
                        <a:t>2409.99</a:t>
                      </a:r>
                    </a:p>
                  </a:txBody>
                  <a:tcPr/>
                </a:tc>
                <a:extLst>
                  <a:ext uri="{0D108BD9-81ED-4DB2-BD59-A6C34878D82A}">
                    <a16:rowId xmlns:a16="http://schemas.microsoft.com/office/drawing/2014/main" val="2955849108"/>
                  </a:ext>
                </a:extLst>
              </a:tr>
              <a:tr h="299463">
                <a:tc rowSpan="4">
                  <a:txBody>
                    <a:bodyPr/>
                    <a:lstStyle/>
                    <a:p>
                      <a:pPr algn="ctr"/>
                      <a:r>
                        <a:rPr lang="en-US" sz="1400" dirty="0"/>
                        <a:t>Overall</a:t>
                      </a:r>
                    </a:p>
                  </a:txBody>
                  <a:tcPr anchor="ctr"/>
                </a:tc>
                <a:tc>
                  <a:txBody>
                    <a:bodyPr/>
                    <a:lstStyle/>
                    <a:p>
                      <a:pPr algn="l"/>
                      <a:r>
                        <a:rPr lang="en-US" sz="1400" dirty="0"/>
                        <a:t>Initial Dry Mass (kg)</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t>60,887.53</a:t>
                      </a:r>
                    </a:p>
                  </a:txBody>
                  <a:tcPr/>
                </a:tc>
                <a:tc>
                  <a:txBody>
                    <a:bodyPr/>
                    <a:lstStyle/>
                    <a:p>
                      <a:pPr algn="ctr"/>
                      <a:r>
                        <a:rPr lang="en-US" sz="1400" dirty="0"/>
                        <a:t>60.89</a:t>
                      </a:r>
                    </a:p>
                  </a:txBody>
                  <a:tcPr/>
                </a:tc>
                <a:tc>
                  <a:txBody>
                    <a:bodyPr/>
                    <a:lstStyle/>
                    <a:p>
                      <a:pPr algn="ctr"/>
                      <a:r>
                        <a:rPr lang="en-US" sz="1400" dirty="0"/>
                        <a:t>60887.53</a:t>
                      </a:r>
                    </a:p>
                  </a:txBody>
                  <a:tcPr/>
                </a:tc>
                <a:extLst>
                  <a:ext uri="{0D108BD9-81ED-4DB2-BD59-A6C34878D82A}">
                    <a16:rowId xmlns:a16="http://schemas.microsoft.com/office/drawing/2014/main" val="2521218875"/>
                  </a:ext>
                </a:extLst>
              </a:tr>
              <a:tr h="299463">
                <a:tc vMerge="1">
                  <a:txBody>
                    <a:bodyPr/>
                    <a:lstStyle/>
                    <a:p>
                      <a:pPr algn="ctr"/>
                      <a:endParaRPr lang="en-US" sz="1600" dirty="0"/>
                    </a:p>
                  </a:txBody>
                  <a:tcPr anchor="ctr"/>
                </a:tc>
                <a:tc>
                  <a:txBody>
                    <a:bodyPr/>
                    <a:lstStyle/>
                    <a:p>
                      <a:pPr algn="l"/>
                      <a:r>
                        <a:rPr lang="en-US" sz="1400" dirty="0"/>
                        <a:t>Dry mass (kg)</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t>50,821.64 (+16.5%)</a:t>
                      </a:r>
                    </a:p>
                  </a:txBody>
                  <a:tcPr/>
                </a:tc>
                <a:tc>
                  <a:txBody>
                    <a:bodyPr/>
                    <a:lstStyle/>
                    <a:p>
                      <a:pPr algn="ctr"/>
                      <a:r>
                        <a:rPr lang="en-US" sz="1400" dirty="0"/>
                        <a:t>52,650.80 (+13.5%)</a:t>
                      </a:r>
                    </a:p>
                  </a:txBody>
                  <a:tcPr/>
                </a:tc>
                <a:tc>
                  <a:txBody>
                    <a:bodyPr/>
                    <a:lstStyle/>
                    <a:p>
                      <a:pPr algn="ctr"/>
                      <a:r>
                        <a:rPr lang="en-US" sz="1400" dirty="0"/>
                        <a:t>60,960.32 (+16.3%)</a:t>
                      </a:r>
                    </a:p>
                  </a:txBody>
                  <a:tcPr/>
                </a:tc>
                <a:extLst>
                  <a:ext uri="{0D108BD9-81ED-4DB2-BD59-A6C34878D82A}">
                    <a16:rowId xmlns:a16="http://schemas.microsoft.com/office/drawing/2014/main" val="1869634457"/>
                  </a:ext>
                </a:extLst>
              </a:tr>
              <a:tr h="299463">
                <a:tc vMerge="1">
                  <a:txBody>
                    <a:bodyPr/>
                    <a:lstStyle/>
                    <a:p>
                      <a:pPr algn="ctr"/>
                      <a:endParaRPr lang="en-US" dirty="0"/>
                    </a:p>
                  </a:txBody>
                  <a:tcPr/>
                </a:tc>
                <a:tc>
                  <a:txBody>
                    <a:bodyPr/>
                    <a:lstStyle/>
                    <a:p>
                      <a:pPr algn="l"/>
                      <a:r>
                        <a:rPr lang="en-US" sz="1400" dirty="0"/>
                        <a:t>Wet mass (kg)</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t>651,352.29</a:t>
                      </a:r>
                    </a:p>
                  </a:txBody>
                  <a:tcPr/>
                </a:tc>
                <a:tc>
                  <a:txBody>
                    <a:bodyPr/>
                    <a:lstStyle/>
                    <a:p>
                      <a:pPr algn="ctr"/>
                      <a:r>
                        <a:rPr lang="en-US" sz="1400" dirty="0"/>
                        <a:t>653,181.45</a:t>
                      </a:r>
                    </a:p>
                  </a:txBody>
                  <a:tcPr/>
                </a:tc>
                <a:tc>
                  <a:txBody>
                    <a:bodyPr/>
                    <a:lstStyle/>
                    <a:p>
                      <a:pPr algn="ctr"/>
                      <a:r>
                        <a:rPr lang="en-US" sz="1400" dirty="0"/>
                        <a:t>662,518.46</a:t>
                      </a:r>
                    </a:p>
                  </a:txBody>
                  <a:tcPr/>
                </a:tc>
                <a:extLst>
                  <a:ext uri="{0D108BD9-81ED-4DB2-BD59-A6C34878D82A}">
                    <a16:rowId xmlns:a16="http://schemas.microsoft.com/office/drawing/2014/main" val="3924159706"/>
                  </a:ext>
                </a:extLst>
              </a:tr>
              <a:tr h="398862">
                <a:tc vMerge="1">
                  <a:txBody>
                    <a:bodyPr/>
                    <a:lstStyle/>
                    <a:p>
                      <a:pPr algn="ctr"/>
                      <a:endParaRPr lang="en-US" dirty="0"/>
                    </a:p>
                  </a:txBody>
                  <a:tcPr/>
                </a:tc>
                <a:tc>
                  <a:txBody>
                    <a:bodyPr/>
                    <a:lstStyle/>
                    <a:p>
                      <a:pPr algn="l"/>
                      <a:r>
                        <a:rPr lang="en-US" sz="1400" dirty="0"/>
                        <a:t>Length (m)</a:t>
                      </a:r>
                    </a:p>
                    <a:p>
                      <a:pPr algn="l"/>
                      <a:r>
                        <a:rPr lang="en-US" sz="1400" dirty="0"/>
                        <a:t>(w/o engine, payload fairing)</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t>50.02</a:t>
                      </a:r>
                    </a:p>
                  </a:txBody>
                  <a:tcPr/>
                </a:tc>
                <a:tc>
                  <a:txBody>
                    <a:bodyPr/>
                    <a:lstStyle/>
                    <a:p>
                      <a:pPr algn="ctr"/>
                      <a:r>
                        <a:rPr lang="en-US" sz="1400" dirty="0"/>
                        <a:t>72.82</a:t>
                      </a:r>
                    </a:p>
                  </a:txBody>
                  <a:tcPr/>
                </a:tc>
                <a:tc>
                  <a:txBody>
                    <a:bodyPr/>
                    <a:lstStyle/>
                    <a:p>
                      <a:pPr algn="ctr"/>
                      <a:r>
                        <a:rPr lang="en-US" sz="1400" dirty="0">
                          <a:latin typeface="Arial Narrow" panose="020B0606020202030204" pitchFamily="34" charset="0"/>
                        </a:rPr>
                        <a:t>52.05</a:t>
                      </a:r>
                      <a:endParaRPr lang="en-US" sz="1400" dirty="0"/>
                    </a:p>
                  </a:txBody>
                  <a:tcPr/>
                </a:tc>
                <a:extLst>
                  <a:ext uri="{0D108BD9-81ED-4DB2-BD59-A6C34878D82A}">
                    <a16:rowId xmlns:a16="http://schemas.microsoft.com/office/drawing/2014/main" val="3345898584"/>
                  </a:ext>
                </a:extLst>
              </a:tr>
            </a:tbl>
          </a:graphicData>
        </a:graphic>
      </p:graphicFrame>
      <p:sp>
        <p:nvSpPr>
          <p:cNvPr id="4" name="Title 1">
            <a:extLst>
              <a:ext uri="{FF2B5EF4-FFF2-40B4-BE49-F238E27FC236}">
                <a16:creationId xmlns:a16="http://schemas.microsoft.com/office/drawing/2014/main" id="{CF16FF8B-6785-415C-AB1A-827ABB4FF894}"/>
              </a:ext>
            </a:extLst>
          </p:cNvPr>
          <p:cNvSpPr txBox="1">
            <a:spLocks/>
          </p:cNvSpPr>
          <p:nvPr/>
        </p:nvSpPr>
        <p:spPr>
          <a:xfrm>
            <a:off x="838199" y="34008"/>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u="sng" dirty="0"/>
              <a:t>ELV SSTO MER (6.5 m diameter)</a:t>
            </a:r>
          </a:p>
        </p:txBody>
      </p:sp>
    </p:spTree>
    <p:extLst>
      <p:ext uri="{BB962C8B-B14F-4D97-AF65-F5344CB8AC3E}">
        <p14:creationId xmlns:p14="http://schemas.microsoft.com/office/powerpoint/2010/main" val="679334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DC0A557-1C4B-4584-A8D8-769DF1D12D57}"/>
              </a:ext>
            </a:extLst>
          </p:cNvPr>
          <p:cNvSpPr/>
          <p:nvPr/>
        </p:nvSpPr>
        <p:spPr>
          <a:xfrm>
            <a:off x="2257422" y="1119457"/>
            <a:ext cx="5786440" cy="118696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8" name="Partial Circle 7">
            <a:extLst>
              <a:ext uri="{FF2B5EF4-FFF2-40B4-BE49-F238E27FC236}">
                <a16:creationId xmlns:a16="http://schemas.microsoft.com/office/drawing/2014/main" id="{DB25BE53-8677-4970-9DD0-EE146A26FBB3}"/>
              </a:ext>
            </a:extLst>
          </p:cNvPr>
          <p:cNvSpPr/>
          <p:nvPr/>
        </p:nvSpPr>
        <p:spPr>
          <a:xfrm rot="10800000">
            <a:off x="6918447" y="1119459"/>
            <a:ext cx="1125415" cy="1186962"/>
          </a:xfrm>
          <a:prstGeom prst="pie">
            <a:avLst>
              <a:gd name="adj1" fmla="val 5323191"/>
              <a:gd name="adj2" fmla="val 1620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Narrow" panose="020B0606020202030204" pitchFamily="34" charset="0"/>
            </a:endParaRPr>
          </a:p>
        </p:txBody>
      </p:sp>
      <p:sp>
        <p:nvSpPr>
          <p:cNvPr id="9" name="Partial Circle 8">
            <a:extLst>
              <a:ext uri="{FF2B5EF4-FFF2-40B4-BE49-F238E27FC236}">
                <a16:creationId xmlns:a16="http://schemas.microsoft.com/office/drawing/2014/main" id="{C8A08859-6397-4E2D-B0C5-F288A43EC945}"/>
              </a:ext>
            </a:extLst>
          </p:cNvPr>
          <p:cNvSpPr/>
          <p:nvPr/>
        </p:nvSpPr>
        <p:spPr>
          <a:xfrm>
            <a:off x="6321669" y="1119459"/>
            <a:ext cx="1125415" cy="1186962"/>
          </a:xfrm>
          <a:prstGeom prst="pie">
            <a:avLst>
              <a:gd name="adj1" fmla="val 1369078"/>
              <a:gd name="adj2" fmla="val 16318941"/>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Narrow" panose="020B0606020202030204" pitchFamily="34" charset="0"/>
            </a:endParaRPr>
          </a:p>
        </p:txBody>
      </p:sp>
      <p:sp>
        <p:nvSpPr>
          <p:cNvPr id="10" name="Rectangle 9">
            <a:extLst>
              <a:ext uri="{FF2B5EF4-FFF2-40B4-BE49-F238E27FC236}">
                <a16:creationId xmlns:a16="http://schemas.microsoft.com/office/drawing/2014/main" id="{D8ABB3D6-903D-4A74-9B88-97E880DF9A94}"/>
              </a:ext>
            </a:extLst>
          </p:cNvPr>
          <p:cNvSpPr/>
          <p:nvPr/>
        </p:nvSpPr>
        <p:spPr>
          <a:xfrm>
            <a:off x="6867443" y="1119462"/>
            <a:ext cx="630848" cy="118696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1" name="Partial Circle 10">
            <a:extLst>
              <a:ext uri="{FF2B5EF4-FFF2-40B4-BE49-F238E27FC236}">
                <a16:creationId xmlns:a16="http://schemas.microsoft.com/office/drawing/2014/main" id="{ADE831DD-0D46-42D2-812A-87417C67E17D}"/>
              </a:ext>
            </a:extLst>
          </p:cNvPr>
          <p:cNvSpPr/>
          <p:nvPr/>
        </p:nvSpPr>
        <p:spPr>
          <a:xfrm rot="10800000">
            <a:off x="5196254" y="1119459"/>
            <a:ext cx="1125415" cy="1186962"/>
          </a:xfrm>
          <a:prstGeom prst="pie">
            <a:avLst>
              <a:gd name="adj1" fmla="val 5323191"/>
              <a:gd name="adj2" fmla="val 16347037"/>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Narrow" panose="020B0606020202030204" pitchFamily="34" charset="0"/>
            </a:endParaRPr>
          </a:p>
        </p:txBody>
      </p:sp>
      <p:sp>
        <p:nvSpPr>
          <p:cNvPr id="12" name="Partial Circle 11">
            <a:extLst>
              <a:ext uri="{FF2B5EF4-FFF2-40B4-BE49-F238E27FC236}">
                <a16:creationId xmlns:a16="http://schemas.microsoft.com/office/drawing/2014/main" id="{3C03A742-A5F0-4E33-BF09-39EE3A0EECCB}"/>
              </a:ext>
            </a:extLst>
          </p:cNvPr>
          <p:cNvSpPr/>
          <p:nvPr/>
        </p:nvSpPr>
        <p:spPr>
          <a:xfrm>
            <a:off x="2257422" y="1119459"/>
            <a:ext cx="1125415" cy="1186962"/>
          </a:xfrm>
          <a:prstGeom prst="pie">
            <a:avLst>
              <a:gd name="adj1" fmla="val 1369078"/>
              <a:gd name="adj2" fmla="val 1620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Narrow" panose="020B0606020202030204" pitchFamily="34" charset="0"/>
            </a:endParaRPr>
          </a:p>
        </p:txBody>
      </p:sp>
      <p:sp>
        <p:nvSpPr>
          <p:cNvPr id="13" name="Rectangle 12">
            <a:extLst>
              <a:ext uri="{FF2B5EF4-FFF2-40B4-BE49-F238E27FC236}">
                <a16:creationId xmlns:a16="http://schemas.microsoft.com/office/drawing/2014/main" id="{504D612C-7A5B-48B9-B812-6375FFEA5EB6}"/>
              </a:ext>
            </a:extLst>
          </p:cNvPr>
          <p:cNvSpPr/>
          <p:nvPr/>
        </p:nvSpPr>
        <p:spPr>
          <a:xfrm>
            <a:off x="2804743" y="1119458"/>
            <a:ext cx="2988288" cy="118696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20" name="TextBox 19">
            <a:extLst>
              <a:ext uri="{FF2B5EF4-FFF2-40B4-BE49-F238E27FC236}">
                <a16:creationId xmlns:a16="http://schemas.microsoft.com/office/drawing/2014/main" id="{88BB18B3-BF15-4364-B485-17577901636B}"/>
              </a:ext>
            </a:extLst>
          </p:cNvPr>
          <p:cNvSpPr txBox="1"/>
          <p:nvPr/>
        </p:nvSpPr>
        <p:spPr>
          <a:xfrm>
            <a:off x="4000499" y="1528269"/>
            <a:ext cx="562706" cy="369332"/>
          </a:xfrm>
          <a:prstGeom prst="rect">
            <a:avLst/>
          </a:prstGeom>
          <a:noFill/>
        </p:spPr>
        <p:txBody>
          <a:bodyPr wrap="square" rtlCol="0">
            <a:spAutoFit/>
          </a:bodyPr>
          <a:lstStyle/>
          <a:p>
            <a:pPr algn="ctr"/>
            <a:r>
              <a:rPr lang="en-US" dirty="0">
                <a:latin typeface="Arial Narrow" panose="020B0606020202030204" pitchFamily="34" charset="0"/>
              </a:rPr>
              <a:t>LH</a:t>
            </a:r>
            <a:r>
              <a:rPr lang="en-US" baseline="-25000" dirty="0">
                <a:latin typeface="Arial Narrow" panose="020B0606020202030204" pitchFamily="34" charset="0"/>
              </a:rPr>
              <a:t>2</a:t>
            </a:r>
            <a:endParaRPr lang="en-US" dirty="0">
              <a:latin typeface="Arial Narrow" panose="020B0606020202030204" pitchFamily="34" charset="0"/>
            </a:endParaRPr>
          </a:p>
        </p:txBody>
      </p:sp>
      <p:sp>
        <p:nvSpPr>
          <p:cNvPr id="21" name="TextBox 20">
            <a:extLst>
              <a:ext uri="{FF2B5EF4-FFF2-40B4-BE49-F238E27FC236}">
                <a16:creationId xmlns:a16="http://schemas.microsoft.com/office/drawing/2014/main" id="{A57C9939-90D3-47E3-B6D0-43017A8D8EAE}"/>
              </a:ext>
            </a:extLst>
          </p:cNvPr>
          <p:cNvSpPr txBox="1"/>
          <p:nvPr/>
        </p:nvSpPr>
        <p:spPr>
          <a:xfrm>
            <a:off x="6937676" y="1528269"/>
            <a:ext cx="538531" cy="369332"/>
          </a:xfrm>
          <a:prstGeom prst="rect">
            <a:avLst/>
          </a:prstGeom>
          <a:noFill/>
        </p:spPr>
        <p:txBody>
          <a:bodyPr wrap="square" rtlCol="0">
            <a:spAutoFit/>
          </a:bodyPr>
          <a:lstStyle/>
          <a:p>
            <a:pPr algn="ctr"/>
            <a:r>
              <a:rPr lang="en-US" dirty="0">
                <a:latin typeface="Arial Narrow" panose="020B0606020202030204" pitchFamily="34" charset="0"/>
              </a:rPr>
              <a:t>LO</a:t>
            </a:r>
            <a:r>
              <a:rPr lang="en-US" baseline="-25000" dirty="0">
                <a:latin typeface="Arial Narrow" panose="020B0606020202030204" pitchFamily="34" charset="0"/>
              </a:rPr>
              <a:t>2</a:t>
            </a:r>
            <a:endParaRPr lang="en-US" dirty="0">
              <a:latin typeface="Arial Narrow" panose="020B0606020202030204" pitchFamily="34" charset="0"/>
            </a:endParaRPr>
          </a:p>
        </p:txBody>
      </p:sp>
      <p:sp>
        <p:nvSpPr>
          <p:cNvPr id="29" name="Left Brace 28">
            <a:extLst>
              <a:ext uri="{FF2B5EF4-FFF2-40B4-BE49-F238E27FC236}">
                <a16:creationId xmlns:a16="http://schemas.microsoft.com/office/drawing/2014/main" id="{CABBE056-3584-477D-882A-90A2E15B6127}"/>
              </a:ext>
            </a:extLst>
          </p:cNvPr>
          <p:cNvSpPr/>
          <p:nvPr/>
        </p:nvSpPr>
        <p:spPr>
          <a:xfrm rot="16200000">
            <a:off x="4124214" y="856312"/>
            <a:ext cx="345154" cy="4049759"/>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Narrow" panose="020B0606020202030204" pitchFamily="34" charset="0"/>
            </a:endParaRPr>
          </a:p>
        </p:txBody>
      </p:sp>
      <p:sp>
        <p:nvSpPr>
          <p:cNvPr id="30" name="Left Brace 29">
            <a:extLst>
              <a:ext uri="{FF2B5EF4-FFF2-40B4-BE49-F238E27FC236}">
                <a16:creationId xmlns:a16="http://schemas.microsoft.com/office/drawing/2014/main" id="{21E25B25-0359-45D2-8559-3B1CE916C2B2}"/>
              </a:ext>
            </a:extLst>
          </p:cNvPr>
          <p:cNvSpPr/>
          <p:nvPr/>
        </p:nvSpPr>
        <p:spPr>
          <a:xfrm rot="16200000">
            <a:off x="7021749" y="2015150"/>
            <a:ext cx="331930" cy="1732087"/>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Narrow" panose="020B0606020202030204" pitchFamily="34" charset="0"/>
            </a:endParaRPr>
          </a:p>
        </p:txBody>
      </p:sp>
      <p:sp>
        <p:nvSpPr>
          <p:cNvPr id="34" name="TextBox 33">
            <a:extLst>
              <a:ext uri="{FF2B5EF4-FFF2-40B4-BE49-F238E27FC236}">
                <a16:creationId xmlns:a16="http://schemas.microsoft.com/office/drawing/2014/main" id="{2ABEF996-5AE9-4EFE-AE16-0B5313E44424}"/>
              </a:ext>
            </a:extLst>
          </p:cNvPr>
          <p:cNvSpPr txBox="1"/>
          <p:nvPr/>
        </p:nvSpPr>
        <p:spPr>
          <a:xfrm>
            <a:off x="-1" y="137983"/>
            <a:ext cx="3382837" cy="830997"/>
          </a:xfrm>
          <a:prstGeom prst="rect">
            <a:avLst/>
          </a:prstGeom>
          <a:noFill/>
        </p:spPr>
        <p:txBody>
          <a:bodyPr wrap="square" rtlCol="0">
            <a:spAutoFit/>
          </a:bodyPr>
          <a:lstStyle/>
          <a:p>
            <a:pPr algn="ctr"/>
            <a:r>
              <a:rPr lang="en-US" sz="2400" b="1" u="sng" dirty="0"/>
              <a:t>Earth Launch Vehicle: MER</a:t>
            </a:r>
            <a:endParaRPr lang="en-US" dirty="0">
              <a:latin typeface="Arial Narrow" panose="020B0606020202030204" pitchFamily="34" charset="0"/>
            </a:endParaRPr>
          </a:p>
        </p:txBody>
      </p:sp>
      <p:sp>
        <p:nvSpPr>
          <p:cNvPr id="36" name="Left Brace 35">
            <a:extLst>
              <a:ext uri="{FF2B5EF4-FFF2-40B4-BE49-F238E27FC236}">
                <a16:creationId xmlns:a16="http://schemas.microsoft.com/office/drawing/2014/main" id="{032B179C-3B90-4858-B33C-397D7A599C25}"/>
              </a:ext>
            </a:extLst>
          </p:cNvPr>
          <p:cNvSpPr/>
          <p:nvPr/>
        </p:nvSpPr>
        <p:spPr>
          <a:xfrm rot="16200000">
            <a:off x="4997028" y="1783114"/>
            <a:ext cx="307230" cy="5786440"/>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Narrow" panose="020B0606020202030204" pitchFamily="34" charset="0"/>
            </a:endParaRPr>
          </a:p>
        </p:txBody>
      </p:sp>
      <p:sp>
        <p:nvSpPr>
          <p:cNvPr id="37" name="TextBox 36">
            <a:extLst>
              <a:ext uri="{FF2B5EF4-FFF2-40B4-BE49-F238E27FC236}">
                <a16:creationId xmlns:a16="http://schemas.microsoft.com/office/drawing/2014/main" id="{07F4889A-3543-4FDE-B485-8CC8A076BDCD}"/>
              </a:ext>
            </a:extLst>
          </p:cNvPr>
          <p:cNvSpPr txBox="1"/>
          <p:nvPr/>
        </p:nvSpPr>
        <p:spPr>
          <a:xfrm>
            <a:off x="4027995" y="4921071"/>
            <a:ext cx="2761763" cy="1200329"/>
          </a:xfrm>
          <a:prstGeom prst="rect">
            <a:avLst/>
          </a:prstGeom>
          <a:noFill/>
        </p:spPr>
        <p:txBody>
          <a:bodyPr wrap="square" rtlCol="0">
            <a:spAutoFit/>
          </a:bodyPr>
          <a:lstStyle/>
          <a:p>
            <a:pPr algn="ctr"/>
            <a:r>
              <a:rPr lang="en-US" u="sng" dirty="0">
                <a:latin typeface="Arial Narrow" panose="020B0606020202030204" pitchFamily="34" charset="0"/>
              </a:rPr>
              <a:t>Overall</a:t>
            </a:r>
            <a:endParaRPr lang="en-US" dirty="0">
              <a:latin typeface="Arial Narrow" panose="020B0606020202030204" pitchFamily="34" charset="0"/>
            </a:endParaRPr>
          </a:p>
          <a:p>
            <a:r>
              <a:rPr lang="en-US" dirty="0">
                <a:latin typeface="Arial Narrow" panose="020B0606020202030204" pitchFamily="34" charset="0"/>
              </a:rPr>
              <a:t>Dry Mass = 50,960 kg</a:t>
            </a:r>
          </a:p>
          <a:p>
            <a:r>
              <a:rPr lang="en-US" dirty="0">
                <a:latin typeface="Arial Narrow" panose="020B0606020202030204" pitchFamily="34" charset="0"/>
              </a:rPr>
              <a:t>Propellant Mass = 601,558 kg</a:t>
            </a:r>
          </a:p>
          <a:p>
            <a:r>
              <a:rPr lang="en-US" dirty="0">
                <a:latin typeface="Arial Narrow" panose="020B0606020202030204" pitchFamily="34" charset="0"/>
              </a:rPr>
              <a:t>Wet Mass = 652,518 kg</a:t>
            </a:r>
          </a:p>
        </p:txBody>
      </p:sp>
      <p:cxnSp>
        <p:nvCxnSpPr>
          <p:cNvPr id="39" name="Straight Arrow Connector 38">
            <a:extLst>
              <a:ext uri="{FF2B5EF4-FFF2-40B4-BE49-F238E27FC236}">
                <a16:creationId xmlns:a16="http://schemas.microsoft.com/office/drawing/2014/main" id="{4CB67B6D-1C22-4F22-BE25-2249C4EBB6D3}"/>
              </a:ext>
            </a:extLst>
          </p:cNvPr>
          <p:cNvCxnSpPr/>
          <p:nvPr/>
        </p:nvCxnSpPr>
        <p:spPr>
          <a:xfrm>
            <a:off x="2257422" y="2476500"/>
            <a:ext cx="4064247" cy="0"/>
          </a:xfrm>
          <a:prstGeom prst="straightConnector1">
            <a:avLst/>
          </a:prstGeom>
          <a:ln w="28575">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79DAE91-07B6-4CC4-8409-5541719A6081}"/>
              </a:ext>
            </a:extLst>
          </p:cNvPr>
          <p:cNvCxnSpPr>
            <a:cxnSpLocks/>
          </p:cNvCxnSpPr>
          <p:nvPr/>
        </p:nvCxnSpPr>
        <p:spPr>
          <a:xfrm>
            <a:off x="6321669" y="2476500"/>
            <a:ext cx="1722193" cy="0"/>
          </a:xfrm>
          <a:prstGeom prst="straightConnector1">
            <a:avLst/>
          </a:prstGeom>
          <a:ln w="28575">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FA684B71-4688-4184-A917-137ABCCB2B2F}"/>
              </a:ext>
            </a:extLst>
          </p:cNvPr>
          <p:cNvSpPr txBox="1"/>
          <p:nvPr/>
        </p:nvSpPr>
        <p:spPr>
          <a:xfrm>
            <a:off x="3819025" y="2444869"/>
            <a:ext cx="925654" cy="369332"/>
          </a:xfrm>
          <a:prstGeom prst="rect">
            <a:avLst/>
          </a:prstGeom>
          <a:noFill/>
        </p:spPr>
        <p:txBody>
          <a:bodyPr wrap="square" rtlCol="0">
            <a:spAutoFit/>
          </a:bodyPr>
          <a:lstStyle/>
          <a:p>
            <a:pPr algn="ctr"/>
            <a:r>
              <a:rPr lang="en-US" dirty="0">
                <a:latin typeface="Arial Narrow" panose="020B0606020202030204" pitchFamily="34" charset="0"/>
              </a:rPr>
              <a:t>37.45 m </a:t>
            </a:r>
          </a:p>
        </p:txBody>
      </p:sp>
      <p:sp>
        <p:nvSpPr>
          <p:cNvPr id="43" name="TextBox 42">
            <a:extLst>
              <a:ext uri="{FF2B5EF4-FFF2-40B4-BE49-F238E27FC236}">
                <a16:creationId xmlns:a16="http://schemas.microsoft.com/office/drawing/2014/main" id="{AFB4968E-0C13-4B1D-8F95-FD8979B350C4}"/>
              </a:ext>
            </a:extLst>
          </p:cNvPr>
          <p:cNvSpPr txBox="1"/>
          <p:nvPr/>
        </p:nvSpPr>
        <p:spPr>
          <a:xfrm>
            <a:off x="6789759" y="2435622"/>
            <a:ext cx="925654" cy="369332"/>
          </a:xfrm>
          <a:prstGeom prst="rect">
            <a:avLst/>
          </a:prstGeom>
          <a:noFill/>
        </p:spPr>
        <p:txBody>
          <a:bodyPr wrap="square" rtlCol="0">
            <a:spAutoFit/>
          </a:bodyPr>
          <a:lstStyle/>
          <a:p>
            <a:pPr algn="ctr"/>
            <a:r>
              <a:rPr lang="en-US" dirty="0">
                <a:latin typeface="Arial Narrow" panose="020B0606020202030204" pitchFamily="34" charset="0"/>
              </a:rPr>
              <a:t>14.60 m </a:t>
            </a:r>
          </a:p>
        </p:txBody>
      </p:sp>
      <p:cxnSp>
        <p:nvCxnSpPr>
          <p:cNvPr id="47" name="Straight Arrow Connector 46">
            <a:extLst>
              <a:ext uri="{FF2B5EF4-FFF2-40B4-BE49-F238E27FC236}">
                <a16:creationId xmlns:a16="http://schemas.microsoft.com/office/drawing/2014/main" id="{917C0EB5-6904-4814-9312-C33C1A9AA169}"/>
              </a:ext>
            </a:extLst>
          </p:cNvPr>
          <p:cNvCxnSpPr>
            <a:cxnSpLocks/>
          </p:cNvCxnSpPr>
          <p:nvPr/>
        </p:nvCxnSpPr>
        <p:spPr>
          <a:xfrm>
            <a:off x="9591822" y="1100103"/>
            <a:ext cx="0" cy="1185816"/>
          </a:xfrm>
          <a:prstGeom prst="straightConnector1">
            <a:avLst/>
          </a:prstGeom>
          <a:ln w="28575">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E2AB67AD-2F1D-4050-B08B-9115FB39DA34}"/>
              </a:ext>
            </a:extLst>
          </p:cNvPr>
          <p:cNvSpPr txBox="1"/>
          <p:nvPr/>
        </p:nvSpPr>
        <p:spPr>
          <a:xfrm>
            <a:off x="9485438" y="1507771"/>
            <a:ext cx="797291" cy="369332"/>
          </a:xfrm>
          <a:prstGeom prst="rect">
            <a:avLst/>
          </a:prstGeom>
          <a:noFill/>
        </p:spPr>
        <p:txBody>
          <a:bodyPr wrap="square" rtlCol="0">
            <a:spAutoFit/>
          </a:bodyPr>
          <a:lstStyle/>
          <a:p>
            <a:pPr algn="ctr"/>
            <a:r>
              <a:rPr lang="en-US" dirty="0">
                <a:latin typeface="Arial Narrow" panose="020B0606020202030204" pitchFamily="34" charset="0"/>
              </a:rPr>
              <a:t>6.5 m </a:t>
            </a:r>
          </a:p>
        </p:txBody>
      </p:sp>
      <p:sp>
        <p:nvSpPr>
          <p:cNvPr id="51" name="TextBox 50">
            <a:extLst>
              <a:ext uri="{FF2B5EF4-FFF2-40B4-BE49-F238E27FC236}">
                <a16:creationId xmlns:a16="http://schemas.microsoft.com/office/drawing/2014/main" id="{370D2677-14C4-4F77-9382-4C4C61E14A4C}"/>
              </a:ext>
            </a:extLst>
          </p:cNvPr>
          <p:cNvSpPr txBox="1"/>
          <p:nvPr/>
        </p:nvSpPr>
        <p:spPr>
          <a:xfrm>
            <a:off x="9884084" y="6405232"/>
            <a:ext cx="2307916" cy="369332"/>
          </a:xfrm>
          <a:prstGeom prst="rect">
            <a:avLst/>
          </a:prstGeom>
          <a:noFill/>
        </p:spPr>
        <p:txBody>
          <a:bodyPr wrap="square" rtlCol="0">
            <a:spAutoFit/>
          </a:bodyPr>
          <a:lstStyle/>
          <a:p>
            <a:pPr algn="ctr"/>
            <a:r>
              <a:rPr lang="en-US" dirty="0">
                <a:latin typeface="Arial Narrow" panose="020B0606020202030204" pitchFamily="34" charset="0"/>
              </a:rPr>
              <a:t>Note: figures not to scale </a:t>
            </a:r>
          </a:p>
        </p:txBody>
      </p:sp>
      <p:cxnSp>
        <p:nvCxnSpPr>
          <p:cNvPr id="53" name="Straight Arrow Connector 52">
            <a:extLst>
              <a:ext uri="{FF2B5EF4-FFF2-40B4-BE49-F238E27FC236}">
                <a16:creationId xmlns:a16="http://schemas.microsoft.com/office/drawing/2014/main" id="{8635BA33-E484-4CBC-93BF-2D786BB2E70F}"/>
              </a:ext>
            </a:extLst>
          </p:cNvPr>
          <p:cNvCxnSpPr>
            <a:cxnSpLocks/>
          </p:cNvCxnSpPr>
          <p:nvPr/>
        </p:nvCxnSpPr>
        <p:spPr>
          <a:xfrm>
            <a:off x="2249728" y="983984"/>
            <a:ext cx="5794134" cy="0"/>
          </a:xfrm>
          <a:prstGeom prst="straightConnector1">
            <a:avLst/>
          </a:prstGeom>
          <a:ln w="28575">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ADE4ABD8-60F5-4FDD-A08B-E48C48814002}"/>
              </a:ext>
            </a:extLst>
          </p:cNvPr>
          <p:cNvSpPr txBox="1"/>
          <p:nvPr/>
        </p:nvSpPr>
        <p:spPr>
          <a:xfrm>
            <a:off x="4683968" y="630341"/>
            <a:ext cx="925654" cy="369332"/>
          </a:xfrm>
          <a:prstGeom prst="rect">
            <a:avLst/>
          </a:prstGeom>
          <a:noFill/>
        </p:spPr>
        <p:txBody>
          <a:bodyPr wrap="square" rtlCol="0">
            <a:spAutoFit/>
          </a:bodyPr>
          <a:lstStyle/>
          <a:p>
            <a:pPr algn="ctr"/>
            <a:r>
              <a:rPr lang="en-US" dirty="0">
                <a:latin typeface="Arial Narrow" panose="020B0606020202030204" pitchFamily="34" charset="0"/>
              </a:rPr>
              <a:t>52.05 m </a:t>
            </a:r>
          </a:p>
        </p:txBody>
      </p:sp>
      <p:sp>
        <p:nvSpPr>
          <p:cNvPr id="55" name="TextBox 54">
            <a:extLst>
              <a:ext uri="{FF2B5EF4-FFF2-40B4-BE49-F238E27FC236}">
                <a16:creationId xmlns:a16="http://schemas.microsoft.com/office/drawing/2014/main" id="{DE47CD42-404A-4444-ABD8-6E97EDB9F427}"/>
              </a:ext>
            </a:extLst>
          </p:cNvPr>
          <p:cNvSpPr txBox="1"/>
          <p:nvPr/>
        </p:nvSpPr>
        <p:spPr>
          <a:xfrm>
            <a:off x="8636579" y="3123777"/>
            <a:ext cx="2725964" cy="1200329"/>
          </a:xfrm>
          <a:prstGeom prst="rect">
            <a:avLst/>
          </a:prstGeom>
          <a:noFill/>
        </p:spPr>
        <p:txBody>
          <a:bodyPr wrap="square" rtlCol="0">
            <a:spAutoFit/>
          </a:bodyPr>
          <a:lstStyle/>
          <a:p>
            <a:pPr algn="ctr"/>
            <a:r>
              <a:rPr lang="en-US" u="sng" dirty="0">
                <a:latin typeface="Arial Narrow" panose="020B0606020202030204" pitchFamily="34" charset="0"/>
              </a:rPr>
              <a:t>Miscellaneous Mass</a:t>
            </a:r>
            <a:endParaRPr lang="en-US" dirty="0">
              <a:latin typeface="Arial Narrow" panose="020B0606020202030204" pitchFamily="34" charset="0"/>
            </a:endParaRPr>
          </a:p>
          <a:p>
            <a:r>
              <a:rPr lang="en-US" dirty="0">
                <a:latin typeface="Arial Narrow" panose="020B0606020202030204" pitchFamily="34" charset="0"/>
              </a:rPr>
              <a:t>Fairings = 3966.8 kg</a:t>
            </a:r>
          </a:p>
          <a:p>
            <a:r>
              <a:rPr lang="en-US" dirty="0">
                <a:latin typeface="Arial Narrow" panose="020B0606020202030204" pitchFamily="34" charset="0"/>
              </a:rPr>
              <a:t>Avionics = 1273.8 kg</a:t>
            </a:r>
          </a:p>
          <a:p>
            <a:r>
              <a:rPr lang="en-US" dirty="0">
                <a:latin typeface="Arial Narrow" panose="020B0606020202030204" pitchFamily="34" charset="0"/>
              </a:rPr>
              <a:t>Wiring = 2410.0 kg</a:t>
            </a:r>
          </a:p>
        </p:txBody>
      </p:sp>
      <p:sp>
        <p:nvSpPr>
          <p:cNvPr id="58" name="TextBox 57">
            <a:extLst>
              <a:ext uri="{FF2B5EF4-FFF2-40B4-BE49-F238E27FC236}">
                <a16:creationId xmlns:a16="http://schemas.microsoft.com/office/drawing/2014/main" id="{3D89B28A-50B4-43D0-B667-5F164D05FBAF}"/>
              </a:ext>
            </a:extLst>
          </p:cNvPr>
          <p:cNvSpPr txBox="1"/>
          <p:nvPr/>
        </p:nvSpPr>
        <p:spPr>
          <a:xfrm>
            <a:off x="5924192" y="3132904"/>
            <a:ext cx="2517146" cy="1200329"/>
          </a:xfrm>
          <a:prstGeom prst="rect">
            <a:avLst/>
          </a:prstGeom>
          <a:noFill/>
        </p:spPr>
        <p:txBody>
          <a:bodyPr wrap="square" rtlCol="0">
            <a:spAutoFit/>
          </a:bodyPr>
          <a:lstStyle/>
          <a:p>
            <a:pPr algn="ctr"/>
            <a:r>
              <a:rPr lang="en-US" u="sng" dirty="0">
                <a:latin typeface="Arial Narrow" panose="020B0606020202030204" pitchFamily="34" charset="0"/>
              </a:rPr>
              <a:t>Oxidizer</a:t>
            </a:r>
            <a:endParaRPr lang="en-US" dirty="0">
              <a:latin typeface="Arial Narrow" panose="020B0606020202030204" pitchFamily="34" charset="0"/>
            </a:endParaRPr>
          </a:p>
          <a:p>
            <a:r>
              <a:rPr lang="en-US" dirty="0">
                <a:latin typeface="Arial Narrow" panose="020B0606020202030204" pitchFamily="34" charset="0"/>
              </a:rPr>
              <a:t>Mass = 515,621.3 kg</a:t>
            </a:r>
          </a:p>
          <a:p>
            <a:r>
              <a:rPr lang="en-US" dirty="0">
                <a:latin typeface="Arial Narrow" panose="020B0606020202030204" pitchFamily="34" charset="0"/>
              </a:rPr>
              <a:t>Volume = 452.3 m</a:t>
            </a:r>
            <a:r>
              <a:rPr lang="en-US" baseline="30000" dirty="0">
                <a:latin typeface="Arial Narrow" panose="020B0606020202030204" pitchFamily="34" charset="0"/>
              </a:rPr>
              <a:t>3</a:t>
            </a:r>
            <a:endParaRPr lang="en-US" dirty="0">
              <a:latin typeface="Arial Narrow" panose="020B0606020202030204" pitchFamily="34" charset="0"/>
            </a:endParaRPr>
          </a:p>
          <a:p>
            <a:r>
              <a:rPr lang="en-US" dirty="0">
                <a:latin typeface="Arial Narrow" panose="020B0606020202030204" pitchFamily="34" charset="0"/>
              </a:rPr>
              <a:t>Tank Mass = 5500.0 kg</a:t>
            </a:r>
          </a:p>
        </p:txBody>
      </p:sp>
      <p:sp>
        <p:nvSpPr>
          <p:cNvPr id="59" name="TextBox 58">
            <a:extLst>
              <a:ext uri="{FF2B5EF4-FFF2-40B4-BE49-F238E27FC236}">
                <a16:creationId xmlns:a16="http://schemas.microsoft.com/office/drawing/2014/main" id="{2A8B7324-EAF9-42F6-8ECE-7A0870B04AB8}"/>
              </a:ext>
            </a:extLst>
          </p:cNvPr>
          <p:cNvSpPr txBox="1"/>
          <p:nvPr/>
        </p:nvSpPr>
        <p:spPr>
          <a:xfrm>
            <a:off x="3038218" y="3123777"/>
            <a:ext cx="2517146" cy="1200329"/>
          </a:xfrm>
          <a:prstGeom prst="rect">
            <a:avLst/>
          </a:prstGeom>
          <a:noFill/>
        </p:spPr>
        <p:txBody>
          <a:bodyPr wrap="square" rtlCol="0">
            <a:spAutoFit/>
          </a:bodyPr>
          <a:lstStyle/>
          <a:p>
            <a:pPr algn="ctr"/>
            <a:r>
              <a:rPr lang="en-US" u="sng" dirty="0">
                <a:latin typeface="Arial Narrow" panose="020B0606020202030204" pitchFamily="34" charset="0"/>
              </a:rPr>
              <a:t>Fuel</a:t>
            </a:r>
            <a:endParaRPr lang="en-US" dirty="0">
              <a:latin typeface="Arial Narrow" panose="020B0606020202030204" pitchFamily="34" charset="0"/>
            </a:endParaRPr>
          </a:p>
          <a:p>
            <a:r>
              <a:rPr lang="en-US" dirty="0">
                <a:latin typeface="Arial Narrow" panose="020B0606020202030204" pitchFamily="34" charset="0"/>
              </a:rPr>
              <a:t>Mass = 85,936.9 kg</a:t>
            </a:r>
          </a:p>
          <a:p>
            <a:r>
              <a:rPr lang="en-US" dirty="0">
                <a:latin typeface="Arial Narrow" panose="020B0606020202030204" pitchFamily="34" charset="0"/>
              </a:rPr>
              <a:t>Volume = 1210.4 m</a:t>
            </a:r>
            <a:r>
              <a:rPr lang="en-US" baseline="30000" dirty="0">
                <a:latin typeface="Arial Narrow" panose="020B0606020202030204" pitchFamily="34" charset="0"/>
              </a:rPr>
              <a:t>3</a:t>
            </a:r>
            <a:endParaRPr lang="en-US" dirty="0">
              <a:latin typeface="Arial Narrow" panose="020B0606020202030204" pitchFamily="34" charset="0"/>
            </a:endParaRPr>
          </a:p>
          <a:p>
            <a:r>
              <a:rPr lang="en-US" dirty="0">
                <a:latin typeface="Arial Narrow" panose="020B0606020202030204" pitchFamily="34" charset="0"/>
              </a:rPr>
              <a:t>Tank Mass = 11002.3 kg</a:t>
            </a:r>
          </a:p>
        </p:txBody>
      </p:sp>
      <p:cxnSp>
        <p:nvCxnSpPr>
          <p:cNvPr id="33" name="Straight Arrow Connector 32">
            <a:extLst>
              <a:ext uri="{FF2B5EF4-FFF2-40B4-BE49-F238E27FC236}">
                <a16:creationId xmlns:a16="http://schemas.microsoft.com/office/drawing/2014/main" id="{4F72B455-F028-2845-8E13-384145F500B1}"/>
              </a:ext>
            </a:extLst>
          </p:cNvPr>
          <p:cNvCxnSpPr>
            <a:cxnSpLocks/>
          </p:cNvCxnSpPr>
          <p:nvPr/>
        </p:nvCxnSpPr>
        <p:spPr>
          <a:xfrm>
            <a:off x="7563013" y="1692438"/>
            <a:ext cx="480849" cy="0"/>
          </a:xfrm>
          <a:prstGeom prst="straightConnector1">
            <a:avLst/>
          </a:prstGeom>
          <a:ln w="28575">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AED046B-E1C9-094D-B1C2-44D5E53EFC2D}"/>
              </a:ext>
            </a:extLst>
          </p:cNvPr>
          <p:cNvCxnSpPr>
            <a:cxnSpLocks/>
          </p:cNvCxnSpPr>
          <p:nvPr/>
        </p:nvCxnSpPr>
        <p:spPr>
          <a:xfrm>
            <a:off x="5793031" y="1692438"/>
            <a:ext cx="480849" cy="0"/>
          </a:xfrm>
          <a:prstGeom prst="straightConnector1">
            <a:avLst/>
          </a:prstGeom>
          <a:ln w="28575">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Triangle 3">
            <a:extLst>
              <a:ext uri="{FF2B5EF4-FFF2-40B4-BE49-F238E27FC236}">
                <a16:creationId xmlns:a16="http://schemas.microsoft.com/office/drawing/2014/main" id="{6EBA15D0-48B3-A14B-BED8-65ACD04173AE}"/>
              </a:ext>
            </a:extLst>
          </p:cNvPr>
          <p:cNvSpPr/>
          <p:nvPr/>
        </p:nvSpPr>
        <p:spPr>
          <a:xfrm rot="5400000">
            <a:off x="8118858" y="1033856"/>
            <a:ext cx="1186963" cy="131716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Arrow Connector 40">
            <a:extLst>
              <a:ext uri="{FF2B5EF4-FFF2-40B4-BE49-F238E27FC236}">
                <a16:creationId xmlns:a16="http://schemas.microsoft.com/office/drawing/2014/main" id="{465D9CA2-CDB4-D947-A12D-65881F57746B}"/>
              </a:ext>
            </a:extLst>
          </p:cNvPr>
          <p:cNvCxnSpPr>
            <a:cxnSpLocks/>
          </p:cNvCxnSpPr>
          <p:nvPr/>
        </p:nvCxnSpPr>
        <p:spPr>
          <a:xfrm>
            <a:off x="8053756" y="2476500"/>
            <a:ext cx="1317165" cy="0"/>
          </a:xfrm>
          <a:prstGeom prst="straightConnector1">
            <a:avLst/>
          </a:prstGeom>
          <a:ln w="28575">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19228AF3-B115-8246-88B4-79F244AEB441}"/>
              </a:ext>
            </a:extLst>
          </p:cNvPr>
          <p:cNvSpPr txBox="1"/>
          <p:nvPr/>
        </p:nvSpPr>
        <p:spPr>
          <a:xfrm>
            <a:off x="8249511" y="2418000"/>
            <a:ext cx="925654" cy="369332"/>
          </a:xfrm>
          <a:prstGeom prst="rect">
            <a:avLst/>
          </a:prstGeom>
          <a:noFill/>
        </p:spPr>
        <p:txBody>
          <a:bodyPr wrap="square" rtlCol="0">
            <a:spAutoFit/>
          </a:bodyPr>
          <a:lstStyle/>
          <a:p>
            <a:pPr algn="ctr"/>
            <a:r>
              <a:rPr lang="en-US" dirty="0">
                <a:latin typeface="Arial Narrow" panose="020B0606020202030204" pitchFamily="34" charset="0"/>
              </a:rPr>
              <a:t>19.5 m </a:t>
            </a:r>
          </a:p>
        </p:txBody>
      </p:sp>
      <p:sp>
        <p:nvSpPr>
          <p:cNvPr id="45" name="Left Brace 44">
            <a:extLst>
              <a:ext uri="{FF2B5EF4-FFF2-40B4-BE49-F238E27FC236}">
                <a16:creationId xmlns:a16="http://schemas.microsoft.com/office/drawing/2014/main" id="{7753ADB1-01E7-C74D-8A4C-81BFA2CEF894}"/>
              </a:ext>
            </a:extLst>
          </p:cNvPr>
          <p:cNvSpPr/>
          <p:nvPr/>
        </p:nvSpPr>
        <p:spPr>
          <a:xfrm rot="5400000">
            <a:off x="6440206" y="297794"/>
            <a:ext cx="854472" cy="1732087"/>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Narrow" panose="020B0606020202030204" pitchFamily="34" charset="0"/>
            </a:endParaRPr>
          </a:p>
        </p:txBody>
      </p:sp>
      <p:sp>
        <p:nvSpPr>
          <p:cNvPr id="56" name="TextBox 55">
            <a:extLst>
              <a:ext uri="{FF2B5EF4-FFF2-40B4-BE49-F238E27FC236}">
                <a16:creationId xmlns:a16="http://schemas.microsoft.com/office/drawing/2014/main" id="{69FE6250-4BEC-0D45-9834-059F5479DEBF}"/>
              </a:ext>
            </a:extLst>
          </p:cNvPr>
          <p:cNvSpPr txBox="1"/>
          <p:nvPr/>
        </p:nvSpPr>
        <p:spPr>
          <a:xfrm>
            <a:off x="6447927" y="430074"/>
            <a:ext cx="925654" cy="369332"/>
          </a:xfrm>
          <a:prstGeom prst="rect">
            <a:avLst/>
          </a:prstGeom>
          <a:noFill/>
        </p:spPr>
        <p:txBody>
          <a:bodyPr wrap="square" rtlCol="0">
            <a:spAutoFit/>
          </a:bodyPr>
          <a:lstStyle/>
          <a:p>
            <a:pPr algn="ctr"/>
            <a:r>
              <a:rPr lang="en-US" dirty="0">
                <a:latin typeface="Arial Narrow" panose="020B0606020202030204" pitchFamily="34" charset="0"/>
              </a:rPr>
              <a:t>0.325 m</a:t>
            </a:r>
          </a:p>
        </p:txBody>
      </p:sp>
      <p:pic>
        <p:nvPicPr>
          <p:cNvPr id="57" name="Picture 56">
            <a:extLst>
              <a:ext uri="{FF2B5EF4-FFF2-40B4-BE49-F238E27FC236}">
                <a16:creationId xmlns:a16="http://schemas.microsoft.com/office/drawing/2014/main" id="{ED00B905-EE64-4E4F-A2BF-C2603FB414F9}"/>
              </a:ext>
            </a:extLst>
          </p:cNvPr>
          <p:cNvPicPr>
            <a:picLocks noChangeAspect="1"/>
          </p:cNvPicPr>
          <p:nvPr/>
        </p:nvPicPr>
        <p:blipFill>
          <a:blip r:embed="rId2"/>
          <a:stretch>
            <a:fillRect/>
          </a:stretch>
        </p:blipFill>
        <p:spPr>
          <a:xfrm rot="5400000">
            <a:off x="1013713" y="1198209"/>
            <a:ext cx="652823" cy="1029451"/>
          </a:xfrm>
          <a:prstGeom prst="rect">
            <a:avLst/>
          </a:prstGeom>
        </p:spPr>
      </p:pic>
      <p:sp>
        <p:nvSpPr>
          <p:cNvPr id="60" name="Left Brace 59">
            <a:extLst>
              <a:ext uri="{FF2B5EF4-FFF2-40B4-BE49-F238E27FC236}">
                <a16:creationId xmlns:a16="http://schemas.microsoft.com/office/drawing/2014/main" id="{B6402590-3948-EB40-9E92-07BDDE717378}"/>
              </a:ext>
            </a:extLst>
          </p:cNvPr>
          <p:cNvSpPr/>
          <p:nvPr/>
        </p:nvSpPr>
        <p:spPr>
          <a:xfrm rot="16200000">
            <a:off x="1146780" y="1746759"/>
            <a:ext cx="318703" cy="1107916"/>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Narrow" panose="020B0606020202030204" pitchFamily="34" charset="0"/>
            </a:endParaRPr>
          </a:p>
        </p:txBody>
      </p:sp>
      <p:sp>
        <p:nvSpPr>
          <p:cNvPr id="61" name="TextBox 60">
            <a:extLst>
              <a:ext uri="{FF2B5EF4-FFF2-40B4-BE49-F238E27FC236}">
                <a16:creationId xmlns:a16="http://schemas.microsoft.com/office/drawing/2014/main" id="{A3DD6E12-FF4D-F043-806B-768A8F5AF847}"/>
              </a:ext>
            </a:extLst>
          </p:cNvPr>
          <p:cNvSpPr txBox="1"/>
          <p:nvPr/>
        </p:nvSpPr>
        <p:spPr>
          <a:xfrm>
            <a:off x="47558" y="2485836"/>
            <a:ext cx="2517146" cy="923330"/>
          </a:xfrm>
          <a:prstGeom prst="rect">
            <a:avLst/>
          </a:prstGeom>
          <a:noFill/>
        </p:spPr>
        <p:txBody>
          <a:bodyPr wrap="square" rtlCol="0">
            <a:spAutoFit/>
          </a:bodyPr>
          <a:lstStyle/>
          <a:p>
            <a:pPr algn="ctr"/>
            <a:r>
              <a:rPr lang="en-US" u="sng" dirty="0">
                <a:latin typeface="Arial Narrow" panose="020B0606020202030204" pitchFamily="34" charset="0"/>
              </a:rPr>
              <a:t>6x RS-25</a:t>
            </a:r>
          </a:p>
          <a:p>
            <a:r>
              <a:rPr lang="en-US" dirty="0">
                <a:latin typeface="Arial Narrow" panose="020B0606020202030204" pitchFamily="34" charset="0"/>
              </a:rPr>
              <a:t>Engine Mass = 3526 kg</a:t>
            </a:r>
          </a:p>
          <a:p>
            <a:r>
              <a:rPr lang="en-US" dirty="0">
                <a:latin typeface="Arial Narrow" panose="020B0606020202030204" pitchFamily="34" charset="0"/>
              </a:rPr>
              <a:t>[1]</a:t>
            </a:r>
          </a:p>
        </p:txBody>
      </p:sp>
      <p:sp>
        <p:nvSpPr>
          <p:cNvPr id="62" name="Trapezoid 61">
            <a:extLst>
              <a:ext uri="{FF2B5EF4-FFF2-40B4-BE49-F238E27FC236}">
                <a16:creationId xmlns:a16="http://schemas.microsoft.com/office/drawing/2014/main" id="{45460467-587E-B44F-8D08-4C6860AD4E09}"/>
              </a:ext>
            </a:extLst>
          </p:cNvPr>
          <p:cNvSpPr/>
          <p:nvPr/>
        </p:nvSpPr>
        <p:spPr>
          <a:xfrm rot="16200000">
            <a:off x="1645387" y="1548049"/>
            <a:ext cx="868219" cy="367732"/>
          </a:xfrm>
          <a:prstGeom prst="trapezoid">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Connector 62">
            <a:extLst>
              <a:ext uri="{FF2B5EF4-FFF2-40B4-BE49-F238E27FC236}">
                <a16:creationId xmlns:a16="http://schemas.microsoft.com/office/drawing/2014/main" id="{DB90B063-080D-EA4C-B33E-C4BEBE0B2D87}"/>
              </a:ext>
            </a:extLst>
          </p:cNvPr>
          <p:cNvCxnSpPr>
            <a:cxnSpLocks/>
            <a:endCxn id="62" idx="2"/>
          </p:cNvCxnSpPr>
          <p:nvPr/>
        </p:nvCxnSpPr>
        <p:spPr>
          <a:xfrm>
            <a:off x="1916089" y="1393645"/>
            <a:ext cx="347274" cy="3382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3DA817D-9C73-8E42-A2B9-8A57C0E64E34}"/>
              </a:ext>
            </a:extLst>
          </p:cNvPr>
          <p:cNvCxnSpPr>
            <a:cxnSpLocks/>
            <a:stCxn id="62" idx="0"/>
          </p:cNvCxnSpPr>
          <p:nvPr/>
        </p:nvCxnSpPr>
        <p:spPr>
          <a:xfrm flipV="1">
            <a:off x="1895631" y="1335200"/>
            <a:ext cx="356133" cy="3967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A8BAA51-EB2D-D948-951F-C217B3FEC007}"/>
              </a:ext>
            </a:extLst>
          </p:cNvPr>
          <p:cNvCxnSpPr>
            <a:cxnSpLocks/>
            <a:stCxn id="62" idx="0"/>
          </p:cNvCxnSpPr>
          <p:nvPr/>
        </p:nvCxnSpPr>
        <p:spPr>
          <a:xfrm>
            <a:off x="1895631" y="1731915"/>
            <a:ext cx="363368" cy="43411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18E2A48-33B1-E542-8E93-0F04A38F306B}"/>
              </a:ext>
            </a:extLst>
          </p:cNvPr>
          <p:cNvCxnSpPr>
            <a:cxnSpLocks/>
            <a:endCxn id="62" idx="2"/>
          </p:cNvCxnSpPr>
          <p:nvPr/>
        </p:nvCxnSpPr>
        <p:spPr>
          <a:xfrm flipV="1">
            <a:off x="1895539" y="1731915"/>
            <a:ext cx="367824" cy="35074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51AB5A68-B289-B549-8743-C8CB4C22437F}"/>
              </a:ext>
            </a:extLst>
          </p:cNvPr>
          <p:cNvSpPr txBox="1"/>
          <p:nvPr/>
        </p:nvSpPr>
        <p:spPr>
          <a:xfrm>
            <a:off x="1911927" y="6169709"/>
            <a:ext cx="10280073" cy="276999"/>
          </a:xfrm>
          <a:prstGeom prst="rect">
            <a:avLst/>
          </a:prstGeom>
          <a:noFill/>
        </p:spPr>
        <p:txBody>
          <a:bodyPr wrap="square" rtlCol="0">
            <a:spAutoFit/>
          </a:bodyPr>
          <a:lstStyle/>
          <a:p>
            <a:pPr algn="r"/>
            <a:r>
              <a:rPr lang="en-US" sz="1200" dirty="0">
                <a:latin typeface="Arial Narrow" panose="020B0606020202030204" pitchFamily="34" charset="0"/>
              </a:rPr>
              <a:t>[1]: </a:t>
            </a:r>
            <a:r>
              <a:rPr lang="en-US" sz="1200" dirty="0">
                <a:latin typeface="Arial Narrow" panose="020B0606020202030204" pitchFamily="34" charset="0"/>
                <a:hlinkClick r:id="rId3"/>
              </a:rPr>
              <a:t>https://en.wikipedia.org/wiki/RS-25</a:t>
            </a:r>
            <a:r>
              <a:rPr lang="en-US" sz="1200" dirty="0">
                <a:latin typeface="Arial Narrow" panose="020B0606020202030204" pitchFamily="34" charset="0"/>
              </a:rPr>
              <a:t>  </a:t>
            </a:r>
            <a:endParaRPr lang="en-US" sz="1200" dirty="0"/>
          </a:p>
        </p:txBody>
      </p:sp>
    </p:spTree>
    <p:extLst>
      <p:ext uri="{BB962C8B-B14F-4D97-AF65-F5344CB8AC3E}">
        <p14:creationId xmlns:p14="http://schemas.microsoft.com/office/powerpoint/2010/main" val="24440109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4F147-F611-8E42-95EA-5AA04C02A141}"/>
              </a:ext>
            </a:extLst>
          </p:cNvPr>
          <p:cNvSpPr>
            <a:spLocks noGrp="1"/>
          </p:cNvSpPr>
          <p:nvPr>
            <p:ph type="title"/>
          </p:nvPr>
        </p:nvSpPr>
        <p:spPr/>
        <p:txBody>
          <a:bodyPr/>
          <a:lstStyle/>
          <a:p>
            <a:r>
              <a:rPr lang="en-US" b="1" u="sng" dirty="0"/>
              <a:t>Earth Launch Vehicle</a:t>
            </a:r>
            <a:endParaRPr lang="en-US" dirty="0"/>
          </a:p>
        </p:txBody>
      </p:sp>
      <p:sp>
        <p:nvSpPr>
          <p:cNvPr id="3" name="Content Placeholder 2">
            <a:extLst>
              <a:ext uri="{FF2B5EF4-FFF2-40B4-BE49-F238E27FC236}">
                <a16:creationId xmlns:a16="http://schemas.microsoft.com/office/drawing/2014/main" id="{464589D7-67ED-0540-951E-F55A9D1286C1}"/>
              </a:ext>
            </a:extLst>
          </p:cNvPr>
          <p:cNvSpPr>
            <a:spLocks noGrp="1"/>
          </p:cNvSpPr>
          <p:nvPr>
            <p:ph idx="1"/>
          </p:nvPr>
        </p:nvSpPr>
        <p:spPr/>
        <p:txBody>
          <a:bodyPr/>
          <a:lstStyle/>
          <a:p>
            <a:r>
              <a:rPr lang="en-US" dirty="0"/>
              <a:t>Three launch configurations were included in the final analysis:</a:t>
            </a:r>
          </a:p>
          <a:p>
            <a:pPr marL="914400" lvl="1" indent="-457200">
              <a:buFont typeface="+mj-lt"/>
              <a:buAutoNum type="arabicPeriod"/>
            </a:pPr>
            <a:r>
              <a:rPr lang="en-US" dirty="0"/>
              <a:t>SSTO</a:t>
            </a:r>
          </a:p>
          <a:p>
            <a:pPr lvl="2"/>
            <a:r>
              <a:rPr lang="en-US" dirty="0"/>
              <a:t>Carries 25 </a:t>
            </a:r>
            <a:r>
              <a:rPr lang="en-US" dirty="0" err="1"/>
              <a:t>tonne</a:t>
            </a:r>
            <a:r>
              <a:rPr lang="en-US" dirty="0"/>
              <a:t> payload to ~9200 m/s</a:t>
            </a:r>
          </a:p>
          <a:p>
            <a:pPr lvl="2"/>
            <a:endParaRPr lang="en-US" dirty="0"/>
          </a:p>
          <a:p>
            <a:pPr marL="914400" lvl="1" indent="-457200">
              <a:buFont typeface="+mj-lt"/>
              <a:buAutoNum type="arabicPeriod"/>
            </a:pPr>
            <a:r>
              <a:rPr lang="en-US" dirty="0"/>
              <a:t>SSTO with two additional boosters</a:t>
            </a:r>
          </a:p>
          <a:p>
            <a:pPr lvl="2"/>
            <a:r>
              <a:rPr lang="en-US" dirty="0"/>
              <a:t>Parallel staging, boosters identical to core</a:t>
            </a:r>
          </a:p>
          <a:p>
            <a:pPr lvl="2"/>
            <a:r>
              <a:rPr lang="en-US" dirty="0"/>
              <a:t>Chi value of 0 (three cores thrust simultaneously)</a:t>
            </a:r>
          </a:p>
          <a:p>
            <a:pPr lvl="2"/>
            <a:r>
              <a:rPr lang="en-US" dirty="0"/>
              <a:t>Carries 73.7 </a:t>
            </a:r>
            <a:r>
              <a:rPr lang="en-US" dirty="0" err="1"/>
              <a:t>tonne</a:t>
            </a:r>
            <a:r>
              <a:rPr lang="en-US" dirty="0"/>
              <a:t> payload to ~9200 m/s</a:t>
            </a:r>
          </a:p>
          <a:p>
            <a:pPr lvl="2"/>
            <a:endParaRPr lang="en-US" dirty="0"/>
          </a:p>
          <a:p>
            <a:pPr marL="914400" lvl="1" indent="-457200">
              <a:buFont typeface="+mj-lt"/>
              <a:buAutoNum type="arabicPeriod"/>
            </a:pPr>
            <a:r>
              <a:rPr lang="en-US" dirty="0"/>
              <a:t>Two identical serial stages</a:t>
            </a:r>
          </a:p>
          <a:p>
            <a:pPr lvl="2"/>
            <a:r>
              <a:rPr lang="en-US" dirty="0"/>
              <a:t>Carries 66.7 </a:t>
            </a:r>
            <a:r>
              <a:rPr lang="en-US" dirty="0" err="1"/>
              <a:t>tonne</a:t>
            </a:r>
            <a:r>
              <a:rPr lang="en-US" dirty="0"/>
              <a:t> payload to ~9200 m/s</a:t>
            </a:r>
          </a:p>
          <a:p>
            <a:pPr marL="1371600" lvl="2" indent="-457200">
              <a:buFont typeface="+mj-lt"/>
              <a:buAutoNum type="arabicPeriod"/>
            </a:pPr>
            <a:endParaRPr lang="en-US" dirty="0"/>
          </a:p>
        </p:txBody>
      </p:sp>
    </p:spTree>
    <p:extLst>
      <p:ext uri="{BB962C8B-B14F-4D97-AF65-F5344CB8AC3E}">
        <p14:creationId xmlns:p14="http://schemas.microsoft.com/office/powerpoint/2010/main" val="29182965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D5838-30FE-478A-B036-9F4B345CF9DF}"/>
              </a:ext>
            </a:extLst>
          </p:cNvPr>
          <p:cNvSpPr>
            <a:spLocks noGrp="1"/>
          </p:cNvSpPr>
          <p:nvPr>
            <p:ph type="title"/>
          </p:nvPr>
        </p:nvSpPr>
        <p:spPr/>
        <p:txBody>
          <a:bodyPr/>
          <a:lstStyle/>
          <a:p>
            <a:r>
              <a:rPr lang="en-US" b="1" u="sng" dirty="0"/>
              <a:t>Crew Launch and Entry Vehicle</a:t>
            </a:r>
          </a:p>
        </p:txBody>
      </p:sp>
      <p:sp>
        <p:nvSpPr>
          <p:cNvPr id="4" name="Trapezoid 3">
            <a:extLst>
              <a:ext uri="{FF2B5EF4-FFF2-40B4-BE49-F238E27FC236}">
                <a16:creationId xmlns:a16="http://schemas.microsoft.com/office/drawing/2014/main" id="{79A569E1-4AE1-4B02-89D8-978A70635CB2}"/>
              </a:ext>
            </a:extLst>
          </p:cNvPr>
          <p:cNvSpPr/>
          <p:nvPr/>
        </p:nvSpPr>
        <p:spPr>
          <a:xfrm>
            <a:off x="3765827" y="3567643"/>
            <a:ext cx="2743200" cy="2011680"/>
          </a:xfrm>
          <a:prstGeom prst="trapezoid">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artial Circle 5">
            <a:extLst>
              <a:ext uri="{FF2B5EF4-FFF2-40B4-BE49-F238E27FC236}">
                <a16:creationId xmlns:a16="http://schemas.microsoft.com/office/drawing/2014/main" id="{47C32AF6-DB05-4441-8963-6B0692F2206F}"/>
              </a:ext>
            </a:extLst>
          </p:cNvPr>
          <p:cNvSpPr/>
          <p:nvPr/>
        </p:nvSpPr>
        <p:spPr>
          <a:xfrm>
            <a:off x="3765827" y="5135564"/>
            <a:ext cx="2743200" cy="914400"/>
          </a:xfrm>
          <a:prstGeom prst="pie">
            <a:avLst>
              <a:gd name="adj1" fmla="val 278"/>
              <a:gd name="adj2" fmla="val 10802718"/>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Rectangle 6">
            <a:extLst>
              <a:ext uri="{FF2B5EF4-FFF2-40B4-BE49-F238E27FC236}">
                <a16:creationId xmlns:a16="http://schemas.microsoft.com/office/drawing/2014/main" id="{0BDC29F9-EC92-41DC-BD84-78D58DF47D46}"/>
              </a:ext>
            </a:extLst>
          </p:cNvPr>
          <p:cNvSpPr/>
          <p:nvPr/>
        </p:nvSpPr>
        <p:spPr>
          <a:xfrm rot="5400000">
            <a:off x="5069693" y="2863080"/>
            <a:ext cx="135467" cy="126730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9" name="Rectangle: Rounded Corners 8">
            <a:extLst>
              <a:ext uri="{FF2B5EF4-FFF2-40B4-BE49-F238E27FC236}">
                <a16:creationId xmlns:a16="http://schemas.microsoft.com/office/drawing/2014/main" id="{B2671A18-9AAA-46C4-BA6F-AF2A58EDAA8A}"/>
              </a:ext>
            </a:extLst>
          </p:cNvPr>
          <p:cNvSpPr/>
          <p:nvPr/>
        </p:nvSpPr>
        <p:spPr>
          <a:xfrm>
            <a:off x="4863106" y="4213544"/>
            <a:ext cx="548640" cy="548640"/>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79AB923-9099-423D-86D7-C700952B0979}"/>
              </a:ext>
            </a:extLst>
          </p:cNvPr>
          <p:cNvSpPr/>
          <p:nvPr/>
        </p:nvSpPr>
        <p:spPr>
          <a:xfrm>
            <a:off x="5725361" y="4339074"/>
            <a:ext cx="228600" cy="228600"/>
          </a:xfrm>
          <a:prstGeom prst="ellipse">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BB23E88-2D3E-4077-B176-E3AA17549819}"/>
              </a:ext>
            </a:extLst>
          </p:cNvPr>
          <p:cNvSpPr/>
          <p:nvPr/>
        </p:nvSpPr>
        <p:spPr>
          <a:xfrm>
            <a:off x="4337326" y="4339074"/>
            <a:ext cx="228600" cy="228600"/>
          </a:xfrm>
          <a:prstGeom prst="ellipse">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8940628-C9A7-4A2A-9E64-4C7F2A989288}"/>
              </a:ext>
            </a:extLst>
          </p:cNvPr>
          <p:cNvSpPr/>
          <p:nvPr/>
        </p:nvSpPr>
        <p:spPr>
          <a:xfrm rot="18169036">
            <a:off x="5722910" y="4864947"/>
            <a:ext cx="91440" cy="2743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AF64F5C-A80C-4CCA-813A-4DA2506D0D4B}"/>
              </a:ext>
            </a:extLst>
          </p:cNvPr>
          <p:cNvSpPr/>
          <p:nvPr/>
        </p:nvSpPr>
        <p:spPr>
          <a:xfrm rot="1969036">
            <a:off x="5966222" y="4967764"/>
            <a:ext cx="91440" cy="2743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B2D2B30-5258-4B2F-972F-185A692F202D}"/>
              </a:ext>
            </a:extLst>
          </p:cNvPr>
          <p:cNvSpPr/>
          <p:nvPr/>
        </p:nvSpPr>
        <p:spPr>
          <a:xfrm rot="7369036">
            <a:off x="5829062" y="5181652"/>
            <a:ext cx="91440" cy="2743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1ECB11A0-6E4D-46F5-89C4-16B3E29FF5D7}"/>
              </a:ext>
            </a:extLst>
          </p:cNvPr>
          <p:cNvSpPr/>
          <p:nvPr/>
        </p:nvSpPr>
        <p:spPr>
          <a:xfrm rot="1969036">
            <a:off x="5585750" y="5088571"/>
            <a:ext cx="91440" cy="2743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7B4D31F-EB05-4B6B-B8A4-71AF41FA0426}"/>
              </a:ext>
            </a:extLst>
          </p:cNvPr>
          <p:cNvSpPr/>
          <p:nvPr/>
        </p:nvSpPr>
        <p:spPr>
          <a:xfrm rot="1998177">
            <a:off x="4353283" y="4852995"/>
            <a:ext cx="91440" cy="2743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D2BD479-9AF4-4F22-852A-324CD888BED2}"/>
              </a:ext>
            </a:extLst>
          </p:cNvPr>
          <p:cNvSpPr/>
          <p:nvPr/>
        </p:nvSpPr>
        <p:spPr>
          <a:xfrm rot="7398177">
            <a:off x="4596595" y="4955812"/>
            <a:ext cx="91440" cy="2743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13E190EE-51F7-483D-856A-0758E16D74B9}"/>
              </a:ext>
            </a:extLst>
          </p:cNvPr>
          <p:cNvSpPr/>
          <p:nvPr/>
        </p:nvSpPr>
        <p:spPr>
          <a:xfrm rot="12798177">
            <a:off x="4459435" y="5169700"/>
            <a:ext cx="91440" cy="2743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F0ADEC45-0B4F-4BF2-8C89-DF0C03FB250E}"/>
              </a:ext>
            </a:extLst>
          </p:cNvPr>
          <p:cNvSpPr/>
          <p:nvPr/>
        </p:nvSpPr>
        <p:spPr>
          <a:xfrm rot="7398177">
            <a:off x="4216123" y="5076619"/>
            <a:ext cx="91440" cy="2743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99B1D8A-B4AD-4FAA-9B53-556100A5E041}"/>
              </a:ext>
            </a:extLst>
          </p:cNvPr>
          <p:cNvPicPr>
            <a:picLocks noChangeAspect="1"/>
          </p:cNvPicPr>
          <p:nvPr/>
        </p:nvPicPr>
        <p:blipFill>
          <a:blip r:embed="rId2"/>
          <a:stretch>
            <a:fillRect/>
          </a:stretch>
        </p:blipFill>
        <p:spPr>
          <a:xfrm>
            <a:off x="6579677" y="1341020"/>
            <a:ext cx="5293777" cy="5197250"/>
          </a:xfrm>
          <a:prstGeom prst="rect">
            <a:avLst/>
          </a:prstGeom>
        </p:spPr>
      </p:pic>
      <p:sp>
        <p:nvSpPr>
          <p:cNvPr id="8" name="Rectangle 7">
            <a:extLst>
              <a:ext uri="{FF2B5EF4-FFF2-40B4-BE49-F238E27FC236}">
                <a16:creationId xmlns:a16="http://schemas.microsoft.com/office/drawing/2014/main" id="{39DF3116-4D06-4186-9E73-F61469FFCBFE}"/>
              </a:ext>
            </a:extLst>
          </p:cNvPr>
          <p:cNvSpPr/>
          <p:nvPr/>
        </p:nvSpPr>
        <p:spPr>
          <a:xfrm>
            <a:off x="538905" y="1530902"/>
            <a:ext cx="6356389" cy="3970318"/>
          </a:xfrm>
          <a:prstGeom prst="rect">
            <a:avLst/>
          </a:prstGeom>
        </p:spPr>
        <p:txBody>
          <a:bodyPr wrap="square">
            <a:spAutoFit/>
          </a:bodyPr>
          <a:lstStyle/>
          <a:p>
            <a:r>
              <a:rPr lang="en-US" dirty="0"/>
              <a:t>The Crew Launch and Entry Vehicle (CLEV) is used to ferry the crew from Earth to LEO and back and is not intended for travel beyond. It provides life support functions for the crew during launch and entry, and remains in LEO in a low power mode while the crew is beyond LEO.</a:t>
            </a:r>
          </a:p>
          <a:p>
            <a:endParaRPr lang="en-US" dirty="0"/>
          </a:p>
          <a:p>
            <a:r>
              <a:rPr lang="en-US" dirty="0"/>
              <a:t>Attributes</a:t>
            </a:r>
          </a:p>
          <a:p>
            <a:pPr marL="285750" indent="-285750">
              <a:buFont typeface="Arial" panose="020B0604020202020204" pitchFamily="34" charset="0"/>
              <a:buChar char="•"/>
            </a:pPr>
            <a:r>
              <a:rPr lang="en-US" dirty="0"/>
              <a:t>Mass = 15000 kg</a:t>
            </a:r>
          </a:p>
          <a:p>
            <a:pPr marL="285750" indent="-285750">
              <a:buFont typeface="Arial" panose="020B0604020202020204" pitchFamily="34" charset="0"/>
              <a:buChar char="•"/>
            </a:pPr>
            <a:r>
              <a:rPr lang="en-US" dirty="0"/>
              <a:t>Heat shield diameter = 4 m</a:t>
            </a:r>
          </a:p>
          <a:p>
            <a:pPr marL="285750" indent="-285750">
              <a:buFont typeface="Arial" panose="020B0604020202020204" pitchFamily="34" charset="0"/>
              <a:buChar char="•"/>
            </a:pPr>
            <a:r>
              <a:rPr lang="en-US" dirty="0"/>
              <a:t>Ballistic coefficient = 994.7 kg/m</a:t>
            </a:r>
            <a:r>
              <a:rPr lang="en-US" baseline="30000" dirty="0"/>
              <a:t>2</a:t>
            </a:r>
            <a:endParaRPr lang="en-US" dirty="0"/>
          </a:p>
          <a:p>
            <a:pPr marL="285750" indent="-285750">
              <a:buFont typeface="Arial" panose="020B0604020202020204" pitchFamily="34" charset="0"/>
              <a:buChar char="•"/>
            </a:pPr>
            <a:r>
              <a:rPr lang="en-US" dirty="0"/>
              <a:t>L/D ratio = 0.25</a:t>
            </a:r>
          </a:p>
          <a:p>
            <a:pPr marL="285750" indent="-285750">
              <a:buFont typeface="Arial" panose="020B0604020202020204" pitchFamily="34" charset="0"/>
              <a:buChar char="•"/>
            </a:pPr>
            <a:r>
              <a:rPr lang="en-US" dirty="0"/>
              <a:t>C</a:t>
            </a:r>
            <a:r>
              <a:rPr lang="en-US" baseline="-25000" dirty="0"/>
              <a:t>D</a:t>
            </a:r>
            <a:r>
              <a:rPr lang="en-US" dirty="0"/>
              <a:t> = 1.2</a:t>
            </a:r>
          </a:p>
          <a:p>
            <a:pPr marL="285750" indent="-285750">
              <a:buFont typeface="Arial" panose="020B0604020202020204" pitchFamily="34" charset="0"/>
              <a:buChar char="•"/>
            </a:pPr>
            <a:r>
              <a:rPr lang="en-US" dirty="0"/>
              <a:t>Peak deceleration = 7 g’s</a:t>
            </a:r>
          </a:p>
          <a:p>
            <a:pPr marL="285750" indent="-285750">
              <a:buFont typeface="Arial" panose="020B0604020202020204" pitchFamily="34" charset="0"/>
              <a:buChar char="•"/>
            </a:pPr>
            <a:r>
              <a:rPr lang="en-US" dirty="0"/>
              <a:t>Terminal velocity = 3.99 m/s</a:t>
            </a:r>
          </a:p>
        </p:txBody>
      </p:sp>
      <p:sp>
        <p:nvSpPr>
          <p:cNvPr id="22" name="Rectangle 21">
            <a:extLst>
              <a:ext uri="{FF2B5EF4-FFF2-40B4-BE49-F238E27FC236}">
                <a16:creationId xmlns:a16="http://schemas.microsoft.com/office/drawing/2014/main" id="{C1782F39-5645-4DDA-8715-A619913FCA32}"/>
              </a:ext>
            </a:extLst>
          </p:cNvPr>
          <p:cNvSpPr/>
          <p:nvPr/>
        </p:nvSpPr>
        <p:spPr>
          <a:xfrm>
            <a:off x="8361273" y="1341020"/>
            <a:ext cx="2168236" cy="369332"/>
          </a:xfrm>
          <a:prstGeom prst="rect">
            <a:avLst/>
          </a:prstGeom>
        </p:spPr>
        <p:txBody>
          <a:bodyPr wrap="square">
            <a:spAutoFit/>
          </a:bodyPr>
          <a:lstStyle/>
          <a:p>
            <a:pPr algn="ctr"/>
            <a:r>
              <a:rPr lang="en-US" b="1" dirty="0"/>
              <a:t>CLEV Ballistic Entry</a:t>
            </a:r>
          </a:p>
        </p:txBody>
      </p:sp>
      <p:sp>
        <p:nvSpPr>
          <p:cNvPr id="23" name="Rectangle 22">
            <a:extLst>
              <a:ext uri="{FF2B5EF4-FFF2-40B4-BE49-F238E27FC236}">
                <a16:creationId xmlns:a16="http://schemas.microsoft.com/office/drawing/2014/main" id="{779C7AFF-01E2-4DC1-BE0F-1C3EF5CEF380}"/>
              </a:ext>
            </a:extLst>
          </p:cNvPr>
          <p:cNvSpPr/>
          <p:nvPr/>
        </p:nvSpPr>
        <p:spPr>
          <a:xfrm>
            <a:off x="4053308" y="6068681"/>
            <a:ext cx="2168236" cy="369332"/>
          </a:xfrm>
          <a:prstGeom prst="rect">
            <a:avLst/>
          </a:prstGeom>
        </p:spPr>
        <p:txBody>
          <a:bodyPr wrap="square">
            <a:spAutoFit/>
          </a:bodyPr>
          <a:lstStyle/>
          <a:p>
            <a:pPr algn="ctr"/>
            <a:r>
              <a:rPr lang="en-US" b="1" dirty="0"/>
              <a:t>CLEV depiction</a:t>
            </a:r>
          </a:p>
        </p:txBody>
      </p:sp>
    </p:spTree>
    <p:extLst>
      <p:ext uri="{BB962C8B-B14F-4D97-AF65-F5344CB8AC3E}">
        <p14:creationId xmlns:p14="http://schemas.microsoft.com/office/powerpoint/2010/main" val="5596700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66C3D-65F4-4B4F-BF0B-606A42E6B9A9}"/>
              </a:ext>
            </a:extLst>
          </p:cNvPr>
          <p:cNvSpPr>
            <a:spLocks noGrp="1"/>
          </p:cNvSpPr>
          <p:nvPr>
            <p:ph type="title"/>
          </p:nvPr>
        </p:nvSpPr>
        <p:spPr/>
        <p:txBody>
          <a:bodyPr/>
          <a:lstStyle/>
          <a:p>
            <a:r>
              <a:rPr lang="en-US" b="1" u="sng" dirty="0"/>
              <a:t>Program Outline: One-way</a:t>
            </a:r>
            <a:endParaRPr lang="en-US" b="1" dirty="0"/>
          </a:p>
        </p:txBody>
      </p:sp>
      <p:graphicFrame>
        <p:nvGraphicFramePr>
          <p:cNvPr id="4" name="Table 4">
            <a:extLst>
              <a:ext uri="{FF2B5EF4-FFF2-40B4-BE49-F238E27FC236}">
                <a16:creationId xmlns:a16="http://schemas.microsoft.com/office/drawing/2014/main" id="{A13FB066-2051-45C1-A0D5-ACC88D49AF13}"/>
              </a:ext>
            </a:extLst>
          </p:cNvPr>
          <p:cNvGraphicFramePr>
            <a:graphicFrameLocks noGrp="1"/>
          </p:cNvGraphicFramePr>
          <p:nvPr>
            <p:ph idx="1"/>
            <p:extLst>
              <p:ext uri="{D42A27DB-BD31-4B8C-83A1-F6EECF244321}">
                <p14:modId xmlns:p14="http://schemas.microsoft.com/office/powerpoint/2010/main" val="426219040"/>
              </p:ext>
            </p:extLst>
          </p:nvPr>
        </p:nvGraphicFramePr>
        <p:xfrm>
          <a:off x="838200" y="1776052"/>
          <a:ext cx="7892472" cy="4587240"/>
        </p:xfrm>
        <a:graphic>
          <a:graphicData uri="http://schemas.openxmlformats.org/drawingml/2006/table">
            <a:tbl>
              <a:tblPr firstRow="1" bandRow="1">
                <a:tableStyleId>{5C22544A-7EE6-4342-B048-85BDC9FD1C3A}</a:tableStyleId>
              </a:tblPr>
              <a:tblGrid>
                <a:gridCol w="1203036">
                  <a:extLst>
                    <a:ext uri="{9D8B030D-6E8A-4147-A177-3AD203B41FA5}">
                      <a16:colId xmlns:a16="http://schemas.microsoft.com/office/drawing/2014/main" val="2945129436"/>
                    </a:ext>
                  </a:extLst>
                </a:gridCol>
                <a:gridCol w="2715491">
                  <a:extLst>
                    <a:ext uri="{9D8B030D-6E8A-4147-A177-3AD203B41FA5}">
                      <a16:colId xmlns:a16="http://schemas.microsoft.com/office/drawing/2014/main" val="4088193781"/>
                    </a:ext>
                  </a:extLst>
                </a:gridCol>
                <a:gridCol w="3973945">
                  <a:extLst>
                    <a:ext uri="{9D8B030D-6E8A-4147-A177-3AD203B41FA5}">
                      <a16:colId xmlns:a16="http://schemas.microsoft.com/office/drawing/2014/main" val="2306771283"/>
                    </a:ext>
                  </a:extLst>
                </a:gridCol>
              </a:tblGrid>
              <a:tr h="370840">
                <a:tc>
                  <a:txBody>
                    <a:bodyPr/>
                    <a:lstStyle/>
                    <a:p>
                      <a:pPr algn="ctr"/>
                      <a:r>
                        <a:rPr lang="en-US" dirty="0"/>
                        <a:t>Launch #</a:t>
                      </a:r>
                    </a:p>
                  </a:txBody>
                  <a:tcPr/>
                </a:tc>
                <a:tc>
                  <a:txBody>
                    <a:bodyPr/>
                    <a:lstStyle/>
                    <a:p>
                      <a:pPr algn="ctr"/>
                      <a:r>
                        <a:rPr lang="en-US" dirty="0"/>
                        <a:t>Mission Profile</a:t>
                      </a:r>
                    </a:p>
                  </a:txBody>
                  <a:tcPr/>
                </a:tc>
                <a:tc>
                  <a:txBody>
                    <a:bodyPr/>
                    <a:lstStyle/>
                    <a:p>
                      <a:pPr algn="ctr"/>
                      <a:r>
                        <a:rPr lang="en-US" dirty="0"/>
                        <a:t>Notes</a:t>
                      </a:r>
                    </a:p>
                  </a:txBody>
                  <a:tcPr/>
                </a:tc>
                <a:extLst>
                  <a:ext uri="{0D108BD9-81ED-4DB2-BD59-A6C34878D82A}">
                    <a16:rowId xmlns:a16="http://schemas.microsoft.com/office/drawing/2014/main" val="1789899150"/>
                  </a:ext>
                </a:extLst>
              </a:tr>
              <a:tr h="370840">
                <a:tc>
                  <a:txBody>
                    <a:bodyPr/>
                    <a:lstStyle/>
                    <a:p>
                      <a:pPr algn="ctr"/>
                      <a:r>
                        <a:rPr lang="en-US" dirty="0"/>
                        <a:t>1 – 2</a:t>
                      </a:r>
                    </a:p>
                  </a:txBody>
                  <a:tcPr/>
                </a:tc>
                <a:tc>
                  <a:txBody>
                    <a:bodyPr/>
                    <a:lstStyle/>
                    <a:p>
                      <a:pPr algn="ctr"/>
                      <a:r>
                        <a:rPr lang="en-US" dirty="0"/>
                        <a:t>Scout Rover</a:t>
                      </a:r>
                    </a:p>
                  </a:txBody>
                  <a:tcPr/>
                </a:tc>
                <a:tc>
                  <a:txBody>
                    <a:bodyPr/>
                    <a:lstStyle/>
                    <a:p>
                      <a:pPr marL="285750" indent="-285750" algn="l">
                        <a:buFont typeface="Arial" panose="020B0604020202020204" pitchFamily="34" charset="0"/>
                        <a:buChar char="•"/>
                      </a:pPr>
                      <a:r>
                        <a:rPr lang="en-US" dirty="0"/>
                        <a:t>Notionally similar to NASA VIPER mission concept or CNSA </a:t>
                      </a:r>
                      <a:r>
                        <a:rPr lang="en-US" dirty="0" err="1"/>
                        <a:t>Chang’e</a:t>
                      </a:r>
                      <a:r>
                        <a:rPr lang="en-US" dirty="0"/>
                        <a:t> 4 mission</a:t>
                      </a:r>
                    </a:p>
                  </a:txBody>
                  <a:tcPr/>
                </a:tc>
                <a:extLst>
                  <a:ext uri="{0D108BD9-81ED-4DB2-BD59-A6C34878D82A}">
                    <a16:rowId xmlns:a16="http://schemas.microsoft.com/office/drawing/2014/main" val="4177548269"/>
                  </a:ext>
                </a:extLst>
              </a:tr>
              <a:tr h="370840">
                <a:tc>
                  <a:txBody>
                    <a:bodyPr/>
                    <a:lstStyle/>
                    <a:p>
                      <a:pPr algn="ctr"/>
                      <a:r>
                        <a:rPr lang="en-US" dirty="0"/>
                        <a:t>3 – 5 </a:t>
                      </a:r>
                    </a:p>
                  </a:txBody>
                  <a:tcPr/>
                </a:tc>
                <a:tc>
                  <a:txBody>
                    <a:bodyPr/>
                    <a:lstStyle/>
                    <a:p>
                      <a:pPr algn="ctr"/>
                      <a:r>
                        <a:rPr lang="en-US" dirty="0"/>
                        <a:t>ISRU equipment staging</a:t>
                      </a:r>
                    </a:p>
                  </a:txBody>
                  <a:tcPr/>
                </a:tc>
                <a:tc>
                  <a:txBody>
                    <a:bodyPr/>
                    <a:lstStyle/>
                    <a:p>
                      <a:pPr marL="285750" indent="-285750" algn="l">
                        <a:buFont typeface="Arial" panose="020B0604020202020204" pitchFamily="34" charset="0"/>
                        <a:buChar char="•"/>
                      </a:pPr>
                      <a:endParaRPr lang="en-US" dirty="0"/>
                    </a:p>
                  </a:txBody>
                  <a:tcPr/>
                </a:tc>
                <a:extLst>
                  <a:ext uri="{0D108BD9-81ED-4DB2-BD59-A6C34878D82A}">
                    <a16:rowId xmlns:a16="http://schemas.microsoft.com/office/drawing/2014/main" val="626625767"/>
                  </a:ext>
                </a:extLst>
              </a:tr>
              <a:tr h="370840">
                <a:tc>
                  <a:txBody>
                    <a:bodyPr/>
                    <a:lstStyle/>
                    <a:p>
                      <a:pPr algn="ctr"/>
                      <a:r>
                        <a:rPr lang="en-US" dirty="0"/>
                        <a:t>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Lunar Landing Vehicle</a:t>
                      </a:r>
                    </a:p>
                  </a:txBody>
                  <a:tcPr/>
                </a:tc>
                <a:tc>
                  <a:txBody>
                    <a:bodyPr/>
                    <a:lstStyle/>
                    <a:p>
                      <a:pPr marL="285750" indent="-285750" algn="l">
                        <a:buFont typeface="Arial" panose="020B0604020202020204" pitchFamily="34" charset="0"/>
                        <a:buChar char="•"/>
                      </a:pPr>
                      <a:r>
                        <a:rPr lang="en-US" dirty="0"/>
                        <a:t>LLV must safely reach LLO before first crew will depart LEO in </a:t>
                      </a:r>
                      <a:r>
                        <a:rPr lang="en-US" dirty="0" err="1"/>
                        <a:t>SpaceBus</a:t>
                      </a:r>
                      <a:endParaRPr lang="en-US" dirty="0"/>
                    </a:p>
                  </a:txBody>
                  <a:tcPr/>
                </a:tc>
                <a:extLst>
                  <a:ext uri="{0D108BD9-81ED-4DB2-BD59-A6C34878D82A}">
                    <a16:rowId xmlns:a16="http://schemas.microsoft.com/office/drawing/2014/main" val="2273301494"/>
                  </a:ext>
                </a:extLst>
              </a:tr>
              <a:tr h="370840">
                <a:tc>
                  <a:txBody>
                    <a:bodyPr/>
                    <a:lstStyle/>
                    <a:p>
                      <a:pPr algn="ctr"/>
                      <a:r>
                        <a:rPr lang="en-US" dirty="0"/>
                        <a:t>7 – 17</a:t>
                      </a:r>
                    </a:p>
                  </a:txBody>
                  <a:tcPr/>
                </a:tc>
                <a:tc>
                  <a:txBody>
                    <a:bodyPr/>
                    <a:lstStyle/>
                    <a:p>
                      <a:pPr algn="ctr"/>
                      <a:r>
                        <a:rPr lang="en-US" dirty="0" err="1"/>
                        <a:t>SpaceBus</a:t>
                      </a:r>
                      <a:r>
                        <a:rPr lang="en-US" dirty="0"/>
                        <a:t> Tanker</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11 tanker loads of propellant needed for round-trip LLV trip to LLO</a:t>
                      </a:r>
                    </a:p>
                  </a:txBody>
                  <a:tcPr/>
                </a:tc>
                <a:extLst>
                  <a:ext uri="{0D108BD9-81ED-4DB2-BD59-A6C34878D82A}">
                    <a16:rowId xmlns:a16="http://schemas.microsoft.com/office/drawing/2014/main" val="1175582159"/>
                  </a:ext>
                </a:extLst>
              </a:tr>
              <a:tr h="370840">
                <a:tc>
                  <a:txBody>
                    <a:bodyPr/>
                    <a:lstStyle/>
                    <a:p>
                      <a:pPr algn="ctr"/>
                      <a:r>
                        <a:rPr lang="en-US" dirty="0"/>
                        <a:t>18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t>SpaceBus</a:t>
                      </a:r>
                      <a:r>
                        <a:rPr lang="en-US" dirty="0"/>
                        <a:t> Crew Transport</a:t>
                      </a:r>
                    </a:p>
                  </a:txBody>
                  <a:tcPr/>
                </a:tc>
                <a:tc>
                  <a:txBody>
                    <a:bodyPr/>
                    <a:lstStyle/>
                    <a:p>
                      <a:pPr marL="285750" indent="-285750" algn="l">
                        <a:buFont typeface="Arial" panose="020B0604020202020204" pitchFamily="34" charset="0"/>
                        <a:buChar char="•"/>
                      </a:pPr>
                      <a:r>
                        <a:rPr lang="en-US" dirty="0"/>
                        <a:t>Enough propellant loaded for round-trip to Moon</a:t>
                      </a:r>
                    </a:p>
                  </a:txBody>
                  <a:tcPr/>
                </a:tc>
                <a:extLst>
                  <a:ext uri="{0D108BD9-81ED-4DB2-BD59-A6C34878D82A}">
                    <a16:rowId xmlns:a16="http://schemas.microsoft.com/office/drawing/2014/main" val="549737842"/>
                  </a:ext>
                </a:extLst>
              </a:tr>
              <a:tr h="370840">
                <a:tc>
                  <a:txBody>
                    <a:bodyPr/>
                    <a:lstStyle/>
                    <a:p>
                      <a:pPr algn="ctr"/>
                      <a:r>
                        <a:rPr lang="en-US" dirty="0"/>
                        <a:t>19 – 22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t>SpaceBus</a:t>
                      </a:r>
                      <a:r>
                        <a:rPr lang="en-US" dirty="0"/>
                        <a:t> Tanker</a:t>
                      </a:r>
                    </a:p>
                  </a:txBody>
                  <a:tcPr/>
                </a:tc>
                <a:tc>
                  <a:txBody>
                    <a:bodyPr/>
                    <a:lstStyle/>
                    <a:p>
                      <a:pPr marL="285750" indent="-285750" algn="l">
                        <a:buFont typeface="Arial" panose="020B0604020202020204" pitchFamily="34" charset="0"/>
                        <a:buChar char="•"/>
                      </a:pPr>
                      <a:r>
                        <a:rPr lang="en-US" dirty="0"/>
                        <a:t>4 tanker loads of propellant needed for round-trip </a:t>
                      </a:r>
                      <a:r>
                        <a:rPr lang="en-US" dirty="0" err="1"/>
                        <a:t>SpaceBus</a:t>
                      </a:r>
                      <a:r>
                        <a:rPr lang="en-US" dirty="0"/>
                        <a:t> trip to LLO</a:t>
                      </a:r>
                    </a:p>
                  </a:txBody>
                  <a:tcPr/>
                </a:tc>
                <a:extLst>
                  <a:ext uri="{0D108BD9-81ED-4DB2-BD59-A6C34878D82A}">
                    <a16:rowId xmlns:a16="http://schemas.microsoft.com/office/drawing/2014/main" val="4154382256"/>
                  </a:ext>
                </a:extLst>
              </a:tr>
              <a:tr h="370840">
                <a:tc>
                  <a:txBody>
                    <a:bodyPr/>
                    <a:lstStyle/>
                    <a:p>
                      <a:pPr algn="ctr"/>
                      <a:r>
                        <a:rPr lang="en-US" dirty="0"/>
                        <a:t>23 – 27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Crew Launch/Return</a:t>
                      </a:r>
                    </a:p>
                  </a:txBody>
                  <a:tcPr/>
                </a:tc>
                <a:tc>
                  <a:txBody>
                    <a:bodyPr/>
                    <a:lstStyle/>
                    <a:p>
                      <a:pPr marL="285750" indent="-285750" algn="l">
                        <a:buFont typeface="Arial" panose="020B0604020202020204" pitchFamily="34" charset="0"/>
                        <a:buChar char="•"/>
                      </a:pPr>
                      <a:r>
                        <a:rPr lang="en-US" dirty="0"/>
                        <a:t>CLEV transportation to LEO and back</a:t>
                      </a:r>
                    </a:p>
                  </a:txBody>
                  <a:tcPr/>
                </a:tc>
                <a:extLst>
                  <a:ext uri="{0D108BD9-81ED-4DB2-BD59-A6C34878D82A}">
                    <a16:rowId xmlns:a16="http://schemas.microsoft.com/office/drawing/2014/main" val="4023243396"/>
                  </a:ext>
                </a:extLst>
              </a:tr>
            </a:tbl>
          </a:graphicData>
        </a:graphic>
      </p:graphicFrame>
      <p:sp>
        <p:nvSpPr>
          <p:cNvPr id="3" name="Rectangle 2">
            <a:extLst>
              <a:ext uri="{FF2B5EF4-FFF2-40B4-BE49-F238E27FC236}">
                <a16:creationId xmlns:a16="http://schemas.microsoft.com/office/drawing/2014/main" id="{570025D3-2D97-48F9-9EF9-48B5729C271E}"/>
              </a:ext>
            </a:extLst>
          </p:cNvPr>
          <p:cNvSpPr/>
          <p:nvPr/>
        </p:nvSpPr>
        <p:spPr>
          <a:xfrm>
            <a:off x="8869218" y="1776051"/>
            <a:ext cx="2944092" cy="4801314"/>
          </a:xfrm>
          <a:prstGeom prst="rect">
            <a:avLst/>
          </a:prstGeom>
        </p:spPr>
        <p:txBody>
          <a:bodyPr wrap="square">
            <a:spAutoFit/>
          </a:bodyPr>
          <a:lstStyle/>
          <a:p>
            <a:r>
              <a:rPr lang="en-US" u="sng" dirty="0"/>
              <a:t>Staging Crew Vehicles in LLO</a:t>
            </a:r>
          </a:p>
          <a:p>
            <a:pPr marL="285750" indent="-285750">
              <a:buFont typeface="Arial" panose="020B0604020202020204" pitchFamily="34" charset="0"/>
              <a:buChar char="•"/>
            </a:pPr>
            <a:r>
              <a:rPr lang="en-US" dirty="0"/>
              <a:t>One-way trip provided via partial propellant load</a:t>
            </a:r>
          </a:p>
          <a:p>
            <a:pPr marL="285750" indent="-285750">
              <a:buFont typeface="Arial" panose="020B0604020202020204" pitchFamily="34" charset="0"/>
              <a:buChar char="•"/>
            </a:pPr>
            <a:r>
              <a:rPr lang="en-US" dirty="0"/>
              <a:t>Abort modes possible only at selected points along the TLI, LOI, lunar descent/ascent, TEI trajectory sequence</a:t>
            </a:r>
          </a:p>
          <a:p>
            <a:pPr marL="285750" indent="-285750">
              <a:buFont typeface="Arial" panose="020B0604020202020204" pitchFamily="34" charset="0"/>
              <a:buChar char="•"/>
            </a:pPr>
            <a:r>
              <a:rPr lang="en-US" dirty="0"/>
              <a:t>27 total launches planned</a:t>
            </a:r>
          </a:p>
          <a:p>
            <a:pPr marL="285750" indent="-285750">
              <a:buFont typeface="Arial" panose="020B0604020202020204" pitchFamily="34" charset="0"/>
              <a:buChar char="•"/>
            </a:pPr>
            <a:r>
              <a:rPr lang="en-US" dirty="0"/>
              <a:t>30 launch vehicles planned for fabrication to provide development and test units</a:t>
            </a:r>
          </a:p>
          <a:p>
            <a:pPr marL="742950" lvl="1" indent="-285750">
              <a:buFont typeface="Arial" panose="020B0604020202020204" pitchFamily="34" charset="0"/>
              <a:buChar char="•"/>
            </a:pPr>
            <a:r>
              <a:rPr lang="en-US" dirty="0"/>
              <a:t>Marginal cost: $85M</a:t>
            </a:r>
          </a:p>
          <a:p>
            <a:pPr marL="285750" indent="-285750">
              <a:buFont typeface="Arial" panose="020B0604020202020204" pitchFamily="34" charset="0"/>
              <a:buChar char="•"/>
            </a:pPr>
            <a:r>
              <a:rPr lang="en-US" dirty="0"/>
              <a:t>15 total </a:t>
            </a:r>
            <a:r>
              <a:rPr lang="en-US" dirty="0" err="1"/>
              <a:t>SpaceBus</a:t>
            </a:r>
            <a:r>
              <a:rPr lang="en-US" dirty="0"/>
              <a:t> tanker modules required</a:t>
            </a:r>
          </a:p>
          <a:p>
            <a:pPr marL="742950" lvl="1" indent="-285750">
              <a:buFont typeface="Arial" panose="020B0604020202020204" pitchFamily="34" charset="0"/>
              <a:buChar char="•"/>
            </a:pPr>
            <a:r>
              <a:rPr lang="en-US" dirty="0"/>
              <a:t>Marginal cost: $29M</a:t>
            </a:r>
          </a:p>
        </p:txBody>
      </p:sp>
    </p:spTree>
    <p:extLst>
      <p:ext uri="{BB962C8B-B14F-4D97-AF65-F5344CB8AC3E}">
        <p14:creationId xmlns:p14="http://schemas.microsoft.com/office/powerpoint/2010/main" val="7083592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66C3D-65F4-4B4F-BF0B-606A42E6B9A9}"/>
              </a:ext>
            </a:extLst>
          </p:cNvPr>
          <p:cNvSpPr>
            <a:spLocks noGrp="1"/>
          </p:cNvSpPr>
          <p:nvPr>
            <p:ph type="title"/>
          </p:nvPr>
        </p:nvSpPr>
        <p:spPr/>
        <p:txBody>
          <a:bodyPr/>
          <a:lstStyle/>
          <a:p>
            <a:r>
              <a:rPr lang="en-US" b="1" u="sng" dirty="0"/>
              <a:t>Program Outline: Round-trip</a:t>
            </a:r>
            <a:endParaRPr lang="en-US" b="1" dirty="0"/>
          </a:p>
        </p:txBody>
      </p:sp>
      <p:graphicFrame>
        <p:nvGraphicFramePr>
          <p:cNvPr id="4" name="Table 4">
            <a:extLst>
              <a:ext uri="{FF2B5EF4-FFF2-40B4-BE49-F238E27FC236}">
                <a16:creationId xmlns:a16="http://schemas.microsoft.com/office/drawing/2014/main" id="{A13FB066-2051-45C1-A0D5-ACC88D49AF13}"/>
              </a:ext>
            </a:extLst>
          </p:cNvPr>
          <p:cNvGraphicFramePr>
            <a:graphicFrameLocks noGrp="1"/>
          </p:cNvGraphicFramePr>
          <p:nvPr>
            <p:ph idx="1"/>
            <p:extLst>
              <p:ext uri="{D42A27DB-BD31-4B8C-83A1-F6EECF244321}">
                <p14:modId xmlns:p14="http://schemas.microsoft.com/office/powerpoint/2010/main" val="1221152462"/>
              </p:ext>
            </p:extLst>
          </p:nvPr>
        </p:nvGraphicFramePr>
        <p:xfrm>
          <a:off x="838200" y="1776052"/>
          <a:ext cx="7892472" cy="4587240"/>
        </p:xfrm>
        <a:graphic>
          <a:graphicData uri="http://schemas.openxmlformats.org/drawingml/2006/table">
            <a:tbl>
              <a:tblPr firstRow="1" bandRow="1">
                <a:tableStyleId>{5C22544A-7EE6-4342-B048-85BDC9FD1C3A}</a:tableStyleId>
              </a:tblPr>
              <a:tblGrid>
                <a:gridCol w="1203036">
                  <a:extLst>
                    <a:ext uri="{9D8B030D-6E8A-4147-A177-3AD203B41FA5}">
                      <a16:colId xmlns:a16="http://schemas.microsoft.com/office/drawing/2014/main" val="2945129436"/>
                    </a:ext>
                  </a:extLst>
                </a:gridCol>
                <a:gridCol w="2715491">
                  <a:extLst>
                    <a:ext uri="{9D8B030D-6E8A-4147-A177-3AD203B41FA5}">
                      <a16:colId xmlns:a16="http://schemas.microsoft.com/office/drawing/2014/main" val="4088193781"/>
                    </a:ext>
                  </a:extLst>
                </a:gridCol>
                <a:gridCol w="3973945">
                  <a:extLst>
                    <a:ext uri="{9D8B030D-6E8A-4147-A177-3AD203B41FA5}">
                      <a16:colId xmlns:a16="http://schemas.microsoft.com/office/drawing/2014/main" val="2306771283"/>
                    </a:ext>
                  </a:extLst>
                </a:gridCol>
              </a:tblGrid>
              <a:tr h="370840">
                <a:tc>
                  <a:txBody>
                    <a:bodyPr/>
                    <a:lstStyle/>
                    <a:p>
                      <a:pPr algn="ctr"/>
                      <a:r>
                        <a:rPr lang="en-US" dirty="0"/>
                        <a:t>Launch #</a:t>
                      </a:r>
                    </a:p>
                  </a:txBody>
                  <a:tcPr/>
                </a:tc>
                <a:tc>
                  <a:txBody>
                    <a:bodyPr/>
                    <a:lstStyle/>
                    <a:p>
                      <a:pPr algn="ctr"/>
                      <a:r>
                        <a:rPr lang="en-US" dirty="0"/>
                        <a:t>Mission Profile</a:t>
                      </a:r>
                    </a:p>
                  </a:txBody>
                  <a:tcPr/>
                </a:tc>
                <a:tc>
                  <a:txBody>
                    <a:bodyPr/>
                    <a:lstStyle/>
                    <a:p>
                      <a:pPr algn="ctr"/>
                      <a:r>
                        <a:rPr lang="en-US" dirty="0"/>
                        <a:t>Notes</a:t>
                      </a:r>
                    </a:p>
                  </a:txBody>
                  <a:tcPr/>
                </a:tc>
                <a:extLst>
                  <a:ext uri="{0D108BD9-81ED-4DB2-BD59-A6C34878D82A}">
                    <a16:rowId xmlns:a16="http://schemas.microsoft.com/office/drawing/2014/main" val="1789899150"/>
                  </a:ext>
                </a:extLst>
              </a:tr>
              <a:tr h="370840">
                <a:tc>
                  <a:txBody>
                    <a:bodyPr/>
                    <a:lstStyle/>
                    <a:p>
                      <a:pPr algn="ctr"/>
                      <a:r>
                        <a:rPr lang="en-US" dirty="0"/>
                        <a:t>1 – 2</a:t>
                      </a:r>
                    </a:p>
                  </a:txBody>
                  <a:tcPr/>
                </a:tc>
                <a:tc>
                  <a:txBody>
                    <a:bodyPr/>
                    <a:lstStyle/>
                    <a:p>
                      <a:pPr algn="ctr"/>
                      <a:r>
                        <a:rPr lang="en-US" dirty="0"/>
                        <a:t>Scout Rover</a:t>
                      </a:r>
                    </a:p>
                  </a:txBody>
                  <a:tcPr/>
                </a:tc>
                <a:tc>
                  <a:txBody>
                    <a:bodyPr/>
                    <a:lstStyle/>
                    <a:p>
                      <a:pPr marL="285750" indent="-285750" algn="l">
                        <a:buFont typeface="Arial" panose="020B0604020202020204" pitchFamily="34" charset="0"/>
                        <a:buChar char="•"/>
                      </a:pPr>
                      <a:r>
                        <a:rPr lang="en-US" dirty="0"/>
                        <a:t>Notionally similar to NASA VIPER mission concept or CNSA </a:t>
                      </a:r>
                      <a:r>
                        <a:rPr lang="en-US" dirty="0" err="1"/>
                        <a:t>Chang’e</a:t>
                      </a:r>
                      <a:r>
                        <a:rPr lang="en-US" dirty="0"/>
                        <a:t> 4 mission</a:t>
                      </a:r>
                    </a:p>
                  </a:txBody>
                  <a:tcPr/>
                </a:tc>
                <a:extLst>
                  <a:ext uri="{0D108BD9-81ED-4DB2-BD59-A6C34878D82A}">
                    <a16:rowId xmlns:a16="http://schemas.microsoft.com/office/drawing/2014/main" val="4177548269"/>
                  </a:ext>
                </a:extLst>
              </a:tr>
              <a:tr h="370840">
                <a:tc>
                  <a:txBody>
                    <a:bodyPr/>
                    <a:lstStyle/>
                    <a:p>
                      <a:pPr algn="ctr"/>
                      <a:r>
                        <a:rPr lang="en-US" dirty="0"/>
                        <a:t>3 – 5 </a:t>
                      </a:r>
                    </a:p>
                  </a:txBody>
                  <a:tcPr/>
                </a:tc>
                <a:tc>
                  <a:txBody>
                    <a:bodyPr/>
                    <a:lstStyle/>
                    <a:p>
                      <a:pPr algn="ctr"/>
                      <a:r>
                        <a:rPr lang="en-US" dirty="0"/>
                        <a:t>ISRU equipment staging</a:t>
                      </a:r>
                    </a:p>
                  </a:txBody>
                  <a:tcPr/>
                </a:tc>
                <a:tc>
                  <a:txBody>
                    <a:bodyPr/>
                    <a:lstStyle/>
                    <a:p>
                      <a:pPr marL="285750" indent="-285750" algn="l">
                        <a:buFont typeface="Arial" panose="020B0604020202020204" pitchFamily="34" charset="0"/>
                        <a:buChar char="•"/>
                      </a:pPr>
                      <a:endParaRPr lang="en-US" dirty="0"/>
                    </a:p>
                  </a:txBody>
                  <a:tcPr/>
                </a:tc>
                <a:extLst>
                  <a:ext uri="{0D108BD9-81ED-4DB2-BD59-A6C34878D82A}">
                    <a16:rowId xmlns:a16="http://schemas.microsoft.com/office/drawing/2014/main" val="626625767"/>
                  </a:ext>
                </a:extLst>
              </a:tr>
              <a:tr h="370840">
                <a:tc>
                  <a:txBody>
                    <a:bodyPr/>
                    <a:lstStyle/>
                    <a:p>
                      <a:pPr algn="ctr"/>
                      <a:r>
                        <a:rPr lang="en-US" dirty="0"/>
                        <a:t>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Lunar Landing Vehicle</a:t>
                      </a:r>
                    </a:p>
                  </a:txBody>
                  <a:tcPr/>
                </a:tc>
                <a:tc>
                  <a:txBody>
                    <a:bodyPr/>
                    <a:lstStyle/>
                    <a:p>
                      <a:pPr marL="285750" indent="-285750" algn="l">
                        <a:buFont typeface="Arial" panose="020B0604020202020204" pitchFamily="34" charset="0"/>
                        <a:buChar char="•"/>
                      </a:pPr>
                      <a:r>
                        <a:rPr lang="en-US" dirty="0"/>
                        <a:t>LLV must safely reach LLO before first crew will depart LEO in </a:t>
                      </a:r>
                      <a:r>
                        <a:rPr lang="en-US" dirty="0" err="1"/>
                        <a:t>SpaceBus</a:t>
                      </a:r>
                      <a:endParaRPr lang="en-US" dirty="0"/>
                    </a:p>
                  </a:txBody>
                  <a:tcPr/>
                </a:tc>
                <a:extLst>
                  <a:ext uri="{0D108BD9-81ED-4DB2-BD59-A6C34878D82A}">
                    <a16:rowId xmlns:a16="http://schemas.microsoft.com/office/drawing/2014/main" val="2273301494"/>
                  </a:ext>
                </a:extLst>
              </a:tr>
              <a:tr h="370840">
                <a:tc>
                  <a:txBody>
                    <a:bodyPr/>
                    <a:lstStyle/>
                    <a:p>
                      <a:pPr algn="ctr"/>
                      <a:r>
                        <a:rPr lang="en-US" dirty="0"/>
                        <a:t>7 – 22</a:t>
                      </a:r>
                    </a:p>
                  </a:txBody>
                  <a:tcPr/>
                </a:tc>
                <a:tc>
                  <a:txBody>
                    <a:bodyPr/>
                    <a:lstStyle/>
                    <a:p>
                      <a:pPr algn="ctr"/>
                      <a:r>
                        <a:rPr lang="en-US" dirty="0" err="1"/>
                        <a:t>SpaceBus</a:t>
                      </a:r>
                      <a:r>
                        <a:rPr lang="en-US" dirty="0"/>
                        <a:t> Tanker</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16 tanker loads of propellant needed for round-trip LLV trip to LLO</a:t>
                      </a:r>
                    </a:p>
                  </a:txBody>
                  <a:tcPr/>
                </a:tc>
                <a:extLst>
                  <a:ext uri="{0D108BD9-81ED-4DB2-BD59-A6C34878D82A}">
                    <a16:rowId xmlns:a16="http://schemas.microsoft.com/office/drawing/2014/main" val="1175582159"/>
                  </a:ext>
                </a:extLst>
              </a:tr>
              <a:tr h="370840">
                <a:tc>
                  <a:txBody>
                    <a:bodyPr/>
                    <a:lstStyle/>
                    <a:p>
                      <a:pPr algn="ctr"/>
                      <a:r>
                        <a:rPr lang="en-US" dirty="0"/>
                        <a:t>23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t>SpaceBus</a:t>
                      </a:r>
                      <a:r>
                        <a:rPr lang="en-US" dirty="0"/>
                        <a:t> Crew Transport</a:t>
                      </a:r>
                    </a:p>
                  </a:txBody>
                  <a:tcPr/>
                </a:tc>
                <a:tc>
                  <a:txBody>
                    <a:bodyPr/>
                    <a:lstStyle/>
                    <a:p>
                      <a:pPr marL="285750" indent="-285750" algn="l">
                        <a:buFont typeface="Arial" panose="020B0604020202020204" pitchFamily="34" charset="0"/>
                        <a:buChar char="•"/>
                      </a:pPr>
                      <a:r>
                        <a:rPr lang="en-US" dirty="0"/>
                        <a:t>Enough propellant loaded for round-trip to Moon</a:t>
                      </a:r>
                    </a:p>
                  </a:txBody>
                  <a:tcPr/>
                </a:tc>
                <a:extLst>
                  <a:ext uri="{0D108BD9-81ED-4DB2-BD59-A6C34878D82A}">
                    <a16:rowId xmlns:a16="http://schemas.microsoft.com/office/drawing/2014/main" val="549737842"/>
                  </a:ext>
                </a:extLst>
              </a:tr>
              <a:tr h="370840">
                <a:tc>
                  <a:txBody>
                    <a:bodyPr/>
                    <a:lstStyle/>
                    <a:p>
                      <a:pPr algn="ctr"/>
                      <a:r>
                        <a:rPr lang="en-US" dirty="0"/>
                        <a:t>24 – 32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t>SpaceBus</a:t>
                      </a:r>
                      <a:r>
                        <a:rPr lang="en-US" dirty="0"/>
                        <a:t> Tanker</a:t>
                      </a:r>
                    </a:p>
                  </a:txBody>
                  <a:tcPr/>
                </a:tc>
                <a:tc>
                  <a:txBody>
                    <a:bodyPr/>
                    <a:lstStyle/>
                    <a:p>
                      <a:pPr marL="285750" indent="-285750" algn="l">
                        <a:buFont typeface="Arial" panose="020B0604020202020204" pitchFamily="34" charset="0"/>
                        <a:buChar char="•"/>
                      </a:pPr>
                      <a:r>
                        <a:rPr lang="en-US" dirty="0"/>
                        <a:t>9 tanker loads of propellant needed for round-trip </a:t>
                      </a:r>
                      <a:r>
                        <a:rPr lang="en-US" dirty="0" err="1"/>
                        <a:t>SpaceBus</a:t>
                      </a:r>
                      <a:r>
                        <a:rPr lang="en-US" dirty="0"/>
                        <a:t> trip to LLO</a:t>
                      </a:r>
                    </a:p>
                  </a:txBody>
                  <a:tcPr/>
                </a:tc>
                <a:extLst>
                  <a:ext uri="{0D108BD9-81ED-4DB2-BD59-A6C34878D82A}">
                    <a16:rowId xmlns:a16="http://schemas.microsoft.com/office/drawing/2014/main" val="4154382256"/>
                  </a:ext>
                </a:extLst>
              </a:tr>
              <a:tr h="370840">
                <a:tc>
                  <a:txBody>
                    <a:bodyPr/>
                    <a:lstStyle/>
                    <a:p>
                      <a:pPr algn="ctr"/>
                      <a:r>
                        <a:rPr lang="en-US" dirty="0"/>
                        <a:t>33 – 37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Crew Launch/Return</a:t>
                      </a:r>
                    </a:p>
                  </a:txBody>
                  <a:tcPr/>
                </a:tc>
                <a:tc>
                  <a:txBody>
                    <a:bodyPr/>
                    <a:lstStyle/>
                    <a:p>
                      <a:pPr marL="285750" indent="-285750" algn="l">
                        <a:buFont typeface="Arial" panose="020B0604020202020204" pitchFamily="34" charset="0"/>
                        <a:buChar char="•"/>
                      </a:pPr>
                      <a:r>
                        <a:rPr lang="en-US" dirty="0"/>
                        <a:t>CLEV transportation to LEO and back</a:t>
                      </a:r>
                    </a:p>
                  </a:txBody>
                  <a:tcPr/>
                </a:tc>
                <a:extLst>
                  <a:ext uri="{0D108BD9-81ED-4DB2-BD59-A6C34878D82A}">
                    <a16:rowId xmlns:a16="http://schemas.microsoft.com/office/drawing/2014/main" val="4023243396"/>
                  </a:ext>
                </a:extLst>
              </a:tr>
            </a:tbl>
          </a:graphicData>
        </a:graphic>
      </p:graphicFrame>
      <p:sp>
        <p:nvSpPr>
          <p:cNvPr id="3" name="Rectangle 2">
            <a:extLst>
              <a:ext uri="{FF2B5EF4-FFF2-40B4-BE49-F238E27FC236}">
                <a16:creationId xmlns:a16="http://schemas.microsoft.com/office/drawing/2014/main" id="{570025D3-2D97-48F9-9EF9-48B5729C271E}"/>
              </a:ext>
            </a:extLst>
          </p:cNvPr>
          <p:cNvSpPr/>
          <p:nvPr/>
        </p:nvSpPr>
        <p:spPr>
          <a:xfrm>
            <a:off x="8869218" y="1776051"/>
            <a:ext cx="2944092" cy="4801314"/>
          </a:xfrm>
          <a:prstGeom prst="rect">
            <a:avLst/>
          </a:prstGeom>
        </p:spPr>
        <p:txBody>
          <a:bodyPr wrap="square">
            <a:spAutoFit/>
          </a:bodyPr>
          <a:lstStyle/>
          <a:p>
            <a:r>
              <a:rPr lang="en-US" u="sng" dirty="0"/>
              <a:t>Staging Crew Vehicles in LLO</a:t>
            </a:r>
          </a:p>
          <a:p>
            <a:pPr marL="285750" indent="-285750">
              <a:buFont typeface="Arial" panose="020B0604020202020204" pitchFamily="34" charset="0"/>
              <a:buChar char="•"/>
            </a:pPr>
            <a:r>
              <a:rPr lang="en-US" dirty="0"/>
              <a:t>Round-trip provided via full propellant load</a:t>
            </a:r>
          </a:p>
          <a:p>
            <a:pPr marL="285750" indent="-285750">
              <a:buFont typeface="Arial" panose="020B0604020202020204" pitchFamily="34" charset="0"/>
              <a:buChar char="•"/>
            </a:pPr>
            <a:r>
              <a:rPr lang="en-US" dirty="0"/>
              <a:t>Abort modes possible at any point along the TLI, LOI, lunar descent/ascent, TEI trajectory sequence</a:t>
            </a:r>
          </a:p>
          <a:p>
            <a:pPr marL="285750" indent="-285750">
              <a:buFont typeface="Arial" panose="020B0604020202020204" pitchFamily="34" charset="0"/>
              <a:buChar char="•"/>
            </a:pPr>
            <a:r>
              <a:rPr lang="en-US" dirty="0"/>
              <a:t>37 total launches planned</a:t>
            </a:r>
          </a:p>
          <a:p>
            <a:pPr marL="285750" indent="-285750">
              <a:buFont typeface="Arial" panose="020B0604020202020204" pitchFamily="34" charset="0"/>
              <a:buChar char="•"/>
            </a:pPr>
            <a:r>
              <a:rPr lang="en-US" dirty="0"/>
              <a:t>40 launch vehicles planned for fabrication to provide development and test units</a:t>
            </a:r>
          </a:p>
          <a:p>
            <a:pPr marL="742950" lvl="1" indent="-285750">
              <a:buFont typeface="Arial" panose="020B0604020202020204" pitchFamily="34" charset="0"/>
              <a:buChar char="•"/>
            </a:pPr>
            <a:r>
              <a:rPr lang="en-US" dirty="0"/>
              <a:t>Marginal cost: $77M</a:t>
            </a:r>
          </a:p>
          <a:p>
            <a:pPr marL="285750" indent="-285750">
              <a:buFont typeface="Arial" panose="020B0604020202020204" pitchFamily="34" charset="0"/>
              <a:buChar char="•"/>
            </a:pPr>
            <a:r>
              <a:rPr lang="en-US" dirty="0"/>
              <a:t>25 total </a:t>
            </a:r>
            <a:r>
              <a:rPr lang="en-US" dirty="0" err="1"/>
              <a:t>SpaceBus</a:t>
            </a:r>
            <a:r>
              <a:rPr lang="en-US" dirty="0"/>
              <a:t> tanker modules required</a:t>
            </a:r>
          </a:p>
          <a:p>
            <a:pPr marL="742950" lvl="1" indent="-285750">
              <a:buFont typeface="Arial" panose="020B0604020202020204" pitchFamily="34" charset="0"/>
              <a:buChar char="•"/>
            </a:pPr>
            <a:r>
              <a:rPr lang="en-US" dirty="0"/>
              <a:t>Marginal cost: $24M</a:t>
            </a:r>
          </a:p>
          <a:p>
            <a:endParaRPr lang="en-US" dirty="0"/>
          </a:p>
        </p:txBody>
      </p:sp>
    </p:spTree>
    <p:extLst>
      <p:ext uri="{BB962C8B-B14F-4D97-AF65-F5344CB8AC3E}">
        <p14:creationId xmlns:p14="http://schemas.microsoft.com/office/powerpoint/2010/main" val="4460082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B80F2-3F1F-4138-9582-6D48DE30F374}"/>
              </a:ext>
            </a:extLst>
          </p:cNvPr>
          <p:cNvSpPr>
            <a:spLocks noGrp="1"/>
          </p:cNvSpPr>
          <p:nvPr>
            <p:ph type="title"/>
          </p:nvPr>
        </p:nvSpPr>
        <p:spPr/>
        <p:txBody>
          <a:bodyPr/>
          <a:lstStyle/>
          <a:p>
            <a:r>
              <a:rPr lang="en-US" b="1" u="sng" dirty="0"/>
              <a:t>Program Cost Estimate</a:t>
            </a:r>
          </a:p>
        </p:txBody>
      </p:sp>
      <p:sp>
        <p:nvSpPr>
          <p:cNvPr id="7" name="Content Placeholder 6">
            <a:extLst>
              <a:ext uri="{FF2B5EF4-FFF2-40B4-BE49-F238E27FC236}">
                <a16:creationId xmlns:a16="http://schemas.microsoft.com/office/drawing/2014/main" id="{C2E06902-0187-4142-BB7C-01A0B0C1CEDE}"/>
              </a:ext>
            </a:extLst>
          </p:cNvPr>
          <p:cNvSpPr>
            <a:spLocks noGrp="1"/>
          </p:cNvSpPr>
          <p:nvPr>
            <p:ph idx="1"/>
          </p:nvPr>
        </p:nvSpPr>
        <p:spPr/>
        <p:txBody>
          <a:bodyPr/>
          <a:lstStyle/>
          <a:p>
            <a:r>
              <a:rPr lang="en-US" dirty="0"/>
              <a:t>Non-recurring costs:</a:t>
            </a:r>
          </a:p>
          <a:p>
            <a:pPr lvl="1"/>
            <a:r>
              <a:rPr lang="en-US" dirty="0"/>
              <a:t>SSTO ELV: $4.153 Billion</a:t>
            </a:r>
          </a:p>
          <a:p>
            <a:pPr lvl="1"/>
            <a:r>
              <a:rPr lang="en-US" dirty="0"/>
              <a:t>Tanker for one-way TLI: $1.394 Billion</a:t>
            </a:r>
          </a:p>
          <a:p>
            <a:pPr lvl="1"/>
            <a:r>
              <a:rPr lang="en-US" dirty="0"/>
              <a:t>Tanker for TLI and return: 2.120 Billion</a:t>
            </a:r>
          </a:p>
          <a:p>
            <a:pPr lvl="1"/>
            <a:r>
              <a:rPr lang="en-US" dirty="0"/>
              <a:t>20t CLEV: $2.483 Billion</a:t>
            </a:r>
          </a:p>
        </p:txBody>
      </p:sp>
    </p:spTree>
    <p:extLst>
      <p:ext uri="{BB962C8B-B14F-4D97-AF65-F5344CB8AC3E}">
        <p14:creationId xmlns:p14="http://schemas.microsoft.com/office/powerpoint/2010/main" val="28556760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B80F2-3F1F-4138-9582-6D48DE30F374}"/>
              </a:ext>
            </a:extLst>
          </p:cNvPr>
          <p:cNvSpPr>
            <a:spLocks noGrp="1"/>
          </p:cNvSpPr>
          <p:nvPr>
            <p:ph type="title"/>
          </p:nvPr>
        </p:nvSpPr>
        <p:spPr/>
        <p:txBody>
          <a:bodyPr/>
          <a:lstStyle/>
          <a:p>
            <a:r>
              <a:rPr lang="en-US" b="1" u="sng" dirty="0"/>
              <a:t>Average Marginal Cost per Flight: SSTO ELV</a:t>
            </a:r>
          </a:p>
        </p:txBody>
      </p:sp>
      <p:pic>
        <p:nvPicPr>
          <p:cNvPr id="5" name="Content Placeholder 4" descr="A picture containing screenshot, bird&#10;&#10;Description automatically generated">
            <a:extLst>
              <a:ext uri="{FF2B5EF4-FFF2-40B4-BE49-F238E27FC236}">
                <a16:creationId xmlns:a16="http://schemas.microsoft.com/office/drawing/2014/main" id="{EA048D28-9FF0-0F40-B2FD-7C6A60D114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2800" y="2172494"/>
            <a:ext cx="5486400" cy="3657600"/>
          </a:xfrm>
        </p:spPr>
      </p:pic>
    </p:spTree>
    <p:extLst>
      <p:ext uri="{BB962C8B-B14F-4D97-AF65-F5344CB8AC3E}">
        <p14:creationId xmlns:p14="http://schemas.microsoft.com/office/powerpoint/2010/main" val="32798223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B80F2-3F1F-4138-9582-6D48DE30F374}"/>
              </a:ext>
            </a:extLst>
          </p:cNvPr>
          <p:cNvSpPr>
            <a:spLocks noGrp="1"/>
          </p:cNvSpPr>
          <p:nvPr>
            <p:ph type="title"/>
          </p:nvPr>
        </p:nvSpPr>
        <p:spPr/>
        <p:txBody>
          <a:bodyPr/>
          <a:lstStyle/>
          <a:p>
            <a:r>
              <a:rPr lang="en-US" b="1" u="sng" dirty="0"/>
              <a:t>Average Marginal Cost per Flight: 7t Tanker</a:t>
            </a:r>
          </a:p>
        </p:txBody>
      </p:sp>
      <p:pic>
        <p:nvPicPr>
          <p:cNvPr id="7" name="Content Placeholder 6" descr="A screenshot of a cell phone&#10;&#10;Description automatically generated">
            <a:extLst>
              <a:ext uri="{FF2B5EF4-FFF2-40B4-BE49-F238E27FC236}">
                <a16:creationId xmlns:a16="http://schemas.microsoft.com/office/drawing/2014/main" id="{F2205B6C-F816-BF4E-B122-BC5C46CDCF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2800" y="2172494"/>
            <a:ext cx="5486400" cy="3657600"/>
          </a:xfrm>
        </p:spPr>
      </p:pic>
    </p:spTree>
    <p:extLst>
      <p:ext uri="{BB962C8B-B14F-4D97-AF65-F5344CB8AC3E}">
        <p14:creationId xmlns:p14="http://schemas.microsoft.com/office/powerpoint/2010/main" val="3062625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0CD40-0015-47D4-A1BA-35C27AB639FA}"/>
              </a:ext>
            </a:extLst>
          </p:cNvPr>
          <p:cNvSpPr>
            <a:spLocks noGrp="1"/>
          </p:cNvSpPr>
          <p:nvPr>
            <p:ph type="title"/>
          </p:nvPr>
        </p:nvSpPr>
        <p:spPr/>
        <p:txBody>
          <a:bodyPr/>
          <a:lstStyle/>
          <a:p>
            <a:r>
              <a:rPr lang="en-US" b="1" u="sng" dirty="0"/>
              <a:t>Background</a:t>
            </a:r>
          </a:p>
        </p:txBody>
      </p:sp>
      <p:sp>
        <p:nvSpPr>
          <p:cNvPr id="3" name="Content Placeholder 2">
            <a:extLst>
              <a:ext uri="{FF2B5EF4-FFF2-40B4-BE49-F238E27FC236}">
                <a16:creationId xmlns:a16="http://schemas.microsoft.com/office/drawing/2014/main" id="{3172D149-47BF-4200-A465-AE38C252B639}"/>
              </a:ext>
            </a:extLst>
          </p:cNvPr>
          <p:cNvSpPr>
            <a:spLocks noGrp="1"/>
          </p:cNvSpPr>
          <p:nvPr>
            <p:ph idx="1"/>
          </p:nvPr>
        </p:nvSpPr>
        <p:spPr/>
        <p:txBody>
          <a:bodyPr>
            <a:normAutofit fontScale="85000" lnSpcReduction="20000"/>
          </a:bodyPr>
          <a:lstStyle/>
          <a:p>
            <a:r>
              <a:rPr lang="en-US" dirty="0"/>
              <a:t>In recent years, NASA and the international space community have expressed great interest in returning human crews to the lunar surface as part of a larger goal of expanded human exploration throughout the solar system. </a:t>
            </a:r>
          </a:p>
          <a:p>
            <a:r>
              <a:rPr lang="en-US" dirty="0"/>
              <a:t>Rather than another one-off visit for ‘flags and footprints’, there is increasing impetus to establish a permanent human presence in cislunar space. This will require greater infrastructure development to foster a nascent cislunar economy to fund and sustain such activity. A focal point of such an economy is the extraction of resources from the lunar crust, such as minerals and water ice that could be used to produce hydrogen and oxygen for rocket propulsion.</a:t>
            </a:r>
          </a:p>
          <a:p>
            <a:r>
              <a:rPr lang="en-US" dirty="0"/>
              <a:t>This project proposes a large-scale exploration program to create a propellant depot at the lunar south pole in order to demonstrate the ability to perform meaningful in-situ resource utilization (ISRU) beyond Earth. Such a program will aim to lay the groundwork for the infrastructure necessary for humans to work and inhabit cislunar space, and eventually travel beyond.</a:t>
            </a:r>
          </a:p>
        </p:txBody>
      </p:sp>
    </p:spTree>
    <p:extLst>
      <p:ext uri="{BB962C8B-B14F-4D97-AF65-F5344CB8AC3E}">
        <p14:creationId xmlns:p14="http://schemas.microsoft.com/office/powerpoint/2010/main" val="7375416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B80F2-3F1F-4138-9582-6D48DE30F374}"/>
              </a:ext>
            </a:extLst>
          </p:cNvPr>
          <p:cNvSpPr>
            <a:spLocks noGrp="1"/>
          </p:cNvSpPr>
          <p:nvPr>
            <p:ph type="title"/>
          </p:nvPr>
        </p:nvSpPr>
        <p:spPr/>
        <p:txBody>
          <a:bodyPr/>
          <a:lstStyle/>
          <a:p>
            <a:r>
              <a:rPr lang="en-US" b="1" u="sng" dirty="0"/>
              <a:t>Average Marginal Cost per Flight: 15t Tanker</a:t>
            </a:r>
          </a:p>
        </p:txBody>
      </p:sp>
      <p:pic>
        <p:nvPicPr>
          <p:cNvPr id="7" name="Content Placeholder 6" descr="A picture containing screenshot&#10;&#10;Description automatically generated">
            <a:extLst>
              <a:ext uri="{FF2B5EF4-FFF2-40B4-BE49-F238E27FC236}">
                <a16:creationId xmlns:a16="http://schemas.microsoft.com/office/drawing/2014/main" id="{75FA1358-97E1-BD4F-B7E1-FBD59474F9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2800" y="2172494"/>
            <a:ext cx="5486400" cy="3657600"/>
          </a:xfrm>
        </p:spPr>
      </p:pic>
    </p:spTree>
    <p:extLst>
      <p:ext uri="{BB962C8B-B14F-4D97-AF65-F5344CB8AC3E}">
        <p14:creationId xmlns:p14="http://schemas.microsoft.com/office/powerpoint/2010/main" val="18318716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B80F2-3F1F-4138-9582-6D48DE30F374}"/>
              </a:ext>
            </a:extLst>
          </p:cNvPr>
          <p:cNvSpPr>
            <a:spLocks noGrp="1"/>
          </p:cNvSpPr>
          <p:nvPr>
            <p:ph type="title"/>
          </p:nvPr>
        </p:nvSpPr>
        <p:spPr/>
        <p:txBody>
          <a:bodyPr/>
          <a:lstStyle/>
          <a:p>
            <a:r>
              <a:rPr lang="en-US" b="1" u="sng" dirty="0"/>
              <a:t>Average Marginal Cost per Flight: </a:t>
            </a:r>
            <a:br>
              <a:rPr lang="en-US" b="1" u="sng" dirty="0"/>
            </a:br>
            <a:r>
              <a:rPr lang="en-US" b="1" u="sng" dirty="0"/>
              <a:t>20t Crew Vehicle</a:t>
            </a:r>
          </a:p>
        </p:txBody>
      </p:sp>
      <p:pic>
        <p:nvPicPr>
          <p:cNvPr id="6" name="Content Placeholder 5" descr="A screenshot of a cell phone&#10;&#10;Description automatically generated">
            <a:extLst>
              <a:ext uri="{FF2B5EF4-FFF2-40B4-BE49-F238E27FC236}">
                <a16:creationId xmlns:a16="http://schemas.microsoft.com/office/drawing/2014/main" id="{45EE67D5-7887-2F46-8720-178D9B3841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2800" y="2172494"/>
            <a:ext cx="5486400" cy="3657600"/>
          </a:xfrm>
        </p:spPr>
      </p:pic>
    </p:spTree>
    <p:extLst>
      <p:ext uri="{BB962C8B-B14F-4D97-AF65-F5344CB8AC3E}">
        <p14:creationId xmlns:p14="http://schemas.microsoft.com/office/powerpoint/2010/main" val="11466014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80CFE-E356-4DF7-9DEB-326C00D6C433}"/>
              </a:ext>
            </a:extLst>
          </p:cNvPr>
          <p:cNvSpPr>
            <a:spLocks noGrp="1"/>
          </p:cNvSpPr>
          <p:nvPr>
            <p:ph type="title"/>
          </p:nvPr>
        </p:nvSpPr>
        <p:spPr/>
        <p:txBody>
          <a:bodyPr/>
          <a:lstStyle/>
          <a:p>
            <a:r>
              <a:rPr lang="en-US" b="1" u="sng" dirty="0"/>
              <a:t>Conclusions</a:t>
            </a:r>
          </a:p>
        </p:txBody>
      </p:sp>
      <p:sp>
        <p:nvSpPr>
          <p:cNvPr id="3" name="Content Placeholder 2">
            <a:extLst>
              <a:ext uri="{FF2B5EF4-FFF2-40B4-BE49-F238E27FC236}">
                <a16:creationId xmlns:a16="http://schemas.microsoft.com/office/drawing/2014/main" id="{800A32A7-D27A-4669-9739-F70732004C25}"/>
              </a:ext>
            </a:extLst>
          </p:cNvPr>
          <p:cNvSpPr>
            <a:spLocks noGrp="1"/>
          </p:cNvSpPr>
          <p:nvPr>
            <p:ph idx="1"/>
          </p:nvPr>
        </p:nvSpPr>
        <p:spPr/>
        <p:txBody>
          <a:bodyPr/>
          <a:lstStyle/>
          <a:p>
            <a:r>
              <a:rPr lang="en-US" dirty="0"/>
              <a:t>Single-stage to anywhere architecture is a good analytical starting point but quickly proves its limitations.</a:t>
            </a:r>
          </a:p>
          <a:p>
            <a:r>
              <a:rPr lang="en-US" dirty="0"/>
              <a:t>Lower marginal cost for SSTO offset by high non-recurring cost (due to high inert mass)</a:t>
            </a:r>
          </a:p>
          <a:p>
            <a:r>
              <a:rPr lang="en-US" dirty="0"/>
              <a:t>Round-trip mission architecture for lunar vehicle initial staging has lower marginal cost but higher total cost, including higher NRE costs, but the additional crew abort modes provided justify the higher cost.</a:t>
            </a:r>
          </a:p>
          <a:p>
            <a:endParaRPr lang="en-US" dirty="0"/>
          </a:p>
        </p:txBody>
      </p:sp>
    </p:spTree>
    <p:extLst>
      <p:ext uri="{BB962C8B-B14F-4D97-AF65-F5344CB8AC3E}">
        <p14:creationId xmlns:p14="http://schemas.microsoft.com/office/powerpoint/2010/main" val="33434589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B56DD-974A-4064-9D34-A037637D80C5}"/>
              </a:ext>
            </a:extLst>
          </p:cNvPr>
          <p:cNvSpPr>
            <a:spLocks noGrp="1"/>
          </p:cNvSpPr>
          <p:nvPr>
            <p:ph type="title"/>
          </p:nvPr>
        </p:nvSpPr>
        <p:spPr/>
        <p:txBody>
          <a:bodyPr/>
          <a:lstStyle/>
          <a:p>
            <a:r>
              <a:rPr lang="en-US" b="1" u="sng" dirty="0"/>
              <a:t>Future Studies</a:t>
            </a:r>
          </a:p>
        </p:txBody>
      </p:sp>
      <p:sp>
        <p:nvSpPr>
          <p:cNvPr id="3" name="Content Placeholder 2">
            <a:extLst>
              <a:ext uri="{FF2B5EF4-FFF2-40B4-BE49-F238E27FC236}">
                <a16:creationId xmlns:a16="http://schemas.microsoft.com/office/drawing/2014/main" id="{05E6759D-9839-4DCA-AFF7-CD395B7498F2}"/>
              </a:ext>
            </a:extLst>
          </p:cNvPr>
          <p:cNvSpPr>
            <a:spLocks noGrp="1"/>
          </p:cNvSpPr>
          <p:nvPr>
            <p:ph idx="1"/>
          </p:nvPr>
        </p:nvSpPr>
        <p:spPr/>
        <p:txBody>
          <a:bodyPr/>
          <a:lstStyle/>
          <a:p>
            <a:r>
              <a:rPr lang="en-US" dirty="0"/>
              <a:t>Design Mini-</a:t>
            </a:r>
            <a:r>
              <a:rPr lang="en-US" dirty="0" err="1"/>
              <a:t>SpaceBus</a:t>
            </a:r>
            <a:r>
              <a:rPr lang="en-US" dirty="0"/>
              <a:t> to transport smaller payloads to lunar surface for Phase I </a:t>
            </a:r>
            <a:r>
              <a:rPr lang="en-US" dirty="0" err="1"/>
              <a:t>uncrewed</a:t>
            </a:r>
            <a:r>
              <a:rPr lang="en-US" dirty="0"/>
              <a:t> missions</a:t>
            </a:r>
          </a:p>
          <a:p>
            <a:r>
              <a:rPr lang="en-US" dirty="0"/>
              <a:t>Optimize Earth-Moon trajectory to minimize </a:t>
            </a:r>
            <a:r>
              <a:rPr lang="en-US" dirty="0" err="1"/>
              <a:t>Δv</a:t>
            </a:r>
            <a:r>
              <a:rPr lang="en-US" dirty="0"/>
              <a:t>, propellant mass requirements</a:t>
            </a:r>
          </a:p>
          <a:p>
            <a:r>
              <a:rPr lang="en-US" dirty="0"/>
              <a:t>Explore multi-stage LLV concept for optimization of propellant mass requirements</a:t>
            </a:r>
          </a:p>
          <a:p>
            <a:r>
              <a:rPr lang="en-US" dirty="0"/>
              <a:t>Add additional redundancies and abort modes into mission architecture to reduce risk of loss of mission and/or loss of crew</a:t>
            </a:r>
          </a:p>
          <a:p>
            <a:endParaRPr lang="en-US" dirty="0"/>
          </a:p>
        </p:txBody>
      </p:sp>
    </p:spTree>
    <p:extLst>
      <p:ext uri="{BB962C8B-B14F-4D97-AF65-F5344CB8AC3E}">
        <p14:creationId xmlns:p14="http://schemas.microsoft.com/office/powerpoint/2010/main" val="9113832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D2C3F6-4D72-43FB-8B01-6DA43D127439}"/>
              </a:ext>
            </a:extLst>
          </p:cNvPr>
          <p:cNvSpPr>
            <a:spLocks noGrp="1"/>
          </p:cNvSpPr>
          <p:nvPr>
            <p:ph type="ctrTitle"/>
          </p:nvPr>
        </p:nvSpPr>
        <p:spPr/>
        <p:txBody>
          <a:bodyPr/>
          <a:lstStyle/>
          <a:p>
            <a:r>
              <a:rPr lang="en-US" b="1" u="sng" dirty="0"/>
              <a:t>Back-up</a:t>
            </a:r>
          </a:p>
        </p:txBody>
      </p:sp>
      <p:sp>
        <p:nvSpPr>
          <p:cNvPr id="5" name="Subtitle 4">
            <a:extLst>
              <a:ext uri="{FF2B5EF4-FFF2-40B4-BE49-F238E27FC236}">
                <a16:creationId xmlns:a16="http://schemas.microsoft.com/office/drawing/2014/main" id="{A2F1D829-92D3-494B-895B-722F94A9E644}"/>
              </a:ext>
            </a:extLst>
          </p:cNvPr>
          <p:cNvSpPr>
            <a:spLocks noGrp="1"/>
          </p:cNvSpPr>
          <p:nvPr>
            <p:ph type="subTitle" idx="1"/>
          </p:nvPr>
        </p:nvSpPr>
        <p:spPr/>
        <p:txBody>
          <a:bodyPr/>
          <a:lstStyle/>
          <a:p>
            <a:r>
              <a:rPr lang="en-US" dirty="0"/>
              <a:t>For reference only</a:t>
            </a:r>
          </a:p>
        </p:txBody>
      </p:sp>
    </p:spTree>
    <p:extLst>
      <p:ext uri="{BB962C8B-B14F-4D97-AF65-F5344CB8AC3E}">
        <p14:creationId xmlns:p14="http://schemas.microsoft.com/office/powerpoint/2010/main" val="32210331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66C3D-65F4-4B4F-BF0B-606A42E6B9A9}"/>
              </a:ext>
            </a:extLst>
          </p:cNvPr>
          <p:cNvSpPr>
            <a:spLocks noGrp="1"/>
          </p:cNvSpPr>
          <p:nvPr>
            <p:ph type="title"/>
          </p:nvPr>
        </p:nvSpPr>
        <p:spPr>
          <a:xfrm>
            <a:off x="838200" y="0"/>
            <a:ext cx="10515600" cy="1325563"/>
          </a:xfrm>
        </p:spPr>
        <p:txBody>
          <a:bodyPr/>
          <a:lstStyle/>
          <a:p>
            <a:r>
              <a:rPr lang="en-US" b="1" u="sng" dirty="0"/>
              <a:t>Mission Architecture (One-way)</a:t>
            </a:r>
          </a:p>
        </p:txBody>
      </p:sp>
      <p:graphicFrame>
        <p:nvGraphicFramePr>
          <p:cNvPr id="4" name="Table 4">
            <a:extLst>
              <a:ext uri="{FF2B5EF4-FFF2-40B4-BE49-F238E27FC236}">
                <a16:creationId xmlns:a16="http://schemas.microsoft.com/office/drawing/2014/main" id="{A13FB066-2051-45C1-A0D5-ACC88D49AF13}"/>
              </a:ext>
            </a:extLst>
          </p:cNvPr>
          <p:cNvGraphicFramePr>
            <a:graphicFrameLocks noGrp="1"/>
          </p:cNvGraphicFramePr>
          <p:nvPr>
            <p:ph idx="1"/>
            <p:extLst>
              <p:ext uri="{D42A27DB-BD31-4B8C-83A1-F6EECF244321}">
                <p14:modId xmlns:p14="http://schemas.microsoft.com/office/powerpoint/2010/main" val="1638221285"/>
              </p:ext>
            </p:extLst>
          </p:nvPr>
        </p:nvGraphicFramePr>
        <p:xfrm>
          <a:off x="939799" y="1194160"/>
          <a:ext cx="8093364" cy="5029200"/>
        </p:xfrm>
        <a:graphic>
          <a:graphicData uri="http://schemas.openxmlformats.org/drawingml/2006/table">
            <a:tbl>
              <a:tblPr firstRow="1" bandRow="1">
                <a:tableStyleId>{5C22544A-7EE6-4342-B048-85BDC9FD1C3A}</a:tableStyleId>
              </a:tblPr>
              <a:tblGrid>
                <a:gridCol w="1203036">
                  <a:extLst>
                    <a:ext uri="{9D8B030D-6E8A-4147-A177-3AD203B41FA5}">
                      <a16:colId xmlns:a16="http://schemas.microsoft.com/office/drawing/2014/main" val="2945129436"/>
                    </a:ext>
                  </a:extLst>
                </a:gridCol>
                <a:gridCol w="2715491">
                  <a:extLst>
                    <a:ext uri="{9D8B030D-6E8A-4147-A177-3AD203B41FA5}">
                      <a16:colId xmlns:a16="http://schemas.microsoft.com/office/drawing/2014/main" val="4088193781"/>
                    </a:ext>
                  </a:extLst>
                </a:gridCol>
                <a:gridCol w="1209964">
                  <a:extLst>
                    <a:ext uri="{9D8B030D-6E8A-4147-A177-3AD203B41FA5}">
                      <a16:colId xmlns:a16="http://schemas.microsoft.com/office/drawing/2014/main" val="3091755123"/>
                    </a:ext>
                  </a:extLst>
                </a:gridCol>
                <a:gridCol w="2964873">
                  <a:extLst>
                    <a:ext uri="{9D8B030D-6E8A-4147-A177-3AD203B41FA5}">
                      <a16:colId xmlns:a16="http://schemas.microsoft.com/office/drawing/2014/main" val="2306771283"/>
                    </a:ext>
                  </a:extLst>
                </a:gridCol>
              </a:tblGrid>
              <a:tr h="279821">
                <a:tc>
                  <a:txBody>
                    <a:bodyPr/>
                    <a:lstStyle/>
                    <a:p>
                      <a:pPr algn="ctr"/>
                      <a:r>
                        <a:rPr lang="en-US" sz="1600" dirty="0"/>
                        <a:t>Launch #</a:t>
                      </a:r>
                    </a:p>
                  </a:txBody>
                  <a:tcPr/>
                </a:tc>
                <a:tc>
                  <a:txBody>
                    <a:bodyPr/>
                    <a:lstStyle/>
                    <a:p>
                      <a:pPr algn="ctr"/>
                      <a:r>
                        <a:rPr lang="en-US" sz="1600" dirty="0"/>
                        <a:t>Mission Profile</a:t>
                      </a:r>
                    </a:p>
                  </a:txBody>
                  <a:tcPr/>
                </a:tc>
                <a:tc>
                  <a:txBody>
                    <a:bodyPr/>
                    <a:lstStyle/>
                    <a:p>
                      <a:pPr algn="ctr"/>
                      <a:r>
                        <a:rPr lang="en-US" sz="1600" dirty="0"/>
                        <a:t>Launch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Mission Profile</a:t>
                      </a:r>
                    </a:p>
                  </a:txBody>
                  <a:tcPr/>
                </a:tc>
                <a:extLst>
                  <a:ext uri="{0D108BD9-81ED-4DB2-BD59-A6C34878D82A}">
                    <a16:rowId xmlns:a16="http://schemas.microsoft.com/office/drawing/2014/main" val="1789899150"/>
                  </a:ext>
                </a:extLst>
              </a:tr>
              <a:tr h="279821">
                <a:tc>
                  <a:txBody>
                    <a:bodyPr/>
                    <a:lstStyle/>
                    <a:p>
                      <a:pPr algn="ctr"/>
                      <a:r>
                        <a:rPr lang="en-US" sz="1600" dirty="0"/>
                        <a:t>1</a:t>
                      </a:r>
                    </a:p>
                  </a:txBody>
                  <a:tcPr/>
                </a:tc>
                <a:tc>
                  <a:txBody>
                    <a:bodyPr/>
                    <a:lstStyle/>
                    <a:p>
                      <a:pPr algn="ctr"/>
                      <a:r>
                        <a:rPr lang="en-US" sz="1600" dirty="0"/>
                        <a:t>Scout Rover</a:t>
                      </a:r>
                    </a:p>
                  </a:txBody>
                  <a:tcPr/>
                </a:tc>
                <a:tc>
                  <a:txBody>
                    <a:bodyPr/>
                    <a:lstStyle/>
                    <a:p>
                      <a:pPr algn="ctr"/>
                      <a:r>
                        <a:rPr lang="en-US" sz="1600" dirty="0"/>
                        <a:t>15</a:t>
                      </a:r>
                    </a:p>
                  </a:txBody>
                  <a:tcPr/>
                </a:tc>
                <a:tc>
                  <a:txBody>
                    <a:bodyPr/>
                    <a:lstStyle/>
                    <a:p>
                      <a:pPr algn="ctr"/>
                      <a:r>
                        <a:rPr lang="en-US" sz="1600" dirty="0" err="1"/>
                        <a:t>SpaceBus</a:t>
                      </a:r>
                      <a:r>
                        <a:rPr lang="en-US" sz="1600" dirty="0"/>
                        <a:t> Tanker</a:t>
                      </a:r>
                    </a:p>
                  </a:txBody>
                  <a:tcPr/>
                </a:tc>
                <a:extLst>
                  <a:ext uri="{0D108BD9-81ED-4DB2-BD59-A6C34878D82A}">
                    <a16:rowId xmlns:a16="http://schemas.microsoft.com/office/drawing/2014/main" val="4177548269"/>
                  </a:ext>
                </a:extLst>
              </a:tr>
              <a:tr h="279821">
                <a:tc>
                  <a:txBody>
                    <a:bodyPr/>
                    <a:lstStyle/>
                    <a:p>
                      <a:pPr algn="ctr"/>
                      <a:r>
                        <a:rPr lang="en-US" sz="1600" dirty="0"/>
                        <a:t>2</a:t>
                      </a:r>
                    </a:p>
                  </a:txBody>
                  <a:tcPr/>
                </a:tc>
                <a:tc>
                  <a:txBody>
                    <a:bodyPr/>
                    <a:lstStyle/>
                    <a:p>
                      <a:pPr algn="ctr"/>
                      <a:r>
                        <a:rPr lang="en-US" sz="1600" dirty="0"/>
                        <a:t>Scout Rover</a:t>
                      </a:r>
                    </a:p>
                  </a:txBody>
                  <a:tcPr/>
                </a:tc>
                <a:tc>
                  <a:txBody>
                    <a:bodyPr/>
                    <a:lstStyle/>
                    <a:p>
                      <a:pPr algn="ctr"/>
                      <a:r>
                        <a:rPr lang="en-US" sz="1600" dirty="0"/>
                        <a:t>16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err="1"/>
                        <a:t>SpaceBus</a:t>
                      </a:r>
                      <a:r>
                        <a:rPr lang="en-US" sz="1600" dirty="0"/>
                        <a:t> Tanker</a:t>
                      </a:r>
                    </a:p>
                  </a:txBody>
                  <a:tcPr/>
                </a:tc>
                <a:extLst>
                  <a:ext uri="{0D108BD9-81ED-4DB2-BD59-A6C34878D82A}">
                    <a16:rowId xmlns:a16="http://schemas.microsoft.com/office/drawing/2014/main" val="626625767"/>
                  </a:ext>
                </a:extLst>
              </a:tr>
              <a:tr h="279821">
                <a:tc>
                  <a:txBody>
                    <a:bodyPr/>
                    <a:lstStyle/>
                    <a:p>
                      <a:pPr algn="ctr"/>
                      <a:r>
                        <a:rPr lang="en-US" sz="1600" dirty="0"/>
                        <a:t>3</a:t>
                      </a:r>
                    </a:p>
                  </a:txBody>
                  <a:tcPr/>
                </a:tc>
                <a:tc>
                  <a:txBody>
                    <a:bodyPr/>
                    <a:lstStyle/>
                    <a:p>
                      <a:pPr algn="ctr"/>
                      <a:r>
                        <a:rPr lang="en-US" sz="1600" dirty="0"/>
                        <a:t>ISRU Plant Supplies</a:t>
                      </a:r>
                    </a:p>
                  </a:txBody>
                  <a:tcPr/>
                </a:tc>
                <a:tc>
                  <a:txBody>
                    <a:bodyPr/>
                    <a:lstStyle/>
                    <a:p>
                      <a:pPr algn="ctr"/>
                      <a:r>
                        <a:rPr lang="en-US" sz="1600" dirty="0"/>
                        <a:t>17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err="1"/>
                        <a:t>SpaceBus</a:t>
                      </a:r>
                      <a:r>
                        <a:rPr lang="en-US" sz="1600" dirty="0"/>
                        <a:t> Tanker</a:t>
                      </a:r>
                    </a:p>
                  </a:txBody>
                  <a:tcPr/>
                </a:tc>
                <a:extLst>
                  <a:ext uri="{0D108BD9-81ED-4DB2-BD59-A6C34878D82A}">
                    <a16:rowId xmlns:a16="http://schemas.microsoft.com/office/drawing/2014/main" val="1175582159"/>
                  </a:ext>
                </a:extLst>
              </a:tr>
              <a:tr h="279821">
                <a:tc>
                  <a:txBody>
                    <a:bodyPr/>
                    <a:lstStyle/>
                    <a:p>
                      <a:pPr algn="ctr"/>
                      <a:r>
                        <a:rPr lang="en-US" sz="1600" dirty="0"/>
                        <a:t>4</a:t>
                      </a:r>
                    </a:p>
                  </a:txBody>
                  <a:tcPr/>
                </a:tc>
                <a:tc>
                  <a:txBody>
                    <a:bodyPr/>
                    <a:lstStyle/>
                    <a:p>
                      <a:pPr algn="ctr"/>
                      <a:r>
                        <a:rPr lang="en-US" sz="1600" dirty="0"/>
                        <a:t>ISRU Plant Supplies</a:t>
                      </a:r>
                    </a:p>
                  </a:txBody>
                  <a:tcPr/>
                </a:tc>
                <a:tc>
                  <a:txBody>
                    <a:bodyPr/>
                    <a:lstStyle/>
                    <a:p>
                      <a:pPr algn="ctr"/>
                      <a:r>
                        <a:rPr lang="en-US" sz="1600" dirty="0"/>
                        <a:t>18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err="1"/>
                        <a:t>SpaceBus</a:t>
                      </a:r>
                      <a:r>
                        <a:rPr lang="en-US" sz="1600" dirty="0"/>
                        <a:t> Tanker</a:t>
                      </a:r>
                    </a:p>
                  </a:txBody>
                  <a:tcPr/>
                </a:tc>
                <a:extLst>
                  <a:ext uri="{0D108BD9-81ED-4DB2-BD59-A6C34878D82A}">
                    <a16:rowId xmlns:a16="http://schemas.microsoft.com/office/drawing/2014/main" val="549737842"/>
                  </a:ext>
                </a:extLst>
              </a:tr>
              <a:tr h="279821">
                <a:tc>
                  <a:txBody>
                    <a:bodyPr/>
                    <a:lstStyle/>
                    <a:p>
                      <a:pPr algn="ctr"/>
                      <a:r>
                        <a:rPr lang="en-US" sz="1600" dirty="0"/>
                        <a:t>5</a:t>
                      </a:r>
                    </a:p>
                  </a:txBody>
                  <a:tcPr/>
                </a:tc>
                <a:tc>
                  <a:txBody>
                    <a:bodyPr/>
                    <a:lstStyle/>
                    <a:p>
                      <a:pPr algn="ctr"/>
                      <a:r>
                        <a:rPr lang="en-US" sz="1600" dirty="0"/>
                        <a:t>ISRU Plant Supplies</a:t>
                      </a:r>
                    </a:p>
                  </a:txBody>
                  <a:tcPr/>
                </a:tc>
                <a:tc>
                  <a:txBody>
                    <a:bodyPr/>
                    <a:lstStyle/>
                    <a:p>
                      <a:pPr algn="ctr"/>
                      <a:r>
                        <a:rPr lang="en-US" sz="1600" dirty="0"/>
                        <a:t>19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err="1"/>
                        <a:t>SpaceBus</a:t>
                      </a:r>
                      <a:r>
                        <a:rPr lang="en-US" sz="1600" dirty="0"/>
                        <a:t> Tanker</a:t>
                      </a:r>
                    </a:p>
                  </a:txBody>
                  <a:tcPr/>
                </a:tc>
                <a:extLst>
                  <a:ext uri="{0D108BD9-81ED-4DB2-BD59-A6C34878D82A}">
                    <a16:rowId xmlns:a16="http://schemas.microsoft.com/office/drawing/2014/main" val="4154382256"/>
                  </a:ext>
                </a:extLst>
              </a:tr>
              <a:tr h="279821">
                <a:tc>
                  <a:txBody>
                    <a:bodyPr/>
                    <a:lstStyle/>
                    <a:p>
                      <a:pPr algn="ctr"/>
                      <a:r>
                        <a:rPr lang="en-US" sz="1600" dirty="0"/>
                        <a:t>6</a:t>
                      </a:r>
                    </a:p>
                  </a:txBody>
                  <a:tcPr/>
                </a:tc>
                <a:tc>
                  <a:txBody>
                    <a:bodyPr/>
                    <a:lstStyle/>
                    <a:p>
                      <a:pPr algn="ctr"/>
                      <a:r>
                        <a:rPr lang="en-US" sz="1600" dirty="0"/>
                        <a:t>Lunar Landing Vehicle</a:t>
                      </a:r>
                    </a:p>
                  </a:txBody>
                  <a:tcPr/>
                </a:tc>
                <a:tc>
                  <a:txBody>
                    <a:bodyPr/>
                    <a:lstStyle/>
                    <a:p>
                      <a:pPr algn="ctr"/>
                      <a:r>
                        <a:rPr lang="en-US" sz="1600" dirty="0"/>
                        <a:t>20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err="1"/>
                        <a:t>SpaceBus</a:t>
                      </a:r>
                      <a:r>
                        <a:rPr lang="en-US" sz="1600" dirty="0"/>
                        <a:t> Tanker</a:t>
                      </a:r>
                    </a:p>
                  </a:txBody>
                  <a:tcPr/>
                </a:tc>
                <a:extLst>
                  <a:ext uri="{0D108BD9-81ED-4DB2-BD59-A6C34878D82A}">
                    <a16:rowId xmlns:a16="http://schemas.microsoft.com/office/drawing/2014/main" val="4023243396"/>
                  </a:ext>
                </a:extLst>
              </a:tr>
              <a:tr h="279821">
                <a:tc>
                  <a:txBody>
                    <a:bodyPr/>
                    <a:lstStyle/>
                    <a:p>
                      <a:pPr algn="ctr"/>
                      <a:r>
                        <a:rPr lang="en-US" sz="1600" dirty="0"/>
                        <a:t>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err="1"/>
                        <a:t>SpaceBus</a:t>
                      </a:r>
                      <a:r>
                        <a:rPr lang="en-US" sz="1600" dirty="0"/>
                        <a:t> Tanker</a:t>
                      </a:r>
                    </a:p>
                  </a:txBody>
                  <a:tcPr/>
                </a:tc>
                <a:tc>
                  <a:txBody>
                    <a:bodyPr/>
                    <a:lstStyle/>
                    <a:p>
                      <a:pPr algn="ctr"/>
                      <a:r>
                        <a:rPr lang="en-US" sz="1600" dirty="0"/>
                        <a:t>21</a:t>
                      </a:r>
                    </a:p>
                  </a:txBody>
                  <a:tcPr/>
                </a:tc>
                <a:tc>
                  <a:txBody>
                    <a:bodyPr/>
                    <a:lstStyle/>
                    <a:p>
                      <a:pPr algn="ctr"/>
                      <a:r>
                        <a:rPr lang="en-US" sz="1600" dirty="0" err="1"/>
                        <a:t>SpaceBus</a:t>
                      </a:r>
                      <a:r>
                        <a:rPr lang="en-US" sz="1600" dirty="0"/>
                        <a:t> Tanker</a:t>
                      </a:r>
                    </a:p>
                  </a:txBody>
                  <a:tcPr/>
                </a:tc>
                <a:extLst>
                  <a:ext uri="{0D108BD9-81ED-4DB2-BD59-A6C34878D82A}">
                    <a16:rowId xmlns:a16="http://schemas.microsoft.com/office/drawing/2014/main" val="1258938313"/>
                  </a:ext>
                </a:extLst>
              </a:tr>
              <a:tr h="279821">
                <a:tc>
                  <a:txBody>
                    <a:bodyPr/>
                    <a:lstStyle/>
                    <a:p>
                      <a:pPr algn="ctr"/>
                      <a:r>
                        <a:rPr lang="en-US" sz="1600" dirty="0"/>
                        <a:t>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err="1"/>
                        <a:t>SpaceBus</a:t>
                      </a:r>
                      <a:r>
                        <a:rPr lang="en-US" sz="1600" dirty="0"/>
                        <a:t> Tanker</a:t>
                      </a:r>
                    </a:p>
                  </a:txBody>
                  <a:tcPr/>
                </a:tc>
                <a:tc>
                  <a:txBody>
                    <a:bodyPr/>
                    <a:lstStyle/>
                    <a:p>
                      <a:pPr algn="ctr"/>
                      <a:r>
                        <a:rPr lang="en-US" sz="1600" dirty="0"/>
                        <a:t>22</a:t>
                      </a:r>
                    </a:p>
                  </a:txBody>
                  <a:tcPr/>
                </a:tc>
                <a:tc>
                  <a:txBody>
                    <a:bodyPr/>
                    <a:lstStyle/>
                    <a:p>
                      <a:pPr algn="ctr"/>
                      <a:r>
                        <a:rPr lang="en-US" sz="1600" dirty="0" err="1"/>
                        <a:t>SpaceBus</a:t>
                      </a:r>
                      <a:r>
                        <a:rPr lang="en-US" sz="1600" dirty="0"/>
                        <a:t> Tanker</a:t>
                      </a:r>
                    </a:p>
                  </a:txBody>
                  <a:tcPr/>
                </a:tc>
                <a:extLst>
                  <a:ext uri="{0D108BD9-81ED-4DB2-BD59-A6C34878D82A}">
                    <a16:rowId xmlns:a16="http://schemas.microsoft.com/office/drawing/2014/main" val="2886253385"/>
                  </a:ext>
                </a:extLst>
              </a:tr>
              <a:tr h="279821">
                <a:tc>
                  <a:txBody>
                    <a:bodyPr/>
                    <a:lstStyle/>
                    <a:p>
                      <a:pPr algn="ctr"/>
                      <a:r>
                        <a:rPr lang="en-US" sz="1600" dirty="0"/>
                        <a:t>9</a:t>
                      </a:r>
                    </a:p>
                  </a:txBody>
                  <a:tcPr/>
                </a:tc>
                <a:tc>
                  <a:txBody>
                    <a:bodyPr/>
                    <a:lstStyle/>
                    <a:p>
                      <a:pPr algn="ctr"/>
                      <a:r>
                        <a:rPr lang="en-US" sz="1600" dirty="0" err="1"/>
                        <a:t>SpaceBus</a:t>
                      </a:r>
                      <a:r>
                        <a:rPr lang="en-US" sz="1600" dirty="0"/>
                        <a:t> Tanker</a:t>
                      </a:r>
                    </a:p>
                  </a:txBody>
                  <a:tcPr/>
                </a:tc>
                <a:tc>
                  <a:txBody>
                    <a:bodyPr/>
                    <a:lstStyle/>
                    <a:p>
                      <a:pPr algn="ctr"/>
                      <a:r>
                        <a:rPr lang="en-US" sz="1600" dirty="0"/>
                        <a:t>23</a:t>
                      </a:r>
                    </a:p>
                  </a:txBody>
                  <a:tcPr/>
                </a:tc>
                <a:tc>
                  <a:txBody>
                    <a:bodyPr/>
                    <a:lstStyle/>
                    <a:p>
                      <a:pPr algn="ctr"/>
                      <a:r>
                        <a:rPr lang="en-US" sz="1600" dirty="0"/>
                        <a:t>Crew Launch/Entry</a:t>
                      </a:r>
                    </a:p>
                  </a:txBody>
                  <a:tcPr/>
                </a:tc>
                <a:extLst>
                  <a:ext uri="{0D108BD9-81ED-4DB2-BD59-A6C34878D82A}">
                    <a16:rowId xmlns:a16="http://schemas.microsoft.com/office/drawing/2014/main" val="3103748325"/>
                  </a:ext>
                </a:extLst>
              </a:tr>
              <a:tr h="279821">
                <a:tc>
                  <a:txBody>
                    <a:bodyPr/>
                    <a:lstStyle/>
                    <a:p>
                      <a:pPr algn="ctr"/>
                      <a:r>
                        <a:rPr lang="en-US" sz="1600" dirty="0"/>
                        <a:t>10</a:t>
                      </a:r>
                    </a:p>
                  </a:txBody>
                  <a:tcPr/>
                </a:tc>
                <a:tc>
                  <a:txBody>
                    <a:bodyPr/>
                    <a:lstStyle/>
                    <a:p>
                      <a:pPr algn="ctr"/>
                      <a:r>
                        <a:rPr lang="en-US" sz="1600" dirty="0" err="1"/>
                        <a:t>SpaceBus</a:t>
                      </a:r>
                      <a:r>
                        <a:rPr lang="en-US" sz="1600" dirty="0"/>
                        <a:t> Tanker</a:t>
                      </a:r>
                    </a:p>
                  </a:txBody>
                  <a:tcPr/>
                </a:tc>
                <a:tc>
                  <a:txBody>
                    <a:bodyPr/>
                    <a:lstStyle/>
                    <a:p>
                      <a:pPr algn="ctr"/>
                      <a:r>
                        <a:rPr lang="en-US" sz="1600" dirty="0"/>
                        <a:t>24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Crew Launch/Entry</a:t>
                      </a:r>
                    </a:p>
                  </a:txBody>
                  <a:tcPr/>
                </a:tc>
                <a:extLst>
                  <a:ext uri="{0D108BD9-81ED-4DB2-BD59-A6C34878D82A}">
                    <a16:rowId xmlns:a16="http://schemas.microsoft.com/office/drawing/2014/main" val="1122759693"/>
                  </a:ext>
                </a:extLst>
              </a:tr>
              <a:tr h="279821">
                <a:tc>
                  <a:txBody>
                    <a:bodyPr/>
                    <a:lstStyle/>
                    <a:p>
                      <a:pPr algn="ctr"/>
                      <a:r>
                        <a:rPr lang="en-US" sz="1600" dirty="0"/>
                        <a:t>11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err="1"/>
                        <a:t>SpaceBus</a:t>
                      </a:r>
                      <a:r>
                        <a:rPr lang="en-US" sz="1600" dirty="0"/>
                        <a:t> Crew Transport</a:t>
                      </a:r>
                    </a:p>
                  </a:txBody>
                  <a:tcPr/>
                </a:tc>
                <a:tc>
                  <a:txBody>
                    <a:bodyPr/>
                    <a:lstStyle/>
                    <a:p>
                      <a:pPr algn="ctr"/>
                      <a:r>
                        <a:rPr lang="en-US" sz="1600" dirty="0"/>
                        <a:t>25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Crew Launch/Entry</a:t>
                      </a:r>
                    </a:p>
                  </a:txBody>
                  <a:tcPr/>
                </a:tc>
                <a:extLst>
                  <a:ext uri="{0D108BD9-81ED-4DB2-BD59-A6C34878D82A}">
                    <a16:rowId xmlns:a16="http://schemas.microsoft.com/office/drawing/2014/main" val="109397501"/>
                  </a:ext>
                </a:extLst>
              </a:tr>
              <a:tr h="279821">
                <a:tc>
                  <a:txBody>
                    <a:bodyPr/>
                    <a:lstStyle/>
                    <a:p>
                      <a:pPr algn="ctr"/>
                      <a:r>
                        <a:rPr lang="en-US" sz="1600" dirty="0"/>
                        <a:t>12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err="1"/>
                        <a:t>SpaceBus</a:t>
                      </a:r>
                      <a:r>
                        <a:rPr lang="en-US" sz="1600" dirty="0"/>
                        <a:t> Tanker</a:t>
                      </a:r>
                    </a:p>
                  </a:txBody>
                  <a:tcPr/>
                </a:tc>
                <a:tc>
                  <a:txBody>
                    <a:bodyPr/>
                    <a:lstStyle/>
                    <a:p>
                      <a:pPr algn="ctr"/>
                      <a:r>
                        <a:rPr lang="en-US" sz="1600" dirty="0"/>
                        <a:t>26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Crew Launch/Entry</a:t>
                      </a:r>
                    </a:p>
                  </a:txBody>
                  <a:tcPr/>
                </a:tc>
                <a:extLst>
                  <a:ext uri="{0D108BD9-81ED-4DB2-BD59-A6C34878D82A}">
                    <a16:rowId xmlns:a16="http://schemas.microsoft.com/office/drawing/2014/main" val="2085603213"/>
                  </a:ext>
                </a:extLst>
              </a:tr>
              <a:tr h="279821">
                <a:tc>
                  <a:txBody>
                    <a:bodyPr/>
                    <a:lstStyle/>
                    <a:p>
                      <a:pPr algn="ctr"/>
                      <a:r>
                        <a:rPr lang="en-US" sz="1600" dirty="0"/>
                        <a:t>13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err="1"/>
                        <a:t>SpaceBus</a:t>
                      </a:r>
                      <a:r>
                        <a:rPr lang="en-US" sz="1600" dirty="0"/>
                        <a:t> Tanker</a:t>
                      </a:r>
                    </a:p>
                  </a:txBody>
                  <a:tcPr/>
                </a:tc>
                <a:tc>
                  <a:txBody>
                    <a:bodyPr/>
                    <a:lstStyle/>
                    <a:p>
                      <a:pPr algn="ctr"/>
                      <a:r>
                        <a:rPr lang="en-US" sz="1600" dirty="0"/>
                        <a:t>27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Crew Launch/Entry</a:t>
                      </a:r>
                    </a:p>
                  </a:txBody>
                  <a:tcPr/>
                </a:tc>
                <a:extLst>
                  <a:ext uri="{0D108BD9-81ED-4DB2-BD59-A6C34878D82A}">
                    <a16:rowId xmlns:a16="http://schemas.microsoft.com/office/drawing/2014/main" val="2955849108"/>
                  </a:ext>
                </a:extLst>
              </a:tr>
              <a:tr h="279821">
                <a:tc>
                  <a:txBody>
                    <a:bodyPr/>
                    <a:lstStyle/>
                    <a:p>
                      <a:pPr algn="ctr"/>
                      <a:r>
                        <a:rPr lang="en-US" sz="1600" dirty="0"/>
                        <a:t>14</a:t>
                      </a:r>
                    </a:p>
                  </a:txBody>
                  <a:tcPr/>
                </a:tc>
                <a:tc>
                  <a:txBody>
                    <a:bodyPr/>
                    <a:lstStyle/>
                    <a:p>
                      <a:pPr algn="ctr"/>
                      <a:r>
                        <a:rPr lang="en-US" sz="1600" dirty="0" err="1"/>
                        <a:t>SpaceBus</a:t>
                      </a:r>
                      <a:r>
                        <a:rPr lang="en-US" sz="1600" dirty="0"/>
                        <a:t> Tanker</a:t>
                      </a:r>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1869634457"/>
                  </a:ext>
                </a:extLst>
              </a:tr>
            </a:tbl>
          </a:graphicData>
        </a:graphic>
      </p:graphicFrame>
    </p:spTree>
    <p:extLst>
      <p:ext uri="{BB962C8B-B14F-4D97-AF65-F5344CB8AC3E}">
        <p14:creationId xmlns:p14="http://schemas.microsoft.com/office/powerpoint/2010/main" val="4123152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66C3D-65F4-4B4F-BF0B-606A42E6B9A9}"/>
              </a:ext>
            </a:extLst>
          </p:cNvPr>
          <p:cNvSpPr>
            <a:spLocks noGrp="1"/>
          </p:cNvSpPr>
          <p:nvPr>
            <p:ph type="title"/>
          </p:nvPr>
        </p:nvSpPr>
        <p:spPr>
          <a:xfrm>
            <a:off x="838200" y="0"/>
            <a:ext cx="10515600" cy="1325563"/>
          </a:xfrm>
        </p:spPr>
        <p:txBody>
          <a:bodyPr/>
          <a:lstStyle/>
          <a:p>
            <a:r>
              <a:rPr lang="en-US" b="1" u="sng" dirty="0"/>
              <a:t>Mission Architecture (Round-trip)</a:t>
            </a:r>
          </a:p>
        </p:txBody>
      </p:sp>
      <p:graphicFrame>
        <p:nvGraphicFramePr>
          <p:cNvPr id="4" name="Table 4">
            <a:extLst>
              <a:ext uri="{FF2B5EF4-FFF2-40B4-BE49-F238E27FC236}">
                <a16:creationId xmlns:a16="http://schemas.microsoft.com/office/drawing/2014/main" id="{A13FB066-2051-45C1-A0D5-ACC88D49AF13}"/>
              </a:ext>
            </a:extLst>
          </p:cNvPr>
          <p:cNvGraphicFramePr>
            <a:graphicFrameLocks noGrp="1"/>
          </p:cNvGraphicFramePr>
          <p:nvPr>
            <p:ph idx="1"/>
            <p:extLst>
              <p:ext uri="{D42A27DB-BD31-4B8C-83A1-F6EECF244321}">
                <p14:modId xmlns:p14="http://schemas.microsoft.com/office/powerpoint/2010/main" val="1976176074"/>
              </p:ext>
            </p:extLst>
          </p:nvPr>
        </p:nvGraphicFramePr>
        <p:xfrm>
          <a:off x="939799" y="1194160"/>
          <a:ext cx="10679546" cy="5029200"/>
        </p:xfrm>
        <a:graphic>
          <a:graphicData uri="http://schemas.openxmlformats.org/drawingml/2006/table">
            <a:tbl>
              <a:tblPr firstRow="1" bandRow="1">
                <a:tableStyleId>{5C22544A-7EE6-4342-B048-85BDC9FD1C3A}</a:tableStyleId>
              </a:tblPr>
              <a:tblGrid>
                <a:gridCol w="944419">
                  <a:extLst>
                    <a:ext uri="{9D8B030D-6E8A-4147-A177-3AD203B41FA5}">
                      <a16:colId xmlns:a16="http://schemas.microsoft.com/office/drawing/2014/main" val="2945129436"/>
                    </a:ext>
                  </a:extLst>
                </a:gridCol>
                <a:gridCol w="2355273">
                  <a:extLst>
                    <a:ext uri="{9D8B030D-6E8A-4147-A177-3AD203B41FA5}">
                      <a16:colId xmlns:a16="http://schemas.microsoft.com/office/drawing/2014/main" val="4088193781"/>
                    </a:ext>
                  </a:extLst>
                </a:gridCol>
                <a:gridCol w="1016000">
                  <a:extLst>
                    <a:ext uri="{9D8B030D-6E8A-4147-A177-3AD203B41FA5}">
                      <a16:colId xmlns:a16="http://schemas.microsoft.com/office/drawing/2014/main" val="3091755123"/>
                    </a:ext>
                  </a:extLst>
                </a:gridCol>
                <a:gridCol w="2401454">
                  <a:extLst>
                    <a:ext uri="{9D8B030D-6E8A-4147-A177-3AD203B41FA5}">
                      <a16:colId xmlns:a16="http://schemas.microsoft.com/office/drawing/2014/main" val="2306771283"/>
                    </a:ext>
                  </a:extLst>
                </a:gridCol>
                <a:gridCol w="1071419">
                  <a:extLst>
                    <a:ext uri="{9D8B030D-6E8A-4147-A177-3AD203B41FA5}">
                      <a16:colId xmlns:a16="http://schemas.microsoft.com/office/drawing/2014/main" val="1718378355"/>
                    </a:ext>
                  </a:extLst>
                </a:gridCol>
                <a:gridCol w="2890981">
                  <a:extLst>
                    <a:ext uri="{9D8B030D-6E8A-4147-A177-3AD203B41FA5}">
                      <a16:colId xmlns:a16="http://schemas.microsoft.com/office/drawing/2014/main" val="4116762969"/>
                    </a:ext>
                  </a:extLst>
                </a:gridCol>
              </a:tblGrid>
              <a:tr h="279821">
                <a:tc>
                  <a:txBody>
                    <a:bodyPr/>
                    <a:lstStyle/>
                    <a:p>
                      <a:pPr algn="ctr"/>
                      <a:r>
                        <a:rPr lang="en-US" sz="1600" dirty="0"/>
                        <a:t>Launch #</a:t>
                      </a:r>
                    </a:p>
                  </a:txBody>
                  <a:tcPr/>
                </a:tc>
                <a:tc>
                  <a:txBody>
                    <a:bodyPr/>
                    <a:lstStyle/>
                    <a:p>
                      <a:pPr algn="ctr"/>
                      <a:r>
                        <a:rPr lang="en-US" sz="1600" dirty="0"/>
                        <a:t>Mission Profile</a:t>
                      </a:r>
                    </a:p>
                  </a:txBody>
                  <a:tcPr/>
                </a:tc>
                <a:tc>
                  <a:txBody>
                    <a:bodyPr/>
                    <a:lstStyle/>
                    <a:p>
                      <a:pPr algn="ctr"/>
                      <a:r>
                        <a:rPr lang="en-US" sz="1600" dirty="0"/>
                        <a:t>Launch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Mission Profile</a:t>
                      </a:r>
                    </a:p>
                  </a:txBody>
                  <a:tcPr/>
                </a:tc>
                <a:tc>
                  <a:txBody>
                    <a:bodyPr/>
                    <a:lstStyle/>
                    <a:p>
                      <a:pPr algn="ctr"/>
                      <a:r>
                        <a:rPr lang="en-US" sz="1600" dirty="0"/>
                        <a:t>Launch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Mission Profile</a:t>
                      </a:r>
                    </a:p>
                  </a:txBody>
                  <a:tcPr/>
                </a:tc>
                <a:extLst>
                  <a:ext uri="{0D108BD9-81ED-4DB2-BD59-A6C34878D82A}">
                    <a16:rowId xmlns:a16="http://schemas.microsoft.com/office/drawing/2014/main" val="1789899150"/>
                  </a:ext>
                </a:extLst>
              </a:tr>
              <a:tr h="279821">
                <a:tc>
                  <a:txBody>
                    <a:bodyPr/>
                    <a:lstStyle/>
                    <a:p>
                      <a:pPr algn="ctr"/>
                      <a:r>
                        <a:rPr lang="en-US" sz="1600" dirty="0"/>
                        <a:t>1</a:t>
                      </a:r>
                    </a:p>
                  </a:txBody>
                  <a:tcPr/>
                </a:tc>
                <a:tc>
                  <a:txBody>
                    <a:bodyPr/>
                    <a:lstStyle/>
                    <a:p>
                      <a:pPr algn="ctr"/>
                      <a:r>
                        <a:rPr lang="en-US" sz="1600" dirty="0"/>
                        <a:t>Scout Rover</a:t>
                      </a:r>
                    </a:p>
                  </a:txBody>
                  <a:tcPr/>
                </a:tc>
                <a:tc>
                  <a:txBody>
                    <a:bodyPr/>
                    <a:lstStyle/>
                    <a:p>
                      <a:pPr algn="ctr"/>
                      <a:r>
                        <a:rPr lang="en-US" sz="1600" dirty="0"/>
                        <a:t>15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err="1"/>
                        <a:t>SpaceBus</a:t>
                      </a:r>
                      <a:r>
                        <a:rPr lang="en-US" sz="1600" dirty="0"/>
                        <a:t> Tanker</a:t>
                      </a:r>
                    </a:p>
                  </a:txBody>
                  <a:tcPr/>
                </a:tc>
                <a:tc>
                  <a:txBody>
                    <a:bodyPr/>
                    <a:lstStyle/>
                    <a:p>
                      <a:pPr algn="ctr"/>
                      <a:r>
                        <a:rPr lang="en-US" sz="1600" dirty="0"/>
                        <a:t>29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err="1"/>
                        <a:t>SpaceBus</a:t>
                      </a:r>
                      <a:r>
                        <a:rPr lang="en-US" sz="1600" dirty="0"/>
                        <a:t> Tanker</a:t>
                      </a:r>
                    </a:p>
                  </a:txBody>
                  <a:tcPr/>
                </a:tc>
                <a:extLst>
                  <a:ext uri="{0D108BD9-81ED-4DB2-BD59-A6C34878D82A}">
                    <a16:rowId xmlns:a16="http://schemas.microsoft.com/office/drawing/2014/main" val="4177548269"/>
                  </a:ext>
                </a:extLst>
              </a:tr>
              <a:tr h="279821">
                <a:tc>
                  <a:txBody>
                    <a:bodyPr/>
                    <a:lstStyle/>
                    <a:p>
                      <a:pPr algn="ctr"/>
                      <a:r>
                        <a:rPr lang="en-US" sz="1600" dirty="0"/>
                        <a:t>2</a:t>
                      </a:r>
                    </a:p>
                  </a:txBody>
                  <a:tcPr/>
                </a:tc>
                <a:tc>
                  <a:txBody>
                    <a:bodyPr/>
                    <a:lstStyle/>
                    <a:p>
                      <a:pPr algn="ctr"/>
                      <a:r>
                        <a:rPr lang="en-US" sz="1600" dirty="0"/>
                        <a:t>Scout Rover</a:t>
                      </a:r>
                    </a:p>
                  </a:txBody>
                  <a:tcPr/>
                </a:tc>
                <a:tc>
                  <a:txBody>
                    <a:bodyPr/>
                    <a:lstStyle/>
                    <a:p>
                      <a:pPr algn="ctr"/>
                      <a:r>
                        <a:rPr lang="en-US" sz="1600" dirty="0"/>
                        <a:t>16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err="1"/>
                        <a:t>SpaceBus</a:t>
                      </a:r>
                      <a:r>
                        <a:rPr lang="en-US" sz="1600" dirty="0"/>
                        <a:t> Tanker</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30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err="1"/>
                        <a:t>SpaceBus</a:t>
                      </a:r>
                      <a:r>
                        <a:rPr lang="en-US" sz="1600" dirty="0"/>
                        <a:t> Tanker</a:t>
                      </a:r>
                    </a:p>
                  </a:txBody>
                  <a:tcPr/>
                </a:tc>
                <a:extLst>
                  <a:ext uri="{0D108BD9-81ED-4DB2-BD59-A6C34878D82A}">
                    <a16:rowId xmlns:a16="http://schemas.microsoft.com/office/drawing/2014/main" val="626625767"/>
                  </a:ext>
                </a:extLst>
              </a:tr>
              <a:tr h="279821">
                <a:tc>
                  <a:txBody>
                    <a:bodyPr/>
                    <a:lstStyle/>
                    <a:p>
                      <a:pPr algn="ctr"/>
                      <a:r>
                        <a:rPr lang="en-US" sz="1600" dirty="0"/>
                        <a:t>3</a:t>
                      </a:r>
                    </a:p>
                  </a:txBody>
                  <a:tcPr/>
                </a:tc>
                <a:tc>
                  <a:txBody>
                    <a:bodyPr/>
                    <a:lstStyle/>
                    <a:p>
                      <a:pPr algn="ctr"/>
                      <a:r>
                        <a:rPr lang="en-US" sz="1600" dirty="0"/>
                        <a:t>ISRU Plant Supplies</a:t>
                      </a:r>
                    </a:p>
                  </a:txBody>
                  <a:tcPr/>
                </a:tc>
                <a:tc>
                  <a:txBody>
                    <a:bodyPr/>
                    <a:lstStyle/>
                    <a:p>
                      <a:pPr algn="ctr"/>
                      <a:r>
                        <a:rPr lang="en-US" sz="1600" dirty="0"/>
                        <a:t>17</a:t>
                      </a:r>
                    </a:p>
                  </a:txBody>
                  <a:tcPr/>
                </a:tc>
                <a:tc>
                  <a:txBody>
                    <a:bodyPr/>
                    <a:lstStyle/>
                    <a:p>
                      <a:pPr algn="ctr"/>
                      <a:r>
                        <a:rPr lang="en-US" sz="1600" dirty="0" err="1"/>
                        <a:t>SpaceBus</a:t>
                      </a:r>
                      <a:r>
                        <a:rPr lang="en-US" sz="1600" dirty="0"/>
                        <a:t> Tanker</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31</a:t>
                      </a:r>
                    </a:p>
                  </a:txBody>
                  <a:tcPr/>
                </a:tc>
                <a:tc>
                  <a:txBody>
                    <a:bodyPr/>
                    <a:lstStyle/>
                    <a:p>
                      <a:pPr algn="ctr"/>
                      <a:r>
                        <a:rPr lang="en-US" sz="1600" dirty="0" err="1"/>
                        <a:t>SpaceBus</a:t>
                      </a:r>
                      <a:r>
                        <a:rPr lang="en-US" sz="1600" dirty="0"/>
                        <a:t> Tanker</a:t>
                      </a:r>
                    </a:p>
                  </a:txBody>
                  <a:tcPr/>
                </a:tc>
                <a:extLst>
                  <a:ext uri="{0D108BD9-81ED-4DB2-BD59-A6C34878D82A}">
                    <a16:rowId xmlns:a16="http://schemas.microsoft.com/office/drawing/2014/main" val="1175582159"/>
                  </a:ext>
                </a:extLst>
              </a:tr>
              <a:tr h="279821">
                <a:tc>
                  <a:txBody>
                    <a:bodyPr/>
                    <a:lstStyle/>
                    <a:p>
                      <a:pPr algn="ctr"/>
                      <a:r>
                        <a:rPr lang="en-US" sz="1600" dirty="0"/>
                        <a:t>4</a:t>
                      </a:r>
                    </a:p>
                  </a:txBody>
                  <a:tcPr/>
                </a:tc>
                <a:tc>
                  <a:txBody>
                    <a:bodyPr/>
                    <a:lstStyle/>
                    <a:p>
                      <a:pPr algn="ctr"/>
                      <a:r>
                        <a:rPr lang="en-US" sz="1600" dirty="0"/>
                        <a:t>ISRU Plant Supplies</a:t>
                      </a:r>
                    </a:p>
                  </a:txBody>
                  <a:tcPr/>
                </a:tc>
                <a:tc>
                  <a:txBody>
                    <a:bodyPr/>
                    <a:lstStyle/>
                    <a:p>
                      <a:pPr algn="ctr"/>
                      <a:r>
                        <a:rPr lang="en-US" sz="1600" dirty="0"/>
                        <a:t>18</a:t>
                      </a:r>
                    </a:p>
                  </a:txBody>
                  <a:tcPr/>
                </a:tc>
                <a:tc>
                  <a:txBody>
                    <a:bodyPr/>
                    <a:lstStyle/>
                    <a:p>
                      <a:pPr algn="ctr"/>
                      <a:r>
                        <a:rPr lang="en-US" sz="1600" dirty="0" err="1"/>
                        <a:t>SpaceBus</a:t>
                      </a:r>
                      <a:r>
                        <a:rPr lang="en-US" sz="1600" dirty="0"/>
                        <a:t> Tanker</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32</a:t>
                      </a:r>
                    </a:p>
                  </a:txBody>
                  <a:tcPr/>
                </a:tc>
                <a:tc>
                  <a:txBody>
                    <a:bodyPr/>
                    <a:lstStyle/>
                    <a:p>
                      <a:pPr algn="ctr"/>
                      <a:r>
                        <a:rPr lang="en-US" sz="1600" dirty="0" err="1"/>
                        <a:t>SpaceBus</a:t>
                      </a:r>
                      <a:r>
                        <a:rPr lang="en-US" sz="1600" dirty="0"/>
                        <a:t> Tanker</a:t>
                      </a:r>
                    </a:p>
                  </a:txBody>
                  <a:tcPr/>
                </a:tc>
                <a:extLst>
                  <a:ext uri="{0D108BD9-81ED-4DB2-BD59-A6C34878D82A}">
                    <a16:rowId xmlns:a16="http://schemas.microsoft.com/office/drawing/2014/main" val="549737842"/>
                  </a:ext>
                </a:extLst>
              </a:tr>
              <a:tr h="279821">
                <a:tc>
                  <a:txBody>
                    <a:bodyPr/>
                    <a:lstStyle/>
                    <a:p>
                      <a:pPr algn="ctr"/>
                      <a:r>
                        <a:rPr lang="en-US" sz="1600" dirty="0"/>
                        <a:t>5</a:t>
                      </a:r>
                    </a:p>
                  </a:txBody>
                  <a:tcPr/>
                </a:tc>
                <a:tc>
                  <a:txBody>
                    <a:bodyPr/>
                    <a:lstStyle/>
                    <a:p>
                      <a:pPr algn="ctr"/>
                      <a:r>
                        <a:rPr lang="en-US" sz="1600" dirty="0"/>
                        <a:t>ISRU Plant Supplies</a:t>
                      </a:r>
                    </a:p>
                  </a:txBody>
                  <a:tcPr/>
                </a:tc>
                <a:tc>
                  <a:txBody>
                    <a:bodyPr/>
                    <a:lstStyle/>
                    <a:p>
                      <a:pPr algn="ctr"/>
                      <a:r>
                        <a:rPr lang="en-US" sz="1600" dirty="0"/>
                        <a:t>19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err="1"/>
                        <a:t>SpaceBus</a:t>
                      </a:r>
                      <a:r>
                        <a:rPr lang="en-US" sz="1600" dirty="0"/>
                        <a:t> Tanker</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33</a:t>
                      </a:r>
                    </a:p>
                  </a:txBody>
                  <a:tcPr/>
                </a:tc>
                <a:tc>
                  <a:txBody>
                    <a:bodyPr/>
                    <a:lstStyle/>
                    <a:p>
                      <a:pPr algn="ctr"/>
                      <a:r>
                        <a:rPr lang="en-US" sz="1600" dirty="0"/>
                        <a:t>Crew Launch/Entry</a:t>
                      </a:r>
                    </a:p>
                  </a:txBody>
                  <a:tcPr/>
                </a:tc>
                <a:extLst>
                  <a:ext uri="{0D108BD9-81ED-4DB2-BD59-A6C34878D82A}">
                    <a16:rowId xmlns:a16="http://schemas.microsoft.com/office/drawing/2014/main" val="4154382256"/>
                  </a:ext>
                </a:extLst>
              </a:tr>
              <a:tr h="279821">
                <a:tc>
                  <a:txBody>
                    <a:bodyPr/>
                    <a:lstStyle/>
                    <a:p>
                      <a:pPr algn="ctr"/>
                      <a:r>
                        <a:rPr lang="en-US" sz="1600" dirty="0"/>
                        <a:t>6</a:t>
                      </a:r>
                    </a:p>
                  </a:txBody>
                  <a:tcPr/>
                </a:tc>
                <a:tc>
                  <a:txBody>
                    <a:bodyPr/>
                    <a:lstStyle/>
                    <a:p>
                      <a:pPr algn="ctr"/>
                      <a:r>
                        <a:rPr lang="en-US" sz="1600" dirty="0"/>
                        <a:t>Lunar Landing Vehicle</a:t>
                      </a:r>
                    </a:p>
                  </a:txBody>
                  <a:tcPr/>
                </a:tc>
                <a:tc>
                  <a:txBody>
                    <a:bodyPr/>
                    <a:lstStyle/>
                    <a:p>
                      <a:pPr algn="ctr"/>
                      <a:r>
                        <a:rPr lang="en-US" sz="1600" dirty="0"/>
                        <a:t>20</a:t>
                      </a:r>
                    </a:p>
                  </a:txBody>
                  <a:tcPr/>
                </a:tc>
                <a:tc>
                  <a:txBody>
                    <a:bodyPr/>
                    <a:lstStyle/>
                    <a:p>
                      <a:pPr algn="ctr"/>
                      <a:r>
                        <a:rPr lang="en-US" sz="1600" dirty="0" err="1"/>
                        <a:t>SpaceBus</a:t>
                      </a:r>
                      <a:r>
                        <a:rPr lang="en-US" sz="1600" dirty="0"/>
                        <a:t> Tanker</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34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Crew Launch/Entry</a:t>
                      </a:r>
                    </a:p>
                  </a:txBody>
                  <a:tcPr/>
                </a:tc>
                <a:extLst>
                  <a:ext uri="{0D108BD9-81ED-4DB2-BD59-A6C34878D82A}">
                    <a16:rowId xmlns:a16="http://schemas.microsoft.com/office/drawing/2014/main" val="4023243396"/>
                  </a:ext>
                </a:extLst>
              </a:tr>
              <a:tr h="279821">
                <a:tc>
                  <a:txBody>
                    <a:bodyPr/>
                    <a:lstStyle/>
                    <a:p>
                      <a:pPr algn="ctr"/>
                      <a:r>
                        <a:rPr lang="en-US" sz="1600" dirty="0"/>
                        <a:t>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err="1"/>
                        <a:t>SpaceBus</a:t>
                      </a:r>
                      <a:r>
                        <a:rPr lang="en-US" sz="1600" dirty="0"/>
                        <a:t> Tanker</a:t>
                      </a:r>
                    </a:p>
                  </a:txBody>
                  <a:tcPr/>
                </a:tc>
                <a:tc>
                  <a:txBody>
                    <a:bodyPr/>
                    <a:lstStyle/>
                    <a:p>
                      <a:pPr algn="ctr"/>
                      <a:r>
                        <a:rPr lang="en-US" sz="1600" dirty="0"/>
                        <a:t>21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err="1"/>
                        <a:t>SpaceBus</a:t>
                      </a:r>
                      <a:r>
                        <a:rPr lang="en-US" sz="1600" dirty="0"/>
                        <a:t> Tanker</a:t>
                      </a:r>
                    </a:p>
                  </a:txBody>
                  <a:tcPr/>
                </a:tc>
                <a:tc>
                  <a:txBody>
                    <a:bodyPr/>
                    <a:lstStyle/>
                    <a:p>
                      <a:pPr algn="ctr"/>
                      <a:r>
                        <a:rPr lang="en-US" sz="1600" dirty="0"/>
                        <a:t>35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Crew Launch/Entry</a:t>
                      </a:r>
                    </a:p>
                  </a:txBody>
                  <a:tcPr/>
                </a:tc>
                <a:extLst>
                  <a:ext uri="{0D108BD9-81ED-4DB2-BD59-A6C34878D82A}">
                    <a16:rowId xmlns:a16="http://schemas.microsoft.com/office/drawing/2014/main" val="1258938313"/>
                  </a:ext>
                </a:extLst>
              </a:tr>
              <a:tr h="279821">
                <a:tc>
                  <a:txBody>
                    <a:bodyPr/>
                    <a:lstStyle/>
                    <a:p>
                      <a:pPr algn="ctr"/>
                      <a:r>
                        <a:rPr lang="en-US" sz="1600" dirty="0"/>
                        <a:t>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err="1"/>
                        <a:t>SpaceBus</a:t>
                      </a:r>
                      <a:r>
                        <a:rPr lang="en-US" sz="1600" dirty="0"/>
                        <a:t> Tanker</a:t>
                      </a:r>
                    </a:p>
                  </a:txBody>
                  <a:tcPr/>
                </a:tc>
                <a:tc>
                  <a:txBody>
                    <a:bodyPr/>
                    <a:lstStyle/>
                    <a:p>
                      <a:pPr algn="ctr"/>
                      <a:r>
                        <a:rPr lang="en-US" sz="1600" dirty="0"/>
                        <a:t>22</a:t>
                      </a:r>
                    </a:p>
                  </a:txBody>
                  <a:tcPr/>
                </a:tc>
                <a:tc>
                  <a:txBody>
                    <a:bodyPr/>
                    <a:lstStyle/>
                    <a:p>
                      <a:pPr algn="ctr"/>
                      <a:r>
                        <a:rPr lang="en-US" sz="1600" dirty="0" err="1"/>
                        <a:t>SpaceBus</a:t>
                      </a:r>
                      <a:r>
                        <a:rPr lang="en-US" sz="1600" dirty="0"/>
                        <a:t> Tanker</a:t>
                      </a:r>
                    </a:p>
                  </a:txBody>
                  <a:tcPr/>
                </a:tc>
                <a:tc>
                  <a:txBody>
                    <a:bodyPr/>
                    <a:lstStyle/>
                    <a:p>
                      <a:pPr algn="ctr"/>
                      <a:r>
                        <a:rPr lang="en-US" sz="1600" dirty="0"/>
                        <a:t>36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Crew Launch/Entry</a:t>
                      </a:r>
                    </a:p>
                  </a:txBody>
                  <a:tcPr/>
                </a:tc>
                <a:extLst>
                  <a:ext uri="{0D108BD9-81ED-4DB2-BD59-A6C34878D82A}">
                    <a16:rowId xmlns:a16="http://schemas.microsoft.com/office/drawing/2014/main" val="2886253385"/>
                  </a:ext>
                </a:extLst>
              </a:tr>
              <a:tr h="279821">
                <a:tc>
                  <a:txBody>
                    <a:bodyPr/>
                    <a:lstStyle/>
                    <a:p>
                      <a:pPr algn="ctr"/>
                      <a:r>
                        <a:rPr lang="en-US" sz="1600" dirty="0"/>
                        <a:t>9</a:t>
                      </a:r>
                    </a:p>
                  </a:txBody>
                  <a:tcPr/>
                </a:tc>
                <a:tc>
                  <a:txBody>
                    <a:bodyPr/>
                    <a:lstStyle/>
                    <a:p>
                      <a:pPr algn="ctr"/>
                      <a:r>
                        <a:rPr lang="en-US" sz="1600" dirty="0" err="1"/>
                        <a:t>SpaceBus</a:t>
                      </a:r>
                      <a:r>
                        <a:rPr lang="en-US" sz="1600" dirty="0"/>
                        <a:t> Tanker</a:t>
                      </a:r>
                    </a:p>
                  </a:txBody>
                  <a:tcPr/>
                </a:tc>
                <a:tc>
                  <a:txBody>
                    <a:bodyPr/>
                    <a:lstStyle/>
                    <a:p>
                      <a:pPr algn="ctr"/>
                      <a:r>
                        <a:rPr lang="en-US" sz="1600" dirty="0"/>
                        <a:t>23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err="1"/>
                        <a:t>SpaceBus</a:t>
                      </a:r>
                      <a:r>
                        <a:rPr lang="en-US" sz="1600" dirty="0"/>
                        <a:t> Crew Transport</a:t>
                      </a:r>
                    </a:p>
                  </a:txBody>
                  <a:tcPr/>
                </a:tc>
                <a:tc>
                  <a:txBody>
                    <a:bodyPr/>
                    <a:lstStyle/>
                    <a:p>
                      <a:pPr algn="ctr"/>
                      <a:r>
                        <a:rPr lang="en-US" sz="1600" dirty="0"/>
                        <a:t>37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Crew Launch/Entry</a:t>
                      </a:r>
                    </a:p>
                  </a:txBody>
                  <a:tcPr/>
                </a:tc>
                <a:extLst>
                  <a:ext uri="{0D108BD9-81ED-4DB2-BD59-A6C34878D82A}">
                    <a16:rowId xmlns:a16="http://schemas.microsoft.com/office/drawing/2014/main" val="3103748325"/>
                  </a:ext>
                </a:extLst>
              </a:tr>
              <a:tr h="279821">
                <a:tc>
                  <a:txBody>
                    <a:bodyPr/>
                    <a:lstStyle/>
                    <a:p>
                      <a:pPr algn="ctr"/>
                      <a:r>
                        <a:rPr lang="en-US" sz="1600" dirty="0"/>
                        <a:t>10</a:t>
                      </a:r>
                    </a:p>
                  </a:txBody>
                  <a:tcPr/>
                </a:tc>
                <a:tc>
                  <a:txBody>
                    <a:bodyPr/>
                    <a:lstStyle/>
                    <a:p>
                      <a:pPr algn="ctr"/>
                      <a:r>
                        <a:rPr lang="en-US" sz="1600" dirty="0" err="1"/>
                        <a:t>SpaceBus</a:t>
                      </a:r>
                      <a:r>
                        <a:rPr lang="en-US" sz="1600" dirty="0"/>
                        <a:t> Tanker</a:t>
                      </a:r>
                    </a:p>
                  </a:txBody>
                  <a:tcPr/>
                </a:tc>
                <a:tc>
                  <a:txBody>
                    <a:bodyPr/>
                    <a:lstStyle/>
                    <a:p>
                      <a:pPr algn="ctr"/>
                      <a:r>
                        <a:rPr lang="en-US" sz="1600" dirty="0"/>
                        <a:t>24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err="1"/>
                        <a:t>SpaceBus</a:t>
                      </a:r>
                      <a:r>
                        <a:rPr lang="en-US" sz="1600" dirty="0"/>
                        <a:t> Tanker</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dirty="0"/>
                    </a:p>
                  </a:txBody>
                  <a:tcPr/>
                </a:tc>
                <a:extLst>
                  <a:ext uri="{0D108BD9-81ED-4DB2-BD59-A6C34878D82A}">
                    <a16:rowId xmlns:a16="http://schemas.microsoft.com/office/drawing/2014/main" val="1122759693"/>
                  </a:ext>
                </a:extLst>
              </a:tr>
              <a:tr h="279821">
                <a:tc>
                  <a:txBody>
                    <a:bodyPr/>
                    <a:lstStyle/>
                    <a:p>
                      <a:pPr algn="ctr"/>
                      <a:r>
                        <a:rPr lang="en-US" sz="1600" dirty="0"/>
                        <a:t>11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err="1"/>
                        <a:t>SpaceBus</a:t>
                      </a:r>
                      <a:r>
                        <a:rPr lang="en-US" sz="1600" dirty="0"/>
                        <a:t> Tanker</a:t>
                      </a:r>
                    </a:p>
                  </a:txBody>
                  <a:tcPr/>
                </a:tc>
                <a:tc>
                  <a:txBody>
                    <a:bodyPr/>
                    <a:lstStyle/>
                    <a:p>
                      <a:pPr algn="ctr"/>
                      <a:r>
                        <a:rPr lang="en-US" sz="1600" dirty="0"/>
                        <a:t>25</a:t>
                      </a:r>
                    </a:p>
                  </a:txBody>
                  <a:tcPr/>
                </a:tc>
                <a:tc>
                  <a:txBody>
                    <a:bodyPr/>
                    <a:lstStyle/>
                    <a:p>
                      <a:pPr algn="ctr"/>
                      <a:r>
                        <a:rPr lang="en-US" sz="1600" dirty="0" err="1"/>
                        <a:t>SpaceBus</a:t>
                      </a:r>
                      <a:r>
                        <a:rPr lang="en-US" sz="1600" dirty="0"/>
                        <a:t> Tanker</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dirty="0"/>
                    </a:p>
                  </a:txBody>
                  <a:tcPr/>
                </a:tc>
                <a:extLst>
                  <a:ext uri="{0D108BD9-81ED-4DB2-BD59-A6C34878D82A}">
                    <a16:rowId xmlns:a16="http://schemas.microsoft.com/office/drawing/2014/main" val="109397501"/>
                  </a:ext>
                </a:extLst>
              </a:tr>
              <a:tr h="279821">
                <a:tc>
                  <a:txBody>
                    <a:bodyPr/>
                    <a:lstStyle/>
                    <a:p>
                      <a:pPr algn="ctr"/>
                      <a:r>
                        <a:rPr lang="en-US" sz="1600" dirty="0"/>
                        <a:t>12</a:t>
                      </a:r>
                    </a:p>
                  </a:txBody>
                  <a:tcPr/>
                </a:tc>
                <a:tc>
                  <a:txBody>
                    <a:bodyPr/>
                    <a:lstStyle/>
                    <a:p>
                      <a:pPr algn="ctr"/>
                      <a:r>
                        <a:rPr lang="en-US" sz="1600" dirty="0" err="1"/>
                        <a:t>SpaceBus</a:t>
                      </a:r>
                      <a:r>
                        <a:rPr lang="en-US" sz="1600" dirty="0"/>
                        <a:t> Tanker</a:t>
                      </a:r>
                    </a:p>
                  </a:txBody>
                  <a:tcPr/>
                </a:tc>
                <a:tc>
                  <a:txBody>
                    <a:bodyPr/>
                    <a:lstStyle/>
                    <a:p>
                      <a:pPr algn="ctr"/>
                      <a:r>
                        <a:rPr lang="en-US" sz="1600" dirty="0"/>
                        <a:t>26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err="1"/>
                        <a:t>SpaceBus</a:t>
                      </a:r>
                      <a:r>
                        <a:rPr lang="en-US" sz="1600" dirty="0"/>
                        <a:t> Tanker</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dirty="0"/>
                    </a:p>
                  </a:txBody>
                  <a:tcPr/>
                </a:tc>
                <a:extLst>
                  <a:ext uri="{0D108BD9-81ED-4DB2-BD59-A6C34878D82A}">
                    <a16:rowId xmlns:a16="http://schemas.microsoft.com/office/drawing/2014/main" val="2085603213"/>
                  </a:ext>
                </a:extLst>
              </a:tr>
              <a:tr h="279821">
                <a:tc>
                  <a:txBody>
                    <a:bodyPr/>
                    <a:lstStyle/>
                    <a:p>
                      <a:pPr algn="ctr"/>
                      <a:r>
                        <a:rPr lang="en-US" sz="1600" dirty="0"/>
                        <a:t>13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err="1"/>
                        <a:t>SpaceBus</a:t>
                      </a:r>
                      <a:r>
                        <a:rPr lang="en-US" sz="1600" dirty="0"/>
                        <a:t> Tanker</a:t>
                      </a:r>
                    </a:p>
                  </a:txBody>
                  <a:tcPr/>
                </a:tc>
                <a:tc>
                  <a:txBody>
                    <a:bodyPr/>
                    <a:lstStyle/>
                    <a:p>
                      <a:pPr algn="ctr"/>
                      <a:r>
                        <a:rPr lang="en-US" sz="1600" dirty="0"/>
                        <a:t>27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err="1"/>
                        <a:t>SpaceBus</a:t>
                      </a:r>
                      <a:r>
                        <a:rPr lang="en-US" sz="1600" dirty="0"/>
                        <a:t> Tanker</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dirty="0"/>
                    </a:p>
                  </a:txBody>
                  <a:tcPr/>
                </a:tc>
                <a:extLst>
                  <a:ext uri="{0D108BD9-81ED-4DB2-BD59-A6C34878D82A}">
                    <a16:rowId xmlns:a16="http://schemas.microsoft.com/office/drawing/2014/main" val="2955849108"/>
                  </a:ext>
                </a:extLst>
              </a:tr>
              <a:tr h="279821">
                <a:tc>
                  <a:txBody>
                    <a:bodyPr/>
                    <a:lstStyle/>
                    <a:p>
                      <a:pPr algn="ctr"/>
                      <a:r>
                        <a:rPr lang="en-US" sz="1600" dirty="0"/>
                        <a:t>14</a:t>
                      </a:r>
                    </a:p>
                  </a:txBody>
                  <a:tcPr/>
                </a:tc>
                <a:tc>
                  <a:txBody>
                    <a:bodyPr/>
                    <a:lstStyle/>
                    <a:p>
                      <a:pPr algn="ctr"/>
                      <a:r>
                        <a:rPr lang="en-US" sz="1600" dirty="0" err="1"/>
                        <a:t>SpaceBus</a:t>
                      </a:r>
                      <a:r>
                        <a:rPr lang="en-US" sz="1600" dirty="0"/>
                        <a:t> Tanker</a:t>
                      </a:r>
                    </a:p>
                  </a:txBody>
                  <a:tcPr/>
                </a:tc>
                <a:tc>
                  <a:txBody>
                    <a:bodyPr/>
                    <a:lstStyle/>
                    <a:p>
                      <a:pPr algn="ctr"/>
                      <a:r>
                        <a:rPr lang="en-US" sz="1600" dirty="0"/>
                        <a:t>28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err="1"/>
                        <a:t>SpaceBus</a:t>
                      </a:r>
                      <a:r>
                        <a:rPr lang="en-US" sz="1600" dirty="0"/>
                        <a:t> Tanker</a:t>
                      </a:r>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1869634457"/>
                  </a:ext>
                </a:extLst>
              </a:tr>
            </a:tbl>
          </a:graphicData>
        </a:graphic>
      </p:graphicFrame>
    </p:spTree>
    <p:extLst>
      <p:ext uri="{BB962C8B-B14F-4D97-AF65-F5344CB8AC3E}">
        <p14:creationId xmlns:p14="http://schemas.microsoft.com/office/powerpoint/2010/main" val="40947061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BD0965A-A334-4BD5-B78E-02407BBD6AD6}"/>
              </a:ext>
            </a:extLst>
          </p:cNvPr>
          <p:cNvSpPr/>
          <p:nvPr/>
        </p:nvSpPr>
        <p:spPr>
          <a:xfrm rot="16200000">
            <a:off x="4303327" y="2608628"/>
            <a:ext cx="3747625" cy="222262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3" name="Partial Circle 2">
            <a:extLst>
              <a:ext uri="{FF2B5EF4-FFF2-40B4-BE49-F238E27FC236}">
                <a16:creationId xmlns:a16="http://schemas.microsoft.com/office/drawing/2014/main" id="{C38B41DF-43D2-4406-9598-5AF45888A321}"/>
              </a:ext>
            </a:extLst>
          </p:cNvPr>
          <p:cNvSpPr/>
          <p:nvPr/>
        </p:nvSpPr>
        <p:spPr>
          <a:xfrm rot="5400000">
            <a:off x="5634970" y="2863442"/>
            <a:ext cx="1098494" cy="2229871"/>
          </a:xfrm>
          <a:prstGeom prst="pie">
            <a:avLst>
              <a:gd name="adj1" fmla="val 5323191"/>
              <a:gd name="adj2" fmla="val 1620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Narrow" panose="020B0606020202030204" pitchFamily="34" charset="0"/>
            </a:endParaRPr>
          </a:p>
        </p:txBody>
      </p:sp>
      <p:sp>
        <p:nvSpPr>
          <p:cNvPr id="4" name="Rectangle 3">
            <a:extLst>
              <a:ext uri="{FF2B5EF4-FFF2-40B4-BE49-F238E27FC236}">
                <a16:creationId xmlns:a16="http://schemas.microsoft.com/office/drawing/2014/main" id="{15D367D9-11A5-487C-8BCB-41589CFF2746}"/>
              </a:ext>
            </a:extLst>
          </p:cNvPr>
          <p:cNvSpPr/>
          <p:nvPr/>
        </p:nvSpPr>
        <p:spPr>
          <a:xfrm rot="16200000">
            <a:off x="5629623" y="3391490"/>
            <a:ext cx="1098494" cy="224057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5" name="Rectangle 4">
            <a:extLst>
              <a:ext uri="{FF2B5EF4-FFF2-40B4-BE49-F238E27FC236}">
                <a16:creationId xmlns:a16="http://schemas.microsoft.com/office/drawing/2014/main" id="{FB39956F-E77C-4B66-B89D-B4EFD08A2D36}"/>
              </a:ext>
            </a:extLst>
          </p:cNvPr>
          <p:cNvSpPr/>
          <p:nvPr/>
        </p:nvSpPr>
        <p:spPr>
          <a:xfrm>
            <a:off x="4917905" y="862355"/>
            <a:ext cx="140677" cy="75613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6" name="Rectangle 5">
            <a:extLst>
              <a:ext uri="{FF2B5EF4-FFF2-40B4-BE49-F238E27FC236}">
                <a16:creationId xmlns:a16="http://schemas.microsoft.com/office/drawing/2014/main" id="{A7FED108-69B3-48FA-849B-27BE3DC53678}"/>
              </a:ext>
            </a:extLst>
          </p:cNvPr>
          <p:cNvSpPr/>
          <p:nvPr/>
        </p:nvSpPr>
        <p:spPr>
          <a:xfrm>
            <a:off x="5058582" y="646942"/>
            <a:ext cx="2229872" cy="1186963"/>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7" name="Rectangle 6">
            <a:extLst>
              <a:ext uri="{FF2B5EF4-FFF2-40B4-BE49-F238E27FC236}">
                <a16:creationId xmlns:a16="http://schemas.microsoft.com/office/drawing/2014/main" id="{4F123147-009D-4F3B-BE79-F261D419F1C6}"/>
              </a:ext>
            </a:extLst>
          </p:cNvPr>
          <p:cNvSpPr/>
          <p:nvPr/>
        </p:nvSpPr>
        <p:spPr>
          <a:xfrm>
            <a:off x="7295425" y="862355"/>
            <a:ext cx="140677" cy="75613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pic>
        <p:nvPicPr>
          <p:cNvPr id="8" name="Picture 7">
            <a:extLst>
              <a:ext uri="{FF2B5EF4-FFF2-40B4-BE49-F238E27FC236}">
                <a16:creationId xmlns:a16="http://schemas.microsoft.com/office/drawing/2014/main" id="{5DCAF4DF-B86D-403A-A8BF-CE6FF99B82C8}"/>
              </a:ext>
            </a:extLst>
          </p:cNvPr>
          <p:cNvPicPr>
            <a:picLocks noChangeAspect="1"/>
          </p:cNvPicPr>
          <p:nvPr/>
        </p:nvPicPr>
        <p:blipFill>
          <a:blip r:embed="rId2"/>
          <a:stretch>
            <a:fillRect/>
          </a:stretch>
        </p:blipFill>
        <p:spPr>
          <a:xfrm>
            <a:off x="6092968" y="5593757"/>
            <a:ext cx="652823" cy="1029451"/>
          </a:xfrm>
          <a:prstGeom prst="rect">
            <a:avLst/>
          </a:prstGeom>
        </p:spPr>
      </p:pic>
      <p:sp>
        <p:nvSpPr>
          <p:cNvPr id="9" name="TextBox 8">
            <a:extLst>
              <a:ext uri="{FF2B5EF4-FFF2-40B4-BE49-F238E27FC236}">
                <a16:creationId xmlns:a16="http://schemas.microsoft.com/office/drawing/2014/main" id="{E3ECCA8E-4BBE-4ABD-9586-C87B5F9A8B68}"/>
              </a:ext>
            </a:extLst>
          </p:cNvPr>
          <p:cNvSpPr txBox="1"/>
          <p:nvPr/>
        </p:nvSpPr>
        <p:spPr>
          <a:xfrm>
            <a:off x="5869936" y="4298369"/>
            <a:ext cx="562706" cy="369332"/>
          </a:xfrm>
          <a:prstGeom prst="rect">
            <a:avLst/>
          </a:prstGeom>
          <a:noFill/>
        </p:spPr>
        <p:txBody>
          <a:bodyPr wrap="square" rtlCol="0">
            <a:spAutoFit/>
          </a:bodyPr>
          <a:lstStyle/>
          <a:p>
            <a:pPr algn="ctr"/>
            <a:r>
              <a:rPr lang="en-US" dirty="0">
                <a:latin typeface="Arial Narrow" panose="020B0606020202030204" pitchFamily="34" charset="0"/>
              </a:rPr>
              <a:t>LH</a:t>
            </a:r>
            <a:r>
              <a:rPr lang="en-US" baseline="-25000" dirty="0">
                <a:latin typeface="Arial Narrow" panose="020B0606020202030204" pitchFamily="34" charset="0"/>
              </a:rPr>
              <a:t>2</a:t>
            </a:r>
            <a:endParaRPr lang="en-US" dirty="0">
              <a:latin typeface="Arial Narrow" panose="020B0606020202030204" pitchFamily="34" charset="0"/>
            </a:endParaRPr>
          </a:p>
        </p:txBody>
      </p:sp>
      <p:pic>
        <p:nvPicPr>
          <p:cNvPr id="10" name="Picture 9">
            <a:extLst>
              <a:ext uri="{FF2B5EF4-FFF2-40B4-BE49-F238E27FC236}">
                <a16:creationId xmlns:a16="http://schemas.microsoft.com/office/drawing/2014/main" id="{2F42D12C-3724-41FA-8F26-D7BBDC2144C5}"/>
              </a:ext>
            </a:extLst>
          </p:cNvPr>
          <p:cNvPicPr>
            <a:picLocks noChangeAspect="1"/>
          </p:cNvPicPr>
          <p:nvPr/>
        </p:nvPicPr>
        <p:blipFill>
          <a:blip r:embed="rId3"/>
          <a:stretch>
            <a:fillRect/>
          </a:stretch>
        </p:blipFill>
        <p:spPr>
          <a:xfrm>
            <a:off x="5677007" y="728573"/>
            <a:ext cx="925910" cy="998306"/>
          </a:xfrm>
          <a:prstGeom prst="rect">
            <a:avLst/>
          </a:prstGeom>
        </p:spPr>
      </p:pic>
      <p:sp>
        <p:nvSpPr>
          <p:cNvPr id="11" name="TextBox 10">
            <a:extLst>
              <a:ext uri="{FF2B5EF4-FFF2-40B4-BE49-F238E27FC236}">
                <a16:creationId xmlns:a16="http://schemas.microsoft.com/office/drawing/2014/main" id="{F8657E4D-AB81-48DC-8846-3AA8D9B699D8}"/>
              </a:ext>
            </a:extLst>
          </p:cNvPr>
          <p:cNvSpPr txBox="1"/>
          <p:nvPr/>
        </p:nvSpPr>
        <p:spPr>
          <a:xfrm>
            <a:off x="4853708" y="134325"/>
            <a:ext cx="2700511" cy="461665"/>
          </a:xfrm>
          <a:prstGeom prst="rect">
            <a:avLst/>
          </a:prstGeom>
          <a:noFill/>
        </p:spPr>
        <p:txBody>
          <a:bodyPr wrap="square" rtlCol="0">
            <a:spAutoFit/>
          </a:bodyPr>
          <a:lstStyle/>
          <a:p>
            <a:pPr algn="ctr"/>
            <a:r>
              <a:rPr lang="en-US" sz="2400" u="sng" dirty="0">
                <a:latin typeface="Arial Narrow" panose="020B0606020202030204" pitchFamily="34" charset="0"/>
              </a:rPr>
              <a:t>Lunar Landing Vehicle</a:t>
            </a:r>
            <a:endParaRPr lang="en-US" dirty="0">
              <a:latin typeface="Arial Narrow" panose="020B0606020202030204" pitchFamily="34" charset="0"/>
            </a:endParaRPr>
          </a:p>
        </p:txBody>
      </p:sp>
      <p:pic>
        <p:nvPicPr>
          <p:cNvPr id="12" name="Picture 11">
            <a:extLst>
              <a:ext uri="{FF2B5EF4-FFF2-40B4-BE49-F238E27FC236}">
                <a16:creationId xmlns:a16="http://schemas.microsoft.com/office/drawing/2014/main" id="{E9DBCD07-DF0F-4F13-BBF8-ED63251512E7}"/>
              </a:ext>
            </a:extLst>
          </p:cNvPr>
          <p:cNvPicPr>
            <a:picLocks noChangeAspect="1"/>
          </p:cNvPicPr>
          <p:nvPr/>
        </p:nvPicPr>
        <p:blipFill>
          <a:blip r:embed="rId2"/>
          <a:stretch>
            <a:fillRect/>
          </a:stretch>
        </p:blipFill>
        <p:spPr>
          <a:xfrm>
            <a:off x="5551141" y="5593757"/>
            <a:ext cx="652823" cy="1029451"/>
          </a:xfrm>
          <a:prstGeom prst="rect">
            <a:avLst/>
          </a:prstGeom>
        </p:spPr>
      </p:pic>
      <p:sp>
        <p:nvSpPr>
          <p:cNvPr id="13" name="Partial Circle 12">
            <a:extLst>
              <a:ext uri="{FF2B5EF4-FFF2-40B4-BE49-F238E27FC236}">
                <a16:creationId xmlns:a16="http://schemas.microsoft.com/office/drawing/2014/main" id="{0D8881E5-E005-49FE-A02F-8E2B745692AA}"/>
              </a:ext>
            </a:extLst>
          </p:cNvPr>
          <p:cNvSpPr/>
          <p:nvPr/>
        </p:nvSpPr>
        <p:spPr>
          <a:xfrm rot="16200000">
            <a:off x="5626477" y="3908855"/>
            <a:ext cx="1104781" cy="2240570"/>
          </a:xfrm>
          <a:prstGeom prst="pie">
            <a:avLst>
              <a:gd name="adj1" fmla="val 5323191"/>
              <a:gd name="adj2" fmla="val 16339798"/>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Narrow" panose="020B0606020202030204" pitchFamily="34" charset="0"/>
            </a:endParaRPr>
          </a:p>
        </p:txBody>
      </p:sp>
      <p:sp>
        <p:nvSpPr>
          <p:cNvPr id="14" name="Partial Circle 13">
            <a:extLst>
              <a:ext uri="{FF2B5EF4-FFF2-40B4-BE49-F238E27FC236}">
                <a16:creationId xmlns:a16="http://schemas.microsoft.com/office/drawing/2014/main" id="{72DDE0DE-0D6E-469C-8887-BD58BE1DB767}"/>
              </a:ext>
            </a:extLst>
          </p:cNvPr>
          <p:cNvSpPr/>
          <p:nvPr/>
        </p:nvSpPr>
        <p:spPr>
          <a:xfrm rot="5400000">
            <a:off x="5631242" y="1264081"/>
            <a:ext cx="1098494" cy="2229871"/>
          </a:xfrm>
          <a:prstGeom prst="pie">
            <a:avLst>
              <a:gd name="adj1" fmla="val 5323191"/>
              <a:gd name="adj2" fmla="val 1620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Narrow" panose="020B0606020202030204" pitchFamily="34" charset="0"/>
            </a:endParaRPr>
          </a:p>
        </p:txBody>
      </p:sp>
      <p:sp>
        <p:nvSpPr>
          <p:cNvPr id="15" name="Rectangle 14">
            <a:extLst>
              <a:ext uri="{FF2B5EF4-FFF2-40B4-BE49-F238E27FC236}">
                <a16:creationId xmlns:a16="http://schemas.microsoft.com/office/drawing/2014/main" id="{D90BA4FB-863C-48BC-AF20-781F32DE146C}"/>
              </a:ext>
            </a:extLst>
          </p:cNvPr>
          <p:cNvSpPr/>
          <p:nvPr/>
        </p:nvSpPr>
        <p:spPr>
          <a:xfrm rot="16200000">
            <a:off x="5904117" y="1529241"/>
            <a:ext cx="548640" cy="223397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6" name="TextBox 15">
            <a:extLst>
              <a:ext uri="{FF2B5EF4-FFF2-40B4-BE49-F238E27FC236}">
                <a16:creationId xmlns:a16="http://schemas.microsoft.com/office/drawing/2014/main" id="{07E64A1D-8678-4E07-AA5D-C68A4F4767E2}"/>
              </a:ext>
            </a:extLst>
          </p:cNvPr>
          <p:cNvSpPr txBox="1"/>
          <p:nvPr/>
        </p:nvSpPr>
        <p:spPr>
          <a:xfrm>
            <a:off x="5890481" y="2470923"/>
            <a:ext cx="562706" cy="369332"/>
          </a:xfrm>
          <a:prstGeom prst="rect">
            <a:avLst/>
          </a:prstGeom>
          <a:noFill/>
        </p:spPr>
        <p:txBody>
          <a:bodyPr wrap="square" rtlCol="0">
            <a:spAutoFit/>
          </a:bodyPr>
          <a:lstStyle/>
          <a:p>
            <a:pPr algn="ctr"/>
            <a:r>
              <a:rPr lang="en-US" dirty="0">
                <a:latin typeface="Arial Narrow" panose="020B0606020202030204" pitchFamily="34" charset="0"/>
              </a:rPr>
              <a:t>LO</a:t>
            </a:r>
            <a:r>
              <a:rPr lang="en-US" baseline="-25000" dirty="0">
                <a:latin typeface="Arial Narrow" panose="020B0606020202030204" pitchFamily="34" charset="0"/>
              </a:rPr>
              <a:t>2</a:t>
            </a:r>
            <a:endParaRPr lang="en-US" dirty="0">
              <a:latin typeface="Arial Narrow" panose="020B0606020202030204" pitchFamily="34" charset="0"/>
            </a:endParaRPr>
          </a:p>
        </p:txBody>
      </p:sp>
      <p:sp>
        <p:nvSpPr>
          <p:cNvPr id="17" name="Partial Circle 16">
            <a:extLst>
              <a:ext uri="{FF2B5EF4-FFF2-40B4-BE49-F238E27FC236}">
                <a16:creationId xmlns:a16="http://schemas.microsoft.com/office/drawing/2014/main" id="{0C77F7C8-C5CE-4968-B489-5D0F948F5C03}"/>
              </a:ext>
            </a:extLst>
          </p:cNvPr>
          <p:cNvSpPr/>
          <p:nvPr/>
        </p:nvSpPr>
        <p:spPr>
          <a:xfrm rot="16200000">
            <a:off x="5625177" y="1775941"/>
            <a:ext cx="1098495" cy="2225958"/>
          </a:xfrm>
          <a:prstGeom prst="pie">
            <a:avLst>
              <a:gd name="adj1" fmla="val 5323191"/>
              <a:gd name="adj2" fmla="val 16339798"/>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Narrow" panose="020B0606020202030204" pitchFamily="34" charset="0"/>
            </a:endParaRPr>
          </a:p>
        </p:txBody>
      </p:sp>
      <p:cxnSp>
        <p:nvCxnSpPr>
          <p:cNvPr id="18" name="Straight Connector 17">
            <a:extLst>
              <a:ext uri="{FF2B5EF4-FFF2-40B4-BE49-F238E27FC236}">
                <a16:creationId xmlns:a16="http://schemas.microsoft.com/office/drawing/2014/main" id="{381AD3C4-401E-47BD-AD83-DB1B3DCFA599}"/>
              </a:ext>
            </a:extLst>
          </p:cNvPr>
          <p:cNvCxnSpPr>
            <a:stCxn id="2" idx="0"/>
          </p:cNvCxnSpPr>
          <p:nvPr/>
        </p:nvCxnSpPr>
        <p:spPr>
          <a:xfrm flipH="1">
            <a:off x="3876675" y="3719942"/>
            <a:ext cx="1189150" cy="290326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86DABB0-7ECC-4802-8936-B7F862AB76EF}"/>
              </a:ext>
            </a:extLst>
          </p:cNvPr>
          <p:cNvCxnSpPr>
            <a:cxnSpLocks/>
          </p:cNvCxnSpPr>
          <p:nvPr/>
        </p:nvCxnSpPr>
        <p:spPr>
          <a:xfrm flipH="1">
            <a:off x="3873219" y="5581531"/>
            <a:ext cx="1181237" cy="103991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5B58E1-20E6-4367-8E4C-F3D252C3BA6D}"/>
              </a:ext>
            </a:extLst>
          </p:cNvPr>
          <p:cNvCxnSpPr>
            <a:cxnSpLocks/>
            <a:stCxn id="2" idx="0"/>
          </p:cNvCxnSpPr>
          <p:nvPr/>
        </p:nvCxnSpPr>
        <p:spPr>
          <a:xfrm flipH="1">
            <a:off x="5054456" y="3719942"/>
            <a:ext cx="11369" cy="184692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Partial Circle 20">
            <a:extLst>
              <a:ext uri="{FF2B5EF4-FFF2-40B4-BE49-F238E27FC236}">
                <a16:creationId xmlns:a16="http://schemas.microsoft.com/office/drawing/2014/main" id="{772C2542-5501-4184-871C-532BE14E5EA3}"/>
              </a:ext>
            </a:extLst>
          </p:cNvPr>
          <p:cNvSpPr/>
          <p:nvPr/>
        </p:nvSpPr>
        <p:spPr>
          <a:xfrm rot="16200000">
            <a:off x="3730717" y="6406815"/>
            <a:ext cx="291917" cy="429264"/>
          </a:xfrm>
          <a:prstGeom prst="pie">
            <a:avLst>
              <a:gd name="adj1" fmla="val 5410782"/>
              <a:gd name="adj2" fmla="val 161642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Narrow" panose="020B0606020202030204" pitchFamily="34" charset="0"/>
            </a:endParaRPr>
          </a:p>
        </p:txBody>
      </p:sp>
      <p:cxnSp>
        <p:nvCxnSpPr>
          <p:cNvPr id="22" name="Straight Connector 21">
            <a:extLst>
              <a:ext uri="{FF2B5EF4-FFF2-40B4-BE49-F238E27FC236}">
                <a16:creationId xmlns:a16="http://schemas.microsoft.com/office/drawing/2014/main" id="{E66A0285-852F-402E-A518-D2F7015E493E}"/>
              </a:ext>
            </a:extLst>
          </p:cNvPr>
          <p:cNvCxnSpPr>
            <a:cxnSpLocks/>
          </p:cNvCxnSpPr>
          <p:nvPr/>
        </p:nvCxnSpPr>
        <p:spPr>
          <a:xfrm>
            <a:off x="7311134" y="3718181"/>
            <a:ext cx="1189150" cy="290326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8495711-9D4B-4DA1-BB42-40C310F4CD98}"/>
              </a:ext>
            </a:extLst>
          </p:cNvPr>
          <p:cNvCxnSpPr>
            <a:cxnSpLocks/>
          </p:cNvCxnSpPr>
          <p:nvPr/>
        </p:nvCxnSpPr>
        <p:spPr>
          <a:xfrm>
            <a:off x="7307678" y="5579770"/>
            <a:ext cx="1181237" cy="103991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00E15E1-2A20-4E94-80F7-B42BA20A1DC7}"/>
              </a:ext>
            </a:extLst>
          </p:cNvPr>
          <p:cNvCxnSpPr>
            <a:cxnSpLocks/>
          </p:cNvCxnSpPr>
          <p:nvPr/>
        </p:nvCxnSpPr>
        <p:spPr>
          <a:xfrm>
            <a:off x="7298037" y="3725515"/>
            <a:ext cx="11369" cy="184692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Partial Circle 24">
            <a:extLst>
              <a:ext uri="{FF2B5EF4-FFF2-40B4-BE49-F238E27FC236}">
                <a16:creationId xmlns:a16="http://schemas.microsoft.com/office/drawing/2014/main" id="{B144B4B8-BE70-4DB2-8BCA-3D1F469F7CEC}"/>
              </a:ext>
            </a:extLst>
          </p:cNvPr>
          <p:cNvSpPr/>
          <p:nvPr/>
        </p:nvSpPr>
        <p:spPr>
          <a:xfrm rot="5400000" flipH="1">
            <a:off x="8342956" y="6412387"/>
            <a:ext cx="291917" cy="429264"/>
          </a:xfrm>
          <a:prstGeom prst="pie">
            <a:avLst>
              <a:gd name="adj1" fmla="val 5410782"/>
              <a:gd name="adj2" fmla="val 161642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Narrow" panose="020B0606020202030204" pitchFamily="34" charset="0"/>
            </a:endParaRPr>
          </a:p>
        </p:txBody>
      </p:sp>
      <p:cxnSp>
        <p:nvCxnSpPr>
          <p:cNvPr id="26" name="Straight Connector 25">
            <a:extLst>
              <a:ext uri="{FF2B5EF4-FFF2-40B4-BE49-F238E27FC236}">
                <a16:creationId xmlns:a16="http://schemas.microsoft.com/office/drawing/2014/main" id="{C14551B2-8E77-414E-92F3-1BDABB8C3B95}"/>
              </a:ext>
            </a:extLst>
          </p:cNvPr>
          <p:cNvCxnSpPr>
            <a:cxnSpLocks/>
          </p:cNvCxnSpPr>
          <p:nvPr/>
        </p:nvCxnSpPr>
        <p:spPr>
          <a:xfrm>
            <a:off x="5074554" y="2928264"/>
            <a:ext cx="2212848" cy="0"/>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2782045-1541-43B9-8014-11AC21A61FE2}"/>
              </a:ext>
            </a:extLst>
          </p:cNvPr>
          <p:cNvCxnSpPr>
            <a:cxnSpLocks/>
          </p:cNvCxnSpPr>
          <p:nvPr/>
        </p:nvCxnSpPr>
        <p:spPr>
          <a:xfrm>
            <a:off x="5065410" y="5061449"/>
            <a:ext cx="2212848" cy="0"/>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A03F7C5-BC41-4EBB-A633-2DB4C781F823}"/>
              </a:ext>
            </a:extLst>
          </p:cNvPr>
          <p:cNvCxnSpPr>
            <a:cxnSpLocks/>
          </p:cNvCxnSpPr>
          <p:nvPr/>
        </p:nvCxnSpPr>
        <p:spPr>
          <a:xfrm>
            <a:off x="5173980" y="3111144"/>
            <a:ext cx="2004060" cy="0"/>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BA91821-A19E-4EC4-B490-5EBD0A553421}"/>
              </a:ext>
            </a:extLst>
          </p:cNvPr>
          <p:cNvCxnSpPr>
            <a:cxnSpLocks/>
          </p:cNvCxnSpPr>
          <p:nvPr/>
        </p:nvCxnSpPr>
        <p:spPr>
          <a:xfrm>
            <a:off x="5173980" y="5259984"/>
            <a:ext cx="2004060" cy="0"/>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05D7CC07-1FE9-48E0-AA16-17A5CCBC0821}"/>
              </a:ext>
            </a:extLst>
          </p:cNvPr>
          <p:cNvSpPr txBox="1"/>
          <p:nvPr/>
        </p:nvSpPr>
        <p:spPr>
          <a:xfrm>
            <a:off x="2973857" y="2885757"/>
            <a:ext cx="1397555" cy="276999"/>
          </a:xfrm>
          <a:prstGeom prst="rect">
            <a:avLst/>
          </a:prstGeom>
          <a:noFill/>
          <a:ln w="28575">
            <a:solidFill>
              <a:schemeClr val="tx1"/>
            </a:solidFill>
          </a:ln>
        </p:spPr>
        <p:txBody>
          <a:bodyPr wrap="square" rtlCol="0">
            <a:spAutoFit/>
          </a:bodyPr>
          <a:lstStyle/>
          <a:p>
            <a:pPr algn="ctr"/>
            <a:r>
              <a:rPr lang="en-US" sz="1200" b="1" dirty="0">
                <a:latin typeface="Arial Narrow" panose="020B0606020202030204" pitchFamily="34" charset="0"/>
              </a:rPr>
              <a:t>Ascent propellant</a:t>
            </a:r>
          </a:p>
        </p:txBody>
      </p:sp>
      <p:sp>
        <p:nvSpPr>
          <p:cNvPr id="34" name="TextBox 33">
            <a:extLst>
              <a:ext uri="{FF2B5EF4-FFF2-40B4-BE49-F238E27FC236}">
                <a16:creationId xmlns:a16="http://schemas.microsoft.com/office/drawing/2014/main" id="{C363751D-31AC-423A-B62D-AAF157323EF2}"/>
              </a:ext>
            </a:extLst>
          </p:cNvPr>
          <p:cNvSpPr txBox="1"/>
          <p:nvPr/>
        </p:nvSpPr>
        <p:spPr>
          <a:xfrm>
            <a:off x="8390484" y="2449558"/>
            <a:ext cx="1397555" cy="276999"/>
          </a:xfrm>
          <a:prstGeom prst="rect">
            <a:avLst/>
          </a:prstGeom>
          <a:noFill/>
          <a:ln w="28575">
            <a:solidFill>
              <a:schemeClr val="tx1"/>
            </a:solidFill>
          </a:ln>
        </p:spPr>
        <p:txBody>
          <a:bodyPr wrap="square" rtlCol="0">
            <a:spAutoFit/>
          </a:bodyPr>
          <a:lstStyle/>
          <a:p>
            <a:pPr algn="ctr"/>
            <a:r>
              <a:rPr lang="en-US" sz="1200" b="1" dirty="0">
                <a:latin typeface="Arial Narrow" panose="020B0606020202030204" pitchFamily="34" charset="0"/>
              </a:rPr>
              <a:t>Transfer propellant</a:t>
            </a:r>
          </a:p>
        </p:txBody>
      </p:sp>
      <p:sp>
        <p:nvSpPr>
          <p:cNvPr id="35" name="TextBox 34">
            <a:extLst>
              <a:ext uri="{FF2B5EF4-FFF2-40B4-BE49-F238E27FC236}">
                <a16:creationId xmlns:a16="http://schemas.microsoft.com/office/drawing/2014/main" id="{DBE1C732-43E6-4B0D-A1C1-FF70B58BED2A}"/>
              </a:ext>
            </a:extLst>
          </p:cNvPr>
          <p:cNvSpPr txBox="1"/>
          <p:nvPr/>
        </p:nvSpPr>
        <p:spPr>
          <a:xfrm>
            <a:off x="8390484" y="3111144"/>
            <a:ext cx="1397555" cy="276999"/>
          </a:xfrm>
          <a:prstGeom prst="rect">
            <a:avLst/>
          </a:prstGeom>
          <a:noFill/>
          <a:ln w="28575">
            <a:solidFill>
              <a:schemeClr val="tx1"/>
            </a:solidFill>
          </a:ln>
        </p:spPr>
        <p:txBody>
          <a:bodyPr wrap="square" rtlCol="0">
            <a:spAutoFit/>
          </a:bodyPr>
          <a:lstStyle/>
          <a:p>
            <a:pPr algn="ctr"/>
            <a:r>
              <a:rPr lang="en-US" sz="1200" b="1" dirty="0">
                <a:latin typeface="Arial Narrow" panose="020B0606020202030204" pitchFamily="34" charset="0"/>
              </a:rPr>
              <a:t>Descent propellant</a:t>
            </a:r>
            <a:endParaRPr lang="en-US" sz="1200" dirty="0">
              <a:latin typeface="Arial Narrow" panose="020B0606020202030204" pitchFamily="34" charset="0"/>
            </a:endParaRPr>
          </a:p>
        </p:txBody>
      </p:sp>
      <p:cxnSp>
        <p:nvCxnSpPr>
          <p:cNvPr id="37" name="Straight Arrow Connector 36">
            <a:extLst>
              <a:ext uri="{FF2B5EF4-FFF2-40B4-BE49-F238E27FC236}">
                <a16:creationId xmlns:a16="http://schemas.microsoft.com/office/drawing/2014/main" id="{E4C5A1CA-D062-46DC-8F08-F2BB7A1E90BE}"/>
              </a:ext>
            </a:extLst>
          </p:cNvPr>
          <p:cNvCxnSpPr>
            <a:stCxn id="34" idx="1"/>
          </p:cNvCxnSpPr>
          <p:nvPr/>
        </p:nvCxnSpPr>
        <p:spPr>
          <a:xfrm flipH="1">
            <a:off x="6988244" y="2588058"/>
            <a:ext cx="1402240" cy="159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8CA3AA60-AD63-47EF-866F-AC6E720903FD}"/>
              </a:ext>
            </a:extLst>
          </p:cNvPr>
          <p:cNvCxnSpPr>
            <a:cxnSpLocks/>
            <a:stCxn id="33" idx="3"/>
          </p:cNvCxnSpPr>
          <p:nvPr/>
        </p:nvCxnSpPr>
        <p:spPr>
          <a:xfrm flipV="1">
            <a:off x="4371412" y="3018635"/>
            <a:ext cx="878768" cy="562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30A8C203-5798-435E-AF1B-B624A2617C87}"/>
              </a:ext>
            </a:extLst>
          </p:cNvPr>
          <p:cNvCxnSpPr>
            <a:cxnSpLocks/>
          </p:cNvCxnSpPr>
          <p:nvPr/>
        </p:nvCxnSpPr>
        <p:spPr>
          <a:xfrm flipH="1">
            <a:off x="6586809" y="3245452"/>
            <a:ext cx="1803675" cy="79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B199C5A1-DDA3-4B39-8390-7B464605257E}"/>
              </a:ext>
            </a:extLst>
          </p:cNvPr>
          <p:cNvSpPr txBox="1"/>
          <p:nvPr/>
        </p:nvSpPr>
        <p:spPr>
          <a:xfrm>
            <a:off x="2938971" y="5021037"/>
            <a:ext cx="1397555" cy="276999"/>
          </a:xfrm>
          <a:prstGeom prst="rect">
            <a:avLst/>
          </a:prstGeom>
          <a:noFill/>
          <a:ln w="28575">
            <a:solidFill>
              <a:schemeClr val="tx1"/>
            </a:solidFill>
          </a:ln>
        </p:spPr>
        <p:txBody>
          <a:bodyPr wrap="square" rtlCol="0">
            <a:spAutoFit/>
          </a:bodyPr>
          <a:lstStyle/>
          <a:p>
            <a:pPr algn="ctr"/>
            <a:r>
              <a:rPr lang="en-US" sz="1200" b="1" dirty="0">
                <a:latin typeface="Arial Narrow" panose="020B0606020202030204" pitchFamily="34" charset="0"/>
              </a:rPr>
              <a:t>Ascent propellant</a:t>
            </a:r>
          </a:p>
        </p:txBody>
      </p:sp>
      <p:sp>
        <p:nvSpPr>
          <p:cNvPr id="44" name="TextBox 43">
            <a:extLst>
              <a:ext uri="{FF2B5EF4-FFF2-40B4-BE49-F238E27FC236}">
                <a16:creationId xmlns:a16="http://schemas.microsoft.com/office/drawing/2014/main" id="{EBF26BDA-D852-4C09-A141-DF72C32ADAC3}"/>
              </a:ext>
            </a:extLst>
          </p:cNvPr>
          <p:cNvSpPr txBox="1"/>
          <p:nvPr/>
        </p:nvSpPr>
        <p:spPr>
          <a:xfrm>
            <a:off x="8500284" y="4604449"/>
            <a:ext cx="1397555" cy="276999"/>
          </a:xfrm>
          <a:prstGeom prst="rect">
            <a:avLst/>
          </a:prstGeom>
          <a:noFill/>
          <a:ln w="28575">
            <a:solidFill>
              <a:schemeClr val="tx1"/>
            </a:solidFill>
          </a:ln>
        </p:spPr>
        <p:txBody>
          <a:bodyPr wrap="square" rtlCol="0">
            <a:spAutoFit/>
          </a:bodyPr>
          <a:lstStyle/>
          <a:p>
            <a:pPr algn="ctr"/>
            <a:r>
              <a:rPr lang="en-US" sz="1200" b="1" dirty="0">
                <a:latin typeface="Arial Narrow" panose="020B0606020202030204" pitchFamily="34" charset="0"/>
              </a:rPr>
              <a:t>Transfer propellant</a:t>
            </a:r>
          </a:p>
        </p:txBody>
      </p:sp>
      <p:sp>
        <p:nvSpPr>
          <p:cNvPr id="45" name="TextBox 44">
            <a:extLst>
              <a:ext uri="{FF2B5EF4-FFF2-40B4-BE49-F238E27FC236}">
                <a16:creationId xmlns:a16="http://schemas.microsoft.com/office/drawing/2014/main" id="{C4F358FD-D3F0-4128-8E67-249C482C29D7}"/>
              </a:ext>
            </a:extLst>
          </p:cNvPr>
          <p:cNvSpPr txBox="1"/>
          <p:nvPr/>
        </p:nvSpPr>
        <p:spPr>
          <a:xfrm>
            <a:off x="8500284" y="5266035"/>
            <a:ext cx="1397555" cy="276999"/>
          </a:xfrm>
          <a:prstGeom prst="rect">
            <a:avLst/>
          </a:prstGeom>
          <a:noFill/>
          <a:ln w="28575">
            <a:solidFill>
              <a:schemeClr val="tx1"/>
            </a:solidFill>
          </a:ln>
        </p:spPr>
        <p:txBody>
          <a:bodyPr wrap="square" rtlCol="0">
            <a:spAutoFit/>
          </a:bodyPr>
          <a:lstStyle/>
          <a:p>
            <a:pPr algn="ctr"/>
            <a:r>
              <a:rPr lang="en-US" sz="1200" b="1" dirty="0">
                <a:latin typeface="Arial Narrow" panose="020B0606020202030204" pitchFamily="34" charset="0"/>
              </a:rPr>
              <a:t>Descent propellant</a:t>
            </a:r>
            <a:endParaRPr lang="en-US" sz="1200" dirty="0">
              <a:latin typeface="Arial Narrow" panose="020B0606020202030204" pitchFamily="34" charset="0"/>
            </a:endParaRPr>
          </a:p>
        </p:txBody>
      </p:sp>
      <p:cxnSp>
        <p:nvCxnSpPr>
          <p:cNvPr id="46" name="Straight Arrow Connector 45">
            <a:extLst>
              <a:ext uri="{FF2B5EF4-FFF2-40B4-BE49-F238E27FC236}">
                <a16:creationId xmlns:a16="http://schemas.microsoft.com/office/drawing/2014/main" id="{2CCD9734-9566-4375-AB2B-15FE97E5F566}"/>
              </a:ext>
            </a:extLst>
          </p:cNvPr>
          <p:cNvCxnSpPr>
            <a:stCxn id="44" idx="1"/>
          </p:cNvCxnSpPr>
          <p:nvPr/>
        </p:nvCxnSpPr>
        <p:spPr>
          <a:xfrm flipH="1">
            <a:off x="7098044" y="4742949"/>
            <a:ext cx="1402240" cy="159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609E596D-F338-4619-A0F2-705AA9470B60}"/>
              </a:ext>
            </a:extLst>
          </p:cNvPr>
          <p:cNvCxnSpPr>
            <a:cxnSpLocks/>
            <a:stCxn id="43" idx="3"/>
          </p:cNvCxnSpPr>
          <p:nvPr/>
        </p:nvCxnSpPr>
        <p:spPr>
          <a:xfrm flipV="1">
            <a:off x="4336526" y="5157479"/>
            <a:ext cx="1050814" cy="205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AC5708AA-CBCD-4D4E-814F-C2442350616B}"/>
              </a:ext>
            </a:extLst>
          </p:cNvPr>
          <p:cNvCxnSpPr>
            <a:cxnSpLocks/>
          </p:cNvCxnSpPr>
          <p:nvPr/>
        </p:nvCxnSpPr>
        <p:spPr>
          <a:xfrm flipH="1">
            <a:off x="6696609" y="5400343"/>
            <a:ext cx="1803675" cy="79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59C56163-2C86-4661-A1C7-45215AA5F4E8}"/>
              </a:ext>
            </a:extLst>
          </p:cNvPr>
          <p:cNvSpPr txBox="1"/>
          <p:nvPr/>
        </p:nvSpPr>
        <p:spPr>
          <a:xfrm>
            <a:off x="9884084" y="6405232"/>
            <a:ext cx="2307916" cy="369332"/>
          </a:xfrm>
          <a:prstGeom prst="rect">
            <a:avLst/>
          </a:prstGeom>
          <a:noFill/>
        </p:spPr>
        <p:txBody>
          <a:bodyPr wrap="square" rtlCol="0">
            <a:spAutoFit/>
          </a:bodyPr>
          <a:lstStyle/>
          <a:p>
            <a:pPr algn="ctr"/>
            <a:r>
              <a:rPr lang="en-US" dirty="0">
                <a:latin typeface="Arial Narrow" panose="020B0606020202030204" pitchFamily="34" charset="0"/>
              </a:rPr>
              <a:t>Note: figures not to scale </a:t>
            </a:r>
          </a:p>
        </p:txBody>
      </p:sp>
      <p:sp>
        <p:nvSpPr>
          <p:cNvPr id="51" name="TextBox 50">
            <a:extLst>
              <a:ext uri="{FF2B5EF4-FFF2-40B4-BE49-F238E27FC236}">
                <a16:creationId xmlns:a16="http://schemas.microsoft.com/office/drawing/2014/main" id="{648EC4F7-CE83-4203-8CE5-86300E344096}"/>
              </a:ext>
            </a:extLst>
          </p:cNvPr>
          <p:cNvSpPr txBox="1"/>
          <p:nvPr/>
        </p:nvSpPr>
        <p:spPr>
          <a:xfrm>
            <a:off x="9955993" y="289060"/>
            <a:ext cx="2164098" cy="5262979"/>
          </a:xfrm>
          <a:prstGeom prst="rect">
            <a:avLst/>
          </a:prstGeom>
          <a:noFill/>
        </p:spPr>
        <p:txBody>
          <a:bodyPr wrap="square" rtlCol="0">
            <a:spAutoFit/>
          </a:bodyPr>
          <a:lstStyle/>
          <a:p>
            <a:pPr algn="ctr"/>
            <a:r>
              <a:rPr lang="en-US" sz="1200" b="1" u="sng" dirty="0">
                <a:latin typeface="Arial Narrow" panose="020B0606020202030204" pitchFamily="34" charset="0"/>
              </a:rPr>
              <a:t>Descent</a:t>
            </a:r>
            <a:endParaRPr lang="en-US" sz="1200" b="1" dirty="0">
              <a:latin typeface="Arial Narrow" panose="020B0606020202030204" pitchFamily="34" charset="0"/>
            </a:endParaRPr>
          </a:p>
          <a:p>
            <a:r>
              <a:rPr lang="en-US" sz="1200" u="sng" dirty="0">
                <a:latin typeface="Arial Narrow" panose="020B0606020202030204" pitchFamily="34" charset="0"/>
              </a:rPr>
              <a:t>Initial Mass</a:t>
            </a:r>
          </a:p>
          <a:p>
            <a:pPr marL="285750" indent="-285750">
              <a:buFont typeface="Arial" panose="020B0604020202020204" pitchFamily="34" charset="0"/>
              <a:buChar char="•"/>
            </a:pPr>
            <a:r>
              <a:rPr lang="en-US" sz="1200" dirty="0">
                <a:latin typeface="Arial Narrow" panose="020B0606020202030204" pitchFamily="34" charset="0"/>
              </a:rPr>
              <a:t>Crew module</a:t>
            </a:r>
          </a:p>
          <a:p>
            <a:pPr marL="285750" indent="-285750">
              <a:buFont typeface="Arial" panose="020B0604020202020204" pitchFamily="34" charset="0"/>
              <a:buChar char="•"/>
            </a:pPr>
            <a:r>
              <a:rPr lang="en-US" sz="1200" dirty="0">
                <a:latin typeface="Arial Narrow" panose="020B0606020202030204" pitchFamily="34" charset="0"/>
              </a:rPr>
              <a:t>2x </a:t>
            </a:r>
            <a:r>
              <a:rPr lang="en-US" sz="1200" dirty="0" err="1">
                <a:latin typeface="Arial Narrow" panose="020B0606020202030204" pitchFamily="34" charset="0"/>
              </a:rPr>
              <a:t>Engine+plumbing</a:t>
            </a:r>
            <a:endParaRPr lang="en-US" sz="1200" dirty="0">
              <a:latin typeface="Arial Narrow" panose="020B0606020202030204" pitchFamily="34" charset="0"/>
            </a:endParaRPr>
          </a:p>
          <a:p>
            <a:pPr marL="285750" indent="-285750">
              <a:buFont typeface="Arial" panose="020B0604020202020204" pitchFamily="34" charset="0"/>
              <a:buChar char="•"/>
            </a:pPr>
            <a:r>
              <a:rPr lang="en-US" sz="1200" dirty="0">
                <a:latin typeface="Arial Narrow" panose="020B0606020202030204" pitchFamily="34" charset="0"/>
              </a:rPr>
              <a:t>Landing legs</a:t>
            </a:r>
          </a:p>
          <a:p>
            <a:pPr marL="285750" indent="-285750">
              <a:buFont typeface="Arial" panose="020B0604020202020204" pitchFamily="34" charset="0"/>
              <a:buChar char="•"/>
            </a:pPr>
            <a:r>
              <a:rPr lang="en-US" sz="1200" dirty="0">
                <a:latin typeface="Arial Narrow" panose="020B0606020202030204" pitchFamily="34" charset="0"/>
              </a:rPr>
              <a:t>Tank volume</a:t>
            </a:r>
          </a:p>
          <a:p>
            <a:pPr marL="742950" lvl="1" indent="-285750">
              <a:buFont typeface="Arial" panose="020B0604020202020204" pitchFamily="34" charset="0"/>
              <a:buChar char="•"/>
            </a:pPr>
            <a:r>
              <a:rPr lang="en-US" sz="1200" dirty="0">
                <a:latin typeface="Arial Narrow" panose="020B0606020202030204" pitchFamily="34" charset="0"/>
              </a:rPr>
              <a:t>Descent propellant</a:t>
            </a:r>
          </a:p>
          <a:p>
            <a:pPr marL="742950" lvl="1" indent="-285750">
              <a:buFont typeface="Arial" panose="020B0604020202020204" pitchFamily="34" charset="0"/>
              <a:buChar char="•"/>
            </a:pPr>
            <a:r>
              <a:rPr lang="en-US" sz="1200" dirty="0">
                <a:latin typeface="Arial Narrow" panose="020B0606020202030204" pitchFamily="34" charset="0"/>
              </a:rPr>
              <a:t>Ascent propellant</a:t>
            </a:r>
          </a:p>
          <a:p>
            <a:pPr marL="742950" lvl="1" indent="-285750">
              <a:buFont typeface="Arial" panose="020B0604020202020204" pitchFamily="34" charset="0"/>
              <a:buChar char="•"/>
            </a:pPr>
            <a:r>
              <a:rPr lang="en-US" sz="1200" dirty="0">
                <a:latin typeface="Arial Narrow" panose="020B0606020202030204" pitchFamily="34" charset="0"/>
              </a:rPr>
              <a:t>Transfer propellant</a:t>
            </a:r>
          </a:p>
          <a:p>
            <a:pPr marL="285750" indent="-285750">
              <a:buFont typeface="Arial" panose="020B0604020202020204" pitchFamily="34" charset="0"/>
              <a:buChar char="•"/>
            </a:pPr>
            <a:r>
              <a:rPr lang="en-US" sz="1200" dirty="0">
                <a:latin typeface="Arial Narrow" panose="020B0606020202030204" pitchFamily="34" charset="0"/>
              </a:rPr>
              <a:t>Tank insulation</a:t>
            </a:r>
          </a:p>
          <a:p>
            <a:pPr marL="285750" indent="-285750">
              <a:buFont typeface="Arial" panose="020B0604020202020204" pitchFamily="34" charset="0"/>
              <a:buChar char="•"/>
            </a:pPr>
            <a:r>
              <a:rPr lang="en-US" sz="1200" dirty="0">
                <a:latin typeface="Arial Narrow" panose="020B0606020202030204" pitchFamily="34" charset="0"/>
              </a:rPr>
              <a:t>Tank pressurization system</a:t>
            </a:r>
          </a:p>
          <a:p>
            <a:pPr marL="285750" indent="-285750">
              <a:buFont typeface="Arial" panose="020B0604020202020204" pitchFamily="34" charset="0"/>
              <a:buChar char="•"/>
            </a:pPr>
            <a:r>
              <a:rPr lang="en-US" sz="1200" dirty="0">
                <a:latin typeface="Arial Narrow" panose="020B0606020202030204" pitchFamily="34" charset="0"/>
              </a:rPr>
              <a:t>Avionics</a:t>
            </a:r>
          </a:p>
          <a:p>
            <a:pPr marL="285750" indent="-285750">
              <a:buFont typeface="Arial" panose="020B0604020202020204" pitchFamily="34" charset="0"/>
              <a:buChar char="•"/>
            </a:pPr>
            <a:r>
              <a:rPr lang="en-US" sz="1200" dirty="0">
                <a:latin typeface="Arial Narrow" panose="020B0606020202030204" pitchFamily="34" charset="0"/>
              </a:rPr>
              <a:t>Wiring</a:t>
            </a:r>
          </a:p>
          <a:p>
            <a:pPr marL="285750" indent="-285750">
              <a:buFont typeface="Arial" panose="020B0604020202020204" pitchFamily="34" charset="0"/>
              <a:buChar char="•"/>
            </a:pPr>
            <a:r>
              <a:rPr lang="en-US" sz="1200" b="1" dirty="0">
                <a:highlight>
                  <a:srgbClr val="FFFF00"/>
                </a:highlight>
                <a:latin typeface="Arial Narrow" panose="020B0606020202030204" pitchFamily="34" charset="0"/>
              </a:rPr>
              <a:t>Descent propellant</a:t>
            </a:r>
          </a:p>
          <a:p>
            <a:endParaRPr lang="en-US" sz="1200" dirty="0">
              <a:latin typeface="Arial Narrow" panose="020B0606020202030204" pitchFamily="34" charset="0"/>
            </a:endParaRPr>
          </a:p>
          <a:p>
            <a:r>
              <a:rPr lang="en-US" sz="1200" u="sng" dirty="0">
                <a:latin typeface="Arial Narrow" panose="020B0606020202030204" pitchFamily="34" charset="0"/>
              </a:rPr>
              <a:t>Landing Mass</a:t>
            </a:r>
          </a:p>
          <a:p>
            <a:pPr marL="285750" indent="-285750">
              <a:buFont typeface="Arial" panose="020B0604020202020204" pitchFamily="34" charset="0"/>
              <a:buChar char="•"/>
            </a:pPr>
            <a:r>
              <a:rPr lang="en-US" sz="1200" dirty="0">
                <a:latin typeface="Arial Narrow" panose="020B0606020202030204" pitchFamily="34" charset="0"/>
              </a:rPr>
              <a:t>Crew module</a:t>
            </a:r>
          </a:p>
          <a:p>
            <a:pPr marL="285750" indent="-285750">
              <a:buFont typeface="Arial" panose="020B0604020202020204" pitchFamily="34" charset="0"/>
              <a:buChar char="•"/>
            </a:pPr>
            <a:r>
              <a:rPr lang="en-US" sz="1200" dirty="0">
                <a:latin typeface="Arial Narrow" panose="020B0606020202030204" pitchFamily="34" charset="0"/>
              </a:rPr>
              <a:t>2x </a:t>
            </a:r>
            <a:r>
              <a:rPr lang="en-US" sz="1200" dirty="0" err="1">
                <a:latin typeface="Arial Narrow" panose="020B0606020202030204" pitchFamily="34" charset="0"/>
              </a:rPr>
              <a:t>Engine+plumbing</a:t>
            </a:r>
            <a:endParaRPr lang="en-US" sz="1200" dirty="0">
              <a:latin typeface="Arial Narrow" panose="020B0606020202030204" pitchFamily="34" charset="0"/>
            </a:endParaRPr>
          </a:p>
          <a:p>
            <a:pPr marL="285750" indent="-285750">
              <a:buFont typeface="Arial" panose="020B0604020202020204" pitchFamily="34" charset="0"/>
              <a:buChar char="•"/>
            </a:pPr>
            <a:r>
              <a:rPr lang="en-US" sz="1200" dirty="0">
                <a:latin typeface="Arial Narrow" panose="020B0606020202030204" pitchFamily="34" charset="0"/>
              </a:rPr>
              <a:t>Landing legs</a:t>
            </a:r>
          </a:p>
          <a:p>
            <a:pPr marL="285750" indent="-285750">
              <a:buFont typeface="Arial" panose="020B0604020202020204" pitchFamily="34" charset="0"/>
              <a:buChar char="•"/>
            </a:pPr>
            <a:r>
              <a:rPr lang="en-US" sz="1200" dirty="0">
                <a:latin typeface="Arial Narrow" panose="020B0606020202030204" pitchFamily="34" charset="0"/>
              </a:rPr>
              <a:t>Tank volume</a:t>
            </a:r>
          </a:p>
          <a:p>
            <a:pPr marL="742950" lvl="1" indent="-285750">
              <a:buFont typeface="Arial" panose="020B0604020202020204" pitchFamily="34" charset="0"/>
              <a:buChar char="•"/>
            </a:pPr>
            <a:r>
              <a:rPr lang="en-US" sz="1200" dirty="0">
                <a:latin typeface="Arial Narrow" panose="020B0606020202030204" pitchFamily="34" charset="0"/>
              </a:rPr>
              <a:t>Descent propellant</a:t>
            </a:r>
          </a:p>
          <a:p>
            <a:pPr marL="742950" lvl="1" indent="-285750">
              <a:buFont typeface="Arial" panose="020B0604020202020204" pitchFamily="34" charset="0"/>
              <a:buChar char="•"/>
            </a:pPr>
            <a:r>
              <a:rPr lang="en-US" sz="1200" dirty="0">
                <a:latin typeface="Arial Narrow" panose="020B0606020202030204" pitchFamily="34" charset="0"/>
              </a:rPr>
              <a:t>Ascent propellant</a:t>
            </a:r>
          </a:p>
          <a:p>
            <a:pPr marL="742950" lvl="1" indent="-285750">
              <a:buFont typeface="Arial" panose="020B0604020202020204" pitchFamily="34" charset="0"/>
              <a:buChar char="•"/>
            </a:pPr>
            <a:r>
              <a:rPr lang="en-US" sz="1200" dirty="0">
                <a:latin typeface="Arial Narrow" panose="020B0606020202030204" pitchFamily="34" charset="0"/>
              </a:rPr>
              <a:t>Transfer propellant</a:t>
            </a:r>
          </a:p>
          <a:p>
            <a:pPr marL="285750" indent="-285750">
              <a:buFont typeface="Arial" panose="020B0604020202020204" pitchFamily="34" charset="0"/>
              <a:buChar char="•"/>
            </a:pPr>
            <a:r>
              <a:rPr lang="en-US" sz="1200" dirty="0">
                <a:latin typeface="Arial Narrow" panose="020B0606020202030204" pitchFamily="34" charset="0"/>
              </a:rPr>
              <a:t>Tank insulation</a:t>
            </a:r>
          </a:p>
          <a:p>
            <a:pPr marL="285750" indent="-285750">
              <a:buFont typeface="Arial" panose="020B0604020202020204" pitchFamily="34" charset="0"/>
              <a:buChar char="•"/>
            </a:pPr>
            <a:r>
              <a:rPr lang="en-US" sz="1200" dirty="0">
                <a:latin typeface="Arial Narrow" panose="020B0606020202030204" pitchFamily="34" charset="0"/>
              </a:rPr>
              <a:t>Tank pressurization system</a:t>
            </a:r>
          </a:p>
          <a:p>
            <a:pPr marL="285750" indent="-285750">
              <a:buFont typeface="Arial" panose="020B0604020202020204" pitchFamily="34" charset="0"/>
              <a:buChar char="•"/>
            </a:pPr>
            <a:r>
              <a:rPr lang="en-US" sz="1200" dirty="0">
                <a:latin typeface="Arial Narrow" panose="020B0606020202030204" pitchFamily="34" charset="0"/>
              </a:rPr>
              <a:t>Avionics</a:t>
            </a:r>
          </a:p>
          <a:p>
            <a:pPr marL="285750" indent="-285750">
              <a:buFont typeface="Arial" panose="020B0604020202020204" pitchFamily="34" charset="0"/>
              <a:buChar char="•"/>
            </a:pPr>
            <a:r>
              <a:rPr lang="en-US" sz="1200" dirty="0">
                <a:latin typeface="Arial Narrow" panose="020B0606020202030204" pitchFamily="34" charset="0"/>
              </a:rPr>
              <a:t>Wiring</a:t>
            </a:r>
          </a:p>
        </p:txBody>
      </p:sp>
      <p:sp>
        <p:nvSpPr>
          <p:cNvPr id="52" name="TextBox 51">
            <a:extLst>
              <a:ext uri="{FF2B5EF4-FFF2-40B4-BE49-F238E27FC236}">
                <a16:creationId xmlns:a16="http://schemas.microsoft.com/office/drawing/2014/main" id="{7499B604-061C-4CD0-A39B-0BD24D580A3D}"/>
              </a:ext>
            </a:extLst>
          </p:cNvPr>
          <p:cNvSpPr txBox="1"/>
          <p:nvPr/>
        </p:nvSpPr>
        <p:spPr>
          <a:xfrm>
            <a:off x="406366" y="291505"/>
            <a:ext cx="2474325" cy="5816977"/>
          </a:xfrm>
          <a:prstGeom prst="rect">
            <a:avLst/>
          </a:prstGeom>
          <a:noFill/>
        </p:spPr>
        <p:txBody>
          <a:bodyPr wrap="square" rtlCol="0">
            <a:spAutoFit/>
          </a:bodyPr>
          <a:lstStyle/>
          <a:p>
            <a:pPr algn="ctr"/>
            <a:r>
              <a:rPr lang="en-US" sz="1200" b="1" u="sng" dirty="0">
                <a:latin typeface="Arial Narrow" panose="020B0606020202030204" pitchFamily="34" charset="0"/>
              </a:rPr>
              <a:t>Ascent</a:t>
            </a:r>
            <a:endParaRPr lang="en-US" sz="1200" b="1" dirty="0">
              <a:latin typeface="Arial Narrow" panose="020B0606020202030204" pitchFamily="34" charset="0"/>
            </a:endParaRPr>
          </a:p>
          <a:p>
            <a:r>
              <a:rPr lang="en-US" sz="1200" u="sng" dirty="0">
                <a:latin typeface="Arial Narrow" panose="020B0606020202030204" pitchFamily="34" charset="0"/>
              </a:rPr>
              <a:t>Liftoff Mass</a:t>
            </a:r>
          </a:p>
          <a:p>
            <a:pPr marL="285750" indent="-285750">
              <a:buFont typeface="Arial" panose="020B0604020202020204" pitchFamily="34" charset="0"/>
              <a:buChar char="•"/>
            </a:pPr>
            <a:r>
              <a:rPr lang="en-US" sz="1200" dirty="0">
                <a:latin typeface="Arial Narrow" panose="020B0606020202030204" pitchFamily="34" charset="0"/>
              </a:rPr>
              <a:t>Crew module</a:t>
            </a:r>
          </a:p>
          <a:p>
            <a:pPr marL="285750" indent="-285750">
              <a:buFont typeface="Arial" panose="020B0604020202020204" pitchFamily="34" charset="0"/>
              <a:buChar char="•"/>
            </a:pPr>
            <a:r>
              <a:rPr lang="en-US" sz="1200" dirty="0">
                <a:latin typeface="Arial Narrow" panose="020B0606020202030204" pitchFamily="34" charset="0"/>
              </a:rPr>
              <a:t>2x </a:t>
            </a:r>
            <a:r>
              <a:rPr lang="en-US" sz="1200" dirty="0" err="1">
                <a:latin typeface="Arial Narrow" panose="020B0606020202030204" pitchFamily="34" charset="0"/>
              </a:rPr>
              <a:t>Engine+plumbing</a:t>
            </a:r>
            <a:endParaRPr lang="en-US" sz="1200" dirty="0">
              <a:latin typeface="Arial Narrow" panose="020B0606020202030204" pitchFamily="34" charset="0"/>
            </a:endParaRPr>
          </a:p>
          <a:p>
            <a:pPr marL="285750" indent="-285750">
              <a:buFont typeface="Arial" panose="020B0604020202020204" pitchFamily="34" charset="0"/>
              <a:buChar char="•"/>
            </a:pPr>
            <a:r>
              <a:rPr lang="en-US" sz="1200" dirty="0">
                <a:latin typeface="Arial Narrow" panose="020B0606020202030204" pitchFamily="34" charset="0"/>
              </a:rPr>
              <a:t>Landing legs</a:t>
            </a:r>
          </a:p>
          <a:p>
            <a:pPr marL="285750" indent="-285750">
              <a:buFont typeface="Arial" panose="020B0604020202020204" pitchFamily="34" charset="0"/>
              <a:buChar char="•"/>
            </a:pPr>
            <a:r>
              <a:rPr lang="en-US" sz="1200" dirty="0">
                <a:latin typeface="Arial Narrow" panose="020B0606020202030204" pitchFamily="34" charset="0"/>
              </a:rPr>
              <a:t>Tank volume</a:t>
            </a:r>
          </a:p>
          <a:p>
            <a:pPr marL="742950" lvl="1" indent="-285750">
              <a:buFont typeface="Arial" panose="020B0604020202020204" pitchFamily="34" charset="0"/>
              <a:buChar char="•"/>
            </a:pPr>
            <a:r>
              <a:rPr lang="en-US" sz="1200" dirty="0">
                <a:latin typeface="Arial Narrow" panose="020B0606020202030204" pitchFamily="34" charset="0"/>
              </a:rPr>
              <a:t>Descent propellant</a:t>
            </a:r>
          </a:p>
          <a:p>
            <a:pPr marL="742950" lvl="1" indent="-285750">
              <a:buFont typeface="Arial" panose="020B0604020202020204" pitchFamily="34" charset="0"/>
              <a:buChar char="•"/>
            </a:pPr>
            <a:r>
              <a:rPr lang="en-US" sz="1200" dirty="0">
                <a:latin typeface="Arial Narrow" panose="020B0606020202030204" pitchFamily="34" charset="0"/>
              </a:rPr>
              <a:t>Ascent propellant</a:t>
            </a:r>
          </a:p>
          <a:p>
            <a:pPr marL="742950" lvl="1" indent="-285750">
              <a:buFont typeface="Arial" panose="020B0604020202020204" pitchFamily="34" charset="0"/>
              <a:buChar char="•"/>
            </a:pPr>
            <a:r>
              <a:rPr lang="en-US" sz="1200" dirty="0">
                <a:latin typeface="Arial Narrow" panose="020B0606020202030204" pitchFamily="34" charset="0"/>
              </a:rPr>
              <a:t>Transfer propellant</a:t>
            </a:r>
          </a:p>
          <a:p>
            <a:pPr marL="285750" indent="-285750">
              <a:buFont typeface="Arial" panose="020B0604020202020204" pitchFamily="34" charset="0"/>
              <a:buChar char="•"/>
            </a:pPr>
            <a:r>
              <a:rPr lang="en-US" sz="1200" dirty="0">
                <a:latin typeface="Arial Narrow" panose="020B0606020202030204" pitchFamily="34" charset="0"/>
              </a:rPr>
              <a:t>Tank insulation</a:t>
            </a:r>
          </a:p>
          <a:p>
            <a:pPr marL="285750" indent="-285750">
              <a:buFont typeface="Arial" panose="020B0604020202020204" pitchFamily="34" charset="0"/>
              <a:buChar char="•"/>
            </a:pPr>
            <a:r>
              <a:rPr lang="en-US" sz="1200" dirty="0">
                <a:latin typeface="Arial Narrow" panose="020B0606020202030204" pitchFamily="34" charset="0"/>
              </a:rPr>
              <a:t>Tank pressurization system</a:t>
            </a:r>
          </a:p>
          <a:p>
            <a:pPr marL="285750" indent="-285750">
              <a:buFont typeface="Arial" panose="020B0604020202020204" pitchFamily="34" charset="0"/>
              <a:buChar char="•"/>
            </a:pPr>
            <a:r>
              <a:rPr lang="en-US" sz="1200" dirty="0">
                <a:latin typeface="Arial Narrow" panose="020B0606020202030204" pitchFamily="34" charset="0"/>
              </a:rPr>
              <a:t>Avionics</a:t>
            </a:r>
          </a:p>
          <a:p>
            <a:pPr marL="285750" indent="-285750">
              <a:buFont typeface="Arial" panose="020B0604020202020204" pitchFamily="34" charset="0"/>
              <a:buChar char="•"/>
            </a:pPr>
            <a:r>
              <a:rPr lang="en-US" sz="1200" dirty="0">
                <a:latin typeface="Arial Narrow" panose="020B0606020202030204" pitchFamily="34" charset="0"/>
              </a:rPr>
              <a:t>Wiring</a:t>
            </a:r>
          </a:p>
          <a:p>
            <a:pPr marL="285750" indent="-285750">
              <a:buFont typeface="Arial" panose="020B0604020202020204" pitchFamily="34" charset="0"/>
              <a:buChar char="•"/>
            </a:pPr>
            <a:r>
              <a:rPr lang="en-US" sz="1200" b="1" dirty="0">
                <a:highlight>
                  <a:srgbClr val="FFFF00"/>
                </a:highlight>
                <a:latin typeface="Arial Narrow" panose="020B0606020202030204" pitchFamily="34" charset="0"/>
              </a:rPr>
              <a:t>Ascent propellant</a:t>
            </a:r>
          </a:p>
          <a:p>
            <a:pPr marL="285750" indent="-285750">
              <a:buFont typeface="Arial" panose="020B0604020202020204" pitchFamily="34" charset="0"/>
              <a:buChar char="•"/>
            </a:pPr>
            <a:r>
              <a:rPr lang="en-US" sz="1200" b="1" dirty="0">
                <a:highlight>
                  <a:srgbClr val="FFFF00"/>
                </a:highlight>
                <a:latin typeface="Arial Narrow" panose="020B0606020202030204" pitchFamily="34" charset="0"/>
              </a:rPr>
              <a:t>Transfer propellant</a:t>
            </a:r>
          </a:p>
          <a:p>
            <a:pPr marL="285750" indent="-285750">
              <a:buFont typeface="Arial" panose="020B0604020202020204" pitchFamily="34" charset="0"/>
              <a:buChar char="•"/>
            </a:pPr>
            <a:r>
              <a:rPr lang="en-US" sz="1200" b="1" dirty="0">
                <a:highlight>
                  <a:srgbClr val="FFFF00"/>
                </a:highlight>
                <a:latin typeface="Arial Narrow" panose="020B0606020202030204" pitchFamily="34" charset="0"/>
              </a:rPr>
              <a:t>Descent propellant</a:t>
            </a:r>
            <a:endParaRPr lang="en-US" sz="1200" dirty="0">
              <a:latin typeface="Arial Narrow" panose="020B0606020202030204" pitchFamily="34" charset="0"/>
            </a:endParaRPr>
          </a:p>
          <a:p>
            <a:endParaRPr lang="en-US" sz="1200" dirty="0">
              <a:latin typeface="Arial Narrow" panose="020B0606020202030204" pitchFamily="34" charset="0"/>
            </a:endParaRPr>
          </a:p>
          <a:p>
            <a:r>
              <a:rPr lang="en-US" sz="1200" u="sng" dirty="0">
                <a:latin typeface="Arial Narrow" panose="020B0606020202030204" pitchFamily="34" charset="0"/>
              </a:rPr>
              <a:t>Final Mass</a:t>
            </a:r>
          </a:p>
          <a:p>
            <a:pPr marL="285750" indent="-285750">
              <a:buFont typeface="Arial" panose="020B0604020202020204" pitchFamily="34" charset="0"/>
              <a:buChar char="•"/>
            </a:pPr>
            <a:r>
              <a:rPr lang="en-US" sz="1200" dirty="0">
                <a:latin typeface="Arial Narrow" panose="020B0606020202030204" pitchFamily="34" charset="0"/>
              </a:rPr>
              <a:t>Crew module</a:t>
            </a:r>
          </a:p>
          <a:p>
            <a:pPr marL="285750" indent="-285750">
              <a:buFont typeface="Arial" panose="020B0604020202020204" pitchFamily="34" charset="0"/>
              <a:buChar char="•"/>
            </a:pPr>
            <a:r>
              <a:rPr lang="en-US" sz="1200" dirty="0">
                <a:latin typeface="Arial Narrow" panose="020B0606020202030204" pitchFamily="34" charset="0"/>
              </a:rPr>
              <a:t>2x </a:t>
            </a:r>
            <a:r>
              <a:rPr lang="en-US" sz="1200" dirty="0" err="1">
                <a:latin typeface="Arial Narrow" panose="020B0606020202030204" pitchFamily="34" charset="0"/>
              </a:rPr>
              <a:t>Engine+plumbing</a:t>
            </a:r>
            <a:endParaRPr lang="en-US" sz="1200" dirty="0">
              <a:latin typeface="Arial Narrow" panose="020B0606020202030204" pitchFamily="34" charset="0"/>
            </a:endParaRPr>
          </a:p>
          <a:p>
            <a:pPr marL="285750" indent="-285750">
              <a:buFont typeface="Arial" panose="020B0604020202020204" pitchFamily="34" charset="0"/>
              <a:buChar char="•"/>
            </a:pPr>
            <a:r>
              <a:rPr lang="en-US" sz="1200" dirty="0">
                <a:latin typeface="Arial Narrow" panose="020B0606020202030204" pitchFamily="34" charset="0"/>
              </a:rPr>
              <a:t>Landing legs</a:t>
            </a:r>
          </a:p>
          <a:p>
            <a:pPr marL="285750" indent="-285750">
              <a:buFont typeface="Arial" panose="020B0604020202020204" pitchFamily="34" charset="0"/>
              <a:buChar char="•"/>
            </a:pPr>
            <a:r>
              <a:rPr lang="en-US" sz="1200" dirty="0">
                <a:latin typeface="Arial Narrow" panose="020B0606020202030204" pitchFamily="34" charset="0"/>
              </a:rPr>
              <a:t>Tank volume</a:t>
            </a:r>
          </a:p>
          <a:p>
            <a:pPr marL="742950" lvl="1" indent="-285750">
              <a:buFont typeface="Arial" panose="020B0604020202020204" pitchFamily="34" charset="0"/>
              <a:buChar char="•"/>
            </a:pPr>
            <a:r>
              <a:rPr lang="en-US" sz="1200" dirty="0">
                <a:latin typeface="Arial Narrow" panose="020B0606020202030204" pitchFamily="34" charset="0"/>
              </a:rPr>
              <a:t>Descent propellant</a:t>
            </a:r>
          </a:p>
          <a:p>
            <a:pPr marL="742950" lvl="1" indent="-285750">
              <a:buFont typeface="Arial" panose="020B0604020202020204" pitchFamily="34" charset="0"/>
              <a:buChar char="•"/>
            </a:pPr>
            <a:r>
              <a:rPr lang="en-US" sz="1200" dirty="0">
                <a:latin typeface="Arial Narrow" panose="020B0606020202030204" pitchFamily="34" charset="0"/>
              </a:rPr>
              <a:t>Ascent propellant</a:t>
            </a:r>
          </a:p>
          <a:p>
            <a:pPr marL="742950" lvl="1" indent="-285750">
              <a:buFont typeface="Arial" panose="020B0604020202020204" pitchFamily="34" charset="0"/>
              <a:buChar char="•"/>
            </a:pPr>
            <a:r>
              <a:rPr lang="en-US" sz="1200" dirty="0">
                <a:latin typeface="Arial Narrow" panose="020B0606020202030204" pitchFamily="34" charset="0"/>
              </a:rPr>
              <a:t>Transfer propellant</a:t>
            </a:r>
          </a:p>
          <a:p>
            <a:pPr marL="285750" indent="-285750">
              <a:buFont typeface="Arial" panose="020B0604020202020204" pitchFamily="34" charset="0"/>
              <a:buChar char="•"/>
            </a:pPr>
            <a:r>
              <a:rPr lang="en-US" sz="1200" dirty="0">
                <a:latin typeface="Arial Narrow" panose="020B0606020202030204" pitchFamily="34" charset="0"/>
              </a:rPr>
              <a:t>Tank insulation</a:t>
            </a:r>
          </a:p>
          <a:p>
            <a:pPr marL="285750" indent="-285750">
              <a:buFont typeface="Arial" panose="020B0604020202020204" pitchFamily="34" charset="0"/>
              <a:buChar char="•"/>
            </a:pPr>
            <a:r>
              <a:rPr lang="en-US" sz="1200" dirty="0">
                <a:latin typeface="Arial Narrow" panose="020B0606020202030204" pitchFamily="34" charset="0"/>
              </a:rPr>
              <a:t>Tank pressurization system</a:t>
            </a:r>
          </a:p>
          <a:p>
            <a:pPr marL="285750" indent="-285750">
              <a:buFont typeface="Arial" panose="020B0604020202020204" pitchFamily="34" charset="0"/>
              <a:buChar char="•"/>
            </a:pPr>
            <a:r>
              <a:rPr lang="en-US" sz="1200" dirty="0">
                <a:latin typeface="Arial Narrow" panose="020B0606020202030204" pitchFamily="34" charset="0"/>
              </a:rPr>
              <a:t>Avionics</a:t>
            </a:r>
          </a:p>
          <a:p>
            <a:pPr marL="285750" indent="-285750">
              <a:buFont typeface="Arial" panose="020B0604020202020204" pitchFamily="34" charset="0"/>
              <a:buChar char="•"/>
            </a:pPr>
            <a:r>
              <a:rPr lang="en-US" sz="1200" dirty="0">
                <a:latin typeface="Arial Narrow" panose="020B0606020202030204" pitchFamily="34" charset="0"/>
              </a:rPr>
              <a:t>Wiring</a:t>
            </a:r>
          </a:p>
          <a:p>
            <a:pPr marL="285750" indent="-285750">
              <a:buFont typeface="Arial" panose="020B0604020202020204" pitchFamily="34" charset="0"/>
              <a:buChar char="•"/>
            </a:pPr>
            <a:r>
              <a:rPr lang="en-US" sz="1200" b="1" dirty="0">
                <a:highlight>
                  <a:srgbClr val="FFFF00"/>
                </a:highlight>
                <a:latin typeface="Arial Narrow" panose="020B0606020202030204" pitchFamily="34" charset="0"/>
              </a:rPr>
              <a:t>Transfer propellant</a:t>
            </a:r>
          </a:p>
          <a:p>
            <a:pPr marL="285750" indent="-285750">
              <a:buFont typeface="Arial" panose="020B0604020202020204" pitchFamily="34" charset="0"/>
              <a:buChar char="•"/>
            </a:pPr>
            <a:r>
              <a:rPr lang="en-US" sz="1200" b="1" dirty="0">
                <a:highlight>
                  <a:srgbClr val="FFFF00"/>
                </a:highlight>
                <a:latin typeface="Arial Narrow" panose="020B0606020202030204" pitchFamily="34" charset="0"/>
              </a:rPr>
              <a:t>Descent propellant</a:t>
            </a:r>
          </a:p>
        </p:txBody>
      </p:sp>
    </p:spTree>
    <p:extLst>
      <p:ext uri="{BB962C8B-B14F-4D97-AF65-F5344CB8AC3E}">
        <p14:creationId xmlns:p14="http://schemas.microsoft.com/office/powerpoint/2010/main" val="15396563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CD1EF4F-B06C-401C-BE2C-BD793087112C}"/>
              </a:ext>
            </a:extLst>
          </p:cNvPr>
          <p:cNvPicPr>
            <a:picLocks noChangeAspect="1"/>
          </p:cNvPicPr>
          <p:nvPr/>
        </p:nvPicPr>
        <p:blipFill>
          <a:blip r:embed="rId2"/>
          <a:stretch>
            <a:fillRect/>
          </a:stretch>
        </p:blipFill>
        <p:spPr>
          <a:xfrm rot="16200000">
            <a:off x="5684417" y="4825334"/>
            <a:ext cx="556308" cy="1280271"/>
          </a:xfrm>
          <a:prstGeom prst="rect">
            <a:avLst/>
          </a:prstGeom>
        </p:spPr>
      </p:pic>
      <p:sp>
        <p:nvSpPr>
          <p:cNvPr id="3" name="Rectangle 2">
            <a:extLst>
              <a:ext uri="{FF2B5EF4-FFF2-40B4-BE49-F238E27FC236}">
                <a16:creationId xmlns:a16="http://schemas.microsoft.com/office/drawing/2014/main" id="{69B1E81A-4EA4-4045-A8F6-209AA771EA4D}"/>
              </a:ext>
            </a:extLst>
          </p:cNvPr>
          <p:cNvSpPr/>
          <p:nvPr/>
        </p:nvSpPr>
        <p:spPr>
          <a:xfrm rot="16200000">
            <a:off x="4100127" y="2220700"/>
            <a:ext cx="3747625" cy="222262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4" name="Partial Circle 3">
            <a:extLst>
              <a:ext uri="{FF2B5EF4-FFF2-40B4-BE49-F238E27FC236}">
                <a16:creationId xmlns:a16="http://schemas.microsoft.com/office/drawing/2014/main" id="{8ADD7BDE-534F-4B18-9160-5B9FE41912B1}"/>
              </a:ext>
            </a:extLst>
          </p:cNvPr>
          <p:cNvSpPr/>
          <p:nvPr/>
        </p:nvSpPr>
        <p:spPr>
          <a:xfrm rot="5400000">
            <a:off x="5431770" y="2475514"/>
            <a:ext cx="1098494" cy="2229871"/>
          </a:xfrm>
          <a:prstGeom prst="pie">
            <a:avLst>
              <a:gd name="adj1" fmla="val 5323191"/>
              <a:gd name="adj2" fmla="val 16200000"/>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Narrow" panose="020B0606020202030204" pitchFamily="34" charset="0"/>
            </a:endParaRPr>
          </a:p>
        </p:txBody>
      </p:sp>
      <p:sp>
        <p:nvSpPr>
          <p:cNvPr id="6" name="Rectangle 5">
            <a:extLst>
              <a:ext uri="{FF2B5EF4-FFF2-40B4-BE49-F238E27FC236}">
                <a16:creationId xmlns:a16="http://schemas.microsoft.com/office/drawing/2014/main" id="{F52EB070-305E-49A3-A416-30822087993A}"/>
              </a:ext>
            </a:extLst>
          </p:cNvPr>
          <p:cNvSpPr/>
          <p:nvPr/>
        </p:nvSpPr>
        <p:spPr>
          <a:xfrm>
            <a:off x="4714705" y="474427"/>
            <a:ext cx="140677" cy="75613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7" name="Rectangle 6">
            <a:extLst>
              <a:ext uri="{FF2B5EF4-FFF2-40B4-BE49-F238E27FC236}">
                <a16:creationId xmlns:a16="http://schemas.microsoft.com/office/drawing/2014/main" id="{5F3547D5-B444-4F88-B435-8E1775BE205F}"/>
              </a:ext>
            </a:extLst>
          </p:cNvPr>
          <p:cNvSpPr/>
          <p:nvPr/>
        </p:nvSpPr>
        <p:spPr>
          <a:xfrm>
            <a:off x="4855382" y="259014"/>
            <a:ext cx="2229872" cy="1186963"/>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8" name="Rectangle 7">
            <a:extLst>
              <a:ext uri="{FF2B5EF4-FFF2-40B4-BE49-F238E27FC236}">
                <a16:creationId xmlns:a16="http://schemas.microsoft.com/office/drawing/2014/main" id="{75067FFB-14B2-4A6E-A001-A8D75B5CD18D}"/>
              </a:ext>
            </a:extLst>
          </p:cNvPr>
          <p:cNvSpPr/>
          <p:nvPr/>
        </p:nvSpPr>
        <p:spPr>
          <a:xfrm>
            <a:off x="7092225" y="474427"/>
            <a:ext cx="140677" cy="75613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pic>
        <p:nvPicPr>
          <p:cNvPr id="9" name="Picture 8">
            <a:extLst>
              <a:ext uri="{FF2B5EF4-FFF2-40B4-BE49-F238E27FC236}">
                <a16:creationId xmlns:a16="http://schemas.microsoft.com/office/drawing/2014/main" id="{C1522DAA-03BA-4BA0-8D22-545112530DB7}"/>
              </a:ext>
            </a:extLst>
          </p:cNvPr>
          <p:cNvPicPr>
            <a:picLocks noChangeAspect="1"/>
          </p:cNvPicPr>
          <p:nvPr/>
        </p:nvPicPr>
        <p:blipFill>
          <a:blip r:embed="rId3"/>
          <a:stretch>
            <a:fillRect/>
          </a:stretch>
        </p:blipFill>
        <p:spPr>
          <a:xfrm>
            <a:off x="5880221" y="5741741"/>
            <a:ext cx="652823" cy="1029451"/>
          </a:xfrm>
          <a:prstGeom prst="rect">
            <a:avLst/>
          </a:prstGeom>
        </p:spPr>
      </p:pic>
      <p:sp>
        <p:nvSpPr>
          <p:cNvPr id="13" name="Partial Circle 12">
            <a:extLst>
              <a:ext uri="{FF2B5EF4-FFF2-40B4-BE49-F238E27FC236}">
                <a16:creationId xmlns:a16="http://schemas.microsoft.com/office/drawing/2014/main" id="{84793089-E90A-4C54-8D06-25C1F8B2873A}"/>
              </a:ext>
            </a:extLst>
          </p:cNvPr>
          <p:cNvSpPr/>
          <p:nvPr/>
        </p:nvSpPr>
        <p:spPr>
          <a:xfrm rot="16200000">
            <a:off x="5423277" y="3520927"/>
            <a:ext cx="1104781" cy="2240570"/>
          </a:xfrm>
          <a:prstGeom prst="pie">
            <a:avLst>
              <a:gd name="adj1" fmla="val 5323191"/>
              <a:gd name="adj2" fmla="val 16339798"/>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Narrow" panose="020B0606020202030204" pitchFamily="34" charset="0"/>
            </a:endParaRPr>
          </a:p>
        </p:txBody>
      </p:sp>
      <p:sp>
        <p:nvSpPr>
          <p:cNvPr id="10" name="TextBox 9">
            <a:extLst>
              <a:ext uri="{FF2B5EF4-FFF2-40B4-BE49-F238E27FC236}">
                <a16:creationId xmlns:a16="http://schemas.microsoft.com/office/drawing/2014/main" id="{4E2693CB-AF92-4CCA-ADB7-02DC419FDE9F}"/>
              </a:ext>
            </a:extLst>
          </p:cNvPr>
          <p:cNvSpPr txBox="1"/>
          <p:nvPr/>
        </p:nvSpPr>
        <p:spPr>
          <a:xfrm>
            <a:off x="5666736" y="3910441"/>
            <a:ext cx="562706" cy="369332"/>
          </a:xfrm>
          <a:prstGeom prst="rect">
            <a:avLst/>
          </a:prstGeom>
          <a:noFill/>
        </p:spPr>
        <p:txBody>
          <a:bodyPr wrap="square" rtlCol="0">
            <a:spAutoFit/>
          </a:bodyPr>
          <a:lstStyle/>
          <a:p>
            <a:pPr algn="ctr"/>
            <a:r>
              <a:rPr lang="en-US" dirty="0">
                <a:latin typeface="Arial Narrow" panose="020B0606020202030204" pitchFamily="34" charset="0"/>
              </a:rPr>
              <a:t>LH</a:t>
            </a:r>
            <a:r>
              <a:rPr lang="en-US" baseline="-25000" dirty="0">
                <a:latin typeface="Arial Narrow" panose="020B0606020202030204" pitchFamily="34" charset="0"/>
              </a:rPr>
              <a:t>2</a:t>
            </a:r>
            <a:endParaRPr lang="en-US" dirty="0">
              <a:latin typeface="Arial Narrow" panose="020B0606020202030204" pitchFamily="34" charset="0"/>
            </a:endParaRPr>
          </a:p>
        </p:txBody>
      </p:sp>
      <p:pic>
        <p:nvPicPr>
          <p:cNvPr id="12" name="Picture 11">
            <a:extLst>
              <a:ext uri="{FF2B5EF4-FFF2-40B4-BE49-F238E27FC236}">
                <a16:creationId xmlns:a16="http://schemas.microsoft.com/office/drawing/2014/main" id="{1BDD6A14-4DF1-4987-BE91-8DF4FA15F25C}"/>
              </a:ext>
            </a:extLst>
          </p:cNvPr>
          <p:cNvPicPr>
            <a:picLocks noChangeAspect="1"/>
          </p:cNvPicPr>
          <p:nvPr/>
        </p:nvPicPr>
        <p:blipFill>
          <a:blip r:embed="rId3"/>
          <a:stretch>
            <a:fillRect/>
          </a:stretch>
        </p:blipFill>
        <p:spPr>
          <a:xfrm>
            <a:off x="5368708" y="5741741"/>
            <a:ext cx="652823" cy="1029451"/>
          </a:xfrm>
          <a:prstGeom prst="rect">
            <a:avLst/>
          </a:prstGeom>
        </p:spPr>
      </p:pic>
      <p:sp>
        <p:nvSpPr>
          <p:cNvPr id="14" name="Partial Circle 13">
            <a:extLst>
              <a:ext uri="{FF2B5EF4-FFF2-40B4-BE49-F238E27FC236}">
                <a16:creationId xmlns:a16="http://schemas.microsoft.com/office/drawing/2014/main" id="{DA81AB12-E0EA-4874-86F8-3A297C800571}"/>
              </a:ext>
            </a:extLst>
          </p:cNvPr>
          <p:cNvSpPr/>
          <p:nvPr/>
        </p:nvSpPr>
        <p:spPr>
          <a:xfrm rot="5400000">
            <a:off x="5428042" y="876153"/>
            <a:ext cx="1098494" cy="2229871"/>
          </a:xfrm>
          <a:prstGeom prst="pie">
            <a:avLst>
              <a:gd name="adj1" fmla="val 5323191"/>
              <a:gd name="adj2" fmla="val 16200000"/>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Narrow" panose="020B0606020202030204" pitchFamily="34" charset="0"/>
            </a:endParaRPr>
          </a:p>
        </p:txBody>
      </p:sp>
      <p:sp>
        <p:nvSpPr>
          <p:cNvPr id="17" name="Partial Circle 16">
            <a:extLst>
              <a:ext uri="{FF2B5EF4-FFF2-40B4-BE49-F238E27FC236}">
                <a16:creationId xmlns:a16="http://schemas.microsoft.com/office/drawing/2014/main" id="{2ED70F9B-5B73-4D46-A959-DFAF741CA44F}"/>
              </a:ext>
            </a:extLst>
          </p:cNvPr>
          <p:cNvSpPr/>
          <p:nvPr/>
        </p:nvSpPr>
        <p:spPr>
          <a:xfrm rot="16200000">
            <a:off x="5428187" y="1381803"/>
            <a:ext cx="1098495" cy="2238378"/>
          </a:xfrm>
          <a:prstGeom prst="pie">
            <a:avLst>
              <a:gd name="adj1" fmla="val 5323191"/>
              <a:gd name="adj2" fmla="val 16339798"/>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Narrow" panose="020B0606020202030204" pitchFamily="34" charset="0"/>
            </a:endParaRPr>
          </a:p>
        </p:txBody>
      </p:sp>
      <p:cxnSp>
        <p:nvCxnSpPr>
          <p:cNvPr id="18" name="Straight Connector 17">
            <a:extLst>
              <a:ext uri="{FF2B5EF4-FFF2-40B4-BE49-F238E27FC236}">
                <a16:creationId xmlns:a16="http://schemas.microsoft.com/office/drawing/2014/main" id="{77FEB740-5BFC-43A0-92E7-6D1C6B0BA3CA}"/>
              </a:ext>
            </a:extLst>
          </p:cNvPr>
          <p:cNvCxnSpPr>
            <a:stCxn id="3" idx="0"/>
          </p:cNvCxnSpPr>
          <p:nvPr/>
        </p:nvCxnSpPr>
        <p:spPr>
          <a:xfrm flipH="1">
            <a:off x="3673475" y="3332014"/>
            <a:ext cx="1189150" cy="290326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8B1C8E2-FF70-4D01-A706-C7A2A88D1C75}"/>
              </a:ext>
            </a:extLst>
          </p:cNvPr>
          <p:cNvCxnSpPr>
            <a:cxnSpLocks/>
          </p:cNvCxnSpPr>
          <p:nvPr/>
        </p:nvCxnSpPr>
        <p:spPr>
          <a:xfrm flipH="1">
            <a:off x="3670019" y="5193603"/>
            <a:ext cx="1181237" cy="103991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3BE58BE-485E-4E25-8E6B-4A08E907AC46}"/>
              </a:ext>
            </a:extLst>
          </p:cNvPr>
          <p:cNvCxnSpPr>
            <a:cxnSpLocks/>
            <a:stCxn id="3" idx="0"/>
          </p:cNvCxnSpPr>
          <p:nvPr/>
        </p:nvCxnSpPr>
        <p:spPr>
          <a:xfrm flipH="1">
            <a:off x="4851256" y="3332014"/>
            <a:ext cx="11369" cy="184692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Partial Circle 20">
            <a:extLst>
              <a:ext uri="{FF2B5EF4-FFF2-40B4-BE49-F238E27FC236}">
                <a16:creationId xmlns:a16="http://schemas.microsoft.com/office/drawing/2014/main" id="{1DBF6F74-F9A8-4B88-A565-14AC78F50FCA}"/>
              </a:ext>
            </a:extLst>
          </p:cNvPr>
          <p:cNvSpPr/>
          <p:nvPr/>
        </p:nvSpPr>
        <p:spPr>
          <a:xfrm rot="16200000">
            <a:off x="3527517" y="6018887"/>
            <a:ext cx="291917" cy="429264"/>
          </a:xfrm>
          <a:prstGeom prst="pie">
            <a:avLst>
              <a:gd name="adj1" fmla="val 5410782"/>
              <a:gd name="adj2" fmla="val 161642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Narrow" panose="020B0606020202030204" pitchFamily="34" charset="0"/>
            </a:endParaRPr>
          </a:p>
        </p:txBody>
      </p:sp>
      <p:cxnSp>
        <p:nvCxnSpPr>
          <p:cNvPr id="22" name="Straight Connector 21">
            <a:extLst>
              <a:ext uri="{FF2B5EF4-FFF2-40B4-BE49-F238E27FC236}">
                <a16:creationId xmlns:a16="http://schemas.microsoft.com/office/drawing/2014/main" id="{26B67416-B4A9-4553-9680-AC9440AF38E1}"/>
              </a:ext>
            </a:extLst>
          </p:cNvPr>
          <p:cNvCxnSpPr>
            <a:cxnSpLocks/>
          </p:cNvCxnSpPr>
          <p:nvPr/>
        </p:nvCxnSpPr>
        <p:spPr>
          <a:xfrm>
            <a:off x="7107934" y="3330253"/>
            <a:ext cx="1189150" cy="290326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899BD25-6B32-4089-9EEE-E8505D541294}"/>
              </a:ext>
            </a:extLst>
          </p:cNvPr>
          <p:cNvCxnSpPr>
            <a:cxnSpLocks/>
          </p:cNvCxnSpPr>
          <p:nvPr/>
        </p:nvCxnSpPr>
        <p:spPr>
          <a:xfrm>
            <a:off x="7104478" y="5191842"/>
            <a:ext cx="1181237" cy="103991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D3B5D5F-DD61-45B8-A104-1C65807172BE}"/>
              </a:ext>
            </a:extLst>
          </p:cNvPr>
          <p:cNvCxnSpPr>
            <a:cxnSpLocks/>
          </p:cNvCxnSpPr>
          <p:nvPr/>
        </p:nvCxnSpPr>
        <p:spPr>
          <a:xfrm>
            <a:off x="7094837" y="3337587"/>
            <a:ext cx="11369" cy="184692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652D2BE0-88A3-4552-A3BF-F46DBD7E467E}"/>
              </a:ext>
            </a:extLst>
          </p:cNvPr>
          <p:cNvSpPr/>
          <p:nvPr/>
        </p:nvSpPr>
        <p:spPr>
          <a:xfrm rot="16200000">
            <a:off x="5443145" y="3020282"/>
            <a:ext cx="1098494" cy="22071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25" name="Partial Circle 24">
            <a:extLst>
              <a:ext uri="{FF2B5EF4-FFF2-40B4-BE49-F238E27FC236}">
                <a16:creationId xmlns:a16="http://schemas.microsoft.com/office/drawing/2014/main" id="{6F59147D-ABDA-40ED-B0DE-88F752D7879E}"/>
              </a:ext>
            </a:extLst>
          </p:cNvPr>
          <p:cNvSpPr/>
          <p:nvPr/>
        </p:nvSpPr>
        <p:spPr>
          <a:xfrm rot="5400000" flipH="1">
            <a:off x="8139756" y="6024459"/>
            <a:ext cx="291917" cy="429264"/>
          </a:xfrm>
          <a:prstGeom prst="pie">
            <a:avLst>
              <a:gd name="adj1" fmla="val 5410782"/>
              <a:gd name="adj2" fmla="val 161642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Narrow" panose="020B0606020202030204" pitchFamily="34" charset="0"/>
            </a:endParaRPr>
          </a:p>
        </p:txBody>
      </p:sp>
      <p:sp>
        <p:nvSpPr>
          <p:cNvPr id="15" name="Rectangle 14">
            <a:extLst>
              <a:ext uri="{FF2B5EF4-FFF2-40B4-BE49-F238E27FC236}">
                <a16:creationId xmlns:a16="http://schemas.microsoft.com/office/drawing/2014/main" id="{36E5225B-8FD3-416F-A39C-078C574DB58B}"/>
              </a:ext>
            </a:extLst>
          </p:cNvPr>
          <p:cNvSpPr/>
          <p:nvPr/>
        </p:nvSpPr>
        <p:spPr>
          <a:xfrm rot="16200000">
            <a:off x="5700916" y="1138423"/>
            <a:ext cx="548640" cy="223397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cxnSp>
        <p:nvCxnSpPr>
          <p:cNvPr id="30" name="Straight Connector 29">
            <a:extLst>
              <a:ext uri="{FF2B5EF4-FFF2-40B4-BE49-F238E27FC236}">
                <a16:creationId xmlns:a16="http://schemas.microsoft.com/office/drawing/2014/main" id="{F313EDD9-50FE-4690-ABDE-E0463179815B}"/>
              </a:ext>
            </a:extLst>
          </p:cNvPr>
          <p:cNvCxnSpPr>
            <a:cxnSpLocks/>
          </p:cNvCxnSpPr>
          <p:nvPr/>
        </p:nvCxnSpPr>
        <p:spPr>
          <a:xfrm>
            <a:off x="4858245" y="1989799"/>
            <a:ext cx="0" cy="53122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D01BF36-D33F-4B0C-9E33-BD7FA9360DBF}"/>
              </a:ext>
            </a:extLst>
          </p:cNvPr>
          <p:cNvCxnSpPr>
            <a:cxnSpLocks/>
          </p:cNvCxnSpPr>
          <p:nvPr/>
        </p:nvCxnSpPr>
        <p:spPr>
          <a:xfrm flipH="1">
            <a:off x="7098342" y="1983720"/>
            <a:ext cx="4108" cy="5099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BBB0C032-DB89-4D07-9975-6512CB086CC7}"/>
              </a:ext>
            </a:extLst>
          </p:cNvPr>
          <p:cNvSpPr txBox="1"/>
          <p:nvPr/>
        </p:nvSpPr>
        <p:spPr>
          <a:xfrm>
            <a:off x="5436367" y="2070744"/>
            <a:ext cx="1081844" cy="369332"/>
          </a:xfrm>
          <a:prstGeom prst="rect">
            <a:avLst/>
          </a:prstGeom>
          <a:noFill/>
        </p:spPr>
        <p:txBody>
          <a:bodyPr wrap="square" rtlCol="0">
            <a:spAutoFit/>
          </a:bodyPr>
          <a:lstStyle/>
          <a:p>
            <a:pPr algn="ctr"/>
            <a:r>
              <a:rPr lang="en-US" dirty="0">
                <a:latin typeface="Arial Narrow" panose="020B0606020202030204" pitchFamily="34" charset="0"/>
              </a:rPr>
              <a:t>LO</a:t>
            </a:r>
            <a:r>
              <a:rPr lang="en-US" baseline="-25000" dirty="0">
                <a:latin typeface="Arial Narrow" panose="020B0606020202030204" pitchFamily="34" charset="0"/>
              </a:rPr>
              <a:t>2 </a:t>
            </a:r>
            <a:r>
              <a:rPr lang="en-US" dirty="0">
                <a:latin typeface="Arial Narrow" panose="020B0606020202030204" pitchFamily="34" charset="0"/>
              </a:rPr>
              <a:t> Tank</a:t>
            </a:r>
          </a:p>
        </p:txBody>
      </p:sp>
      <p:sp>
        <p:nvSpPr>
          <p:cNvPr id="37" name="TextBox 36">
            <a:extLst>
              <a:ext uri="{FF2B5EF4-FFF2-40B4-BE49-F238E27FC236}">
                <a16:creationId xmlns:a16="http://schemas.microsoft.com/office/drawing/2014/main" id="{E9AEE781-4BC2-4902-BEAC-40BE3CA9C267}"/>
              </a:ext>
            </a:extLst>
          </p:cNvPr>
          <p:cNvSpPr txBox="1"/>
          <p:nvPr/>
        </p:nvSpPr>
        <p:spPr>
          <a:xfrm>
            <a:off x="5429396" y="3939181"/>
            <a:ext cx="1081844" cy="369332"/>
          </a:xfrm>
          <a:prstGeom prst="rect">
            <a:avLst/>
          </a:prstGeom>
          <a:noFill/>
        </p:spPr>
        <p:txBody>
          <a:bodyPr wrap="square" rtlCol="0">
            <a:spAutoFit/>
          </a:bodyPr>
          <a:lstStyle/>
          <a:p>
            <a:pPr algn="ctr"/>
            <a:r>
              <a:rPr lang="en-US" dirty="0">
                <a:latin typeface="Arial Narrow" panose="020B0606020202030204" pitchFamily="34" charset="0"/>
              </a:rPr>
              <a:t>LH</a:t>
            </a:r>
            <a:r>
              <a:rPr lang="en-US" baseline="-25000" dirty="0">
                <a:latin typeface="Arial Narrow" panose="020B0606020202030204" pitchFamily="34" charset="0"/>
              </a:rPr>
              <a:t>2 </a:t>
            </a:r>
            <a:r>
              <a:rPr lang="en-US" dirty="0">
                <a:latin typeface="Arial Narrow" panose="020B0606020202030204" pitchFamily="34" charset="0"/>
              </a:rPr>
              <a:t> Tank</a:t>
            </a:r>
          </a:p>
        </p:txBody>
      </p:sp>
    </p:spTree>
    <p:extLst>
      <p:ext uri="{BB962C8B-B14F-4D97-AF65-F5344CB8AC3E}">
        <p14:creationId xmlns:p14="http://schemas.microsoft.com/office/powerpoint/2010/main" val="5927567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FDFA8CF6-2613-44E7-B5E3-C3EE7B4D3803}"/>
              </a:ext>
            </a:extLst>
          </p:cNvPr>
          <p:cNvSpPr>
            <a:spLocks noChangeArrowheads="1"/>
          </p:cNvSpPr>
          <p:nvPr/>
        </p:nvSpPr>
        <p:spPr bwMode="auto">
          <a:xfrm>
            <a:off x="5389563" y="-58658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1828800" marR="0" lvl="4" indent="0" algn="l" defTabSz="914400" rtl="0" eaLnBrk="0" fontAlgn="base" latinLnBrk="0" hangingPunct="0">
              <a:lnSpc>
                <a:spcPct val="100000"/>
              </a:lnSpc>
              <a:spcBef>
                <a:spcPct val="0"/>
              </a:spcBef>
              <a:spcAft>
                <a:spcPct val="0"/>
              </a:spcAft>
              <a:buClrTx/>
              <a:buSzTx/>
              <a:buFontTx/>
              <a:buChar char="•"/>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D079AFA7-583C-4228-9224-6C0C93020658}"/>
              </a:ext>
            </a:extLst>
          </p:cNvPr>
          <p:cNvPicPr>
            <a:picLocks noChangeAspect="1"/>
          </p:cNvPicPr>
          <p:nvPr/>
        </p:nvPicPr>
        <p:blipFill>
          <a:blip r:embed="rId2"/>
          <a:stretch>
            <a:fillRect/>
          </a:stretch>
        </p:blipFill>
        <p:spPr>
          <a:xfrm>
            <a:off x="394779" y="162561"/>
            <a:ext cx="5223702" cy="4775000"/>
          </a:xfrm>
          <a:prstGeom prst="rect">
            <a:avLst/>
          </a:prstGeom>
        </p:spPr>
      </p:pic>
      <p:pic>
        <p:nvPicPr>
          <p:cNvPr id="8" name="Picture 7">
            <a:extLst>
              <a:ext uri="{FF2B5EF4-FFF2-40B4-BE49-F238E27FC236}">
                <a16:creationId xmlns:a16="http://schemas.microsoft.com/office/drawing/2014/main" id="{C7537E9D-96EF-42D2-99BA-93CD58448942}"/>
              </a:ext>
            </a:extLst>
          </p:cNvPr>
          <p:cNvPicPr>
            <a:picLocks noChangeAspect="1"/>
          </p:cNvPicPr>
          <p:nvPr/>
        </p:nvPicPr>
        <p:blipFill>
          <a:blip r:embed="rId3"/>
          <a:stretch>
            <a:fillRect/>
          </a:stretch>
        </p:blipFill>
        <p:spPr>
          <a:xfrm>
            <a:off x="394778" y="4962978"/>
            <a:ext cx="5223702" cy="1736746"/>
          </a:xfrm>
          <a:prstGeom prst="rect">
            <a:avLst/>
          </a:prstGeom>
          <a:ln>
            <a:solidFill>
              <a:schemeClr val="tx1"/>
            </a:solidFill>
          </a:ln>
        </p:spPr>
      </p:pic>
      <p:pic>
        <p:nvPicPr>
          <p:cNvPr id="9" name="Picture 8">
            <a:extLst>
              <a:ext uri="{FF2B5EF4-FFF2-40B4-BE49-F238E27FC236}">
                <a16:creationId xmlns:a16="http://schemas.microsoft.com/office/drawing/2014/main" id="{7BA5B571-101B-49E7-BEC4-7CF4C0173DDB}"/>
              </a:ext>
            </a:extLst>
          </p:cNvPr>
          <p:cNvPicPr>
            <a:picLocks noChangeAspect="1"/>
          </p:cNvPicPr>
          <p:nvPr/>
        </p:nvPicPr>
        <p:blipFill>
          <a:blip r:embed="rId4"/>
          <a:stretch>
            <a:fillRect/>
          </a:stretch>
        </p:blipFill>
        <p:spPr>
          <a:xfrm>
            <a:off x="5700704" y="845596"/>
            <a:ext cx="5974598" cy="5166808"/>
          </a:xfrm>
          <a:prstGeom prst="rect">
            <a:avLst/>
          </a:prstGeom>
        </p:spPr>
      </p:pic>
    </p:spTree>
    <p:extLst>
      <p:ext uri="{BB962C8B-B14F-4D97-AF65-F5344CB8AC3E}">
        <p14:creationId xmlns:p14="http://schemas.microsoft.com/office/powerpoint/2010/main" val="2565544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7C426-20ED-4AD5-AD4C-D695BA4A8E2C}"/>
              </a:ext>
            </a:extLst>
          </p:cNvPr>
          <p:cNvSpPr>
            <a:spLocks noGrp="1"/>
          </p:cNvSpPr>
          <p:nvPr>
            <p:ph type="title"/>
          </p:nvPr>
        </p:nvSpPr>
        <p:spPr>
          <a:xfrm>
            <a:off x="764309" y="0"/>
            <a:ext cx="10515600" cy="1325563"/>
          </a:xfrm>
        </p:spPr>
        <p:txBody>
          <a:bodyPr/>
          <a:lstStyle/>
          <a:p>
            <a:r>
              <a:rPr lang="en-US" b="1" u="sng" dirty="0"/>
              <a:t>Program Overview</a:t>
            </a:r>
          </a:p>
        </p:txBody>
      </p:sp>
      <p:sp>
        <p:nvSpPr>
          <p:cNvPr id="4" name="Rectangle 3">
            <a:extLst>
              <a:ext uri="{FF2B5EF4-FFF2-40B4-BE49-F238E27FC236}">
                <a16:creationId xmlns:a16="http://schemas.microsoft.com/office/drawing/2014/main" id="{8FD0B039-5B78-47CA-B0CA-BB826080BC4D}"/>
              </a:ext>
            </a:extLst>
          </p:cNvPr>
          <p:cNvSpPr/>
          <p:nvPr/>
        </p:nvSpPr>
        <p:spPr>
          <a:xfrm>
            <a:off x="584200" y="1225750"/>
            <a:ext cx="11284528" cy="5078313"/>
          </a:xfrm>
          <a:prstGeom prst="rect">
            <a:avLst/>
          </a:prstGeom>
        </p:spPr>
        <p:txBody>
          <a:bodyPr wrap="square">
            <a:spAutoFit/>
          </a:bodyPr>
          <a:lstStyle/>
          <a:p>
            <a:r>
              <a:rPr lang="en-US" sz="1200" u="sng" dirty="0"/>
              <a:t>Phase I</a:t>
            </a:r>
            <a:r>
              <a:rPr lang="en-US" sz="1200" dirty="0"/>
              <a:t>: Exploration and Site Selection</a:t>
            </a:r>
          </a:p>
          <a:p>
            <a:pPr marL="171450" indent="-171450">
              <a:buFont typeface="Arial" panose="020B0604020202020204" pitchFamily="34" charset="0"/>
              <a:buChar char="•"/>
            </a:pPr>
            <a:r>
              <a:rPr lang="en-US" sz="1200" dirty="0"/>
              <a:t>The initial missions to the lunar surface will be robotic exploration vehicles to seek out deposits of water ice at the lunar south pole. These are similar in concept to NASA’s cancelled Resource Prospector mission and the proposed VIPER mission.</a:t>
            </a:r>
          </a:p>
          <a:p>
            <a:pPr marL="171450" indent="-171450">
              <a:buFont typeface="Arial" panose="020B0604020202020204" pitchFamily="34" charset="0"/>
              <a:buChar char="•"/>
            </a:pPr>
            <a:r>
              <a:rPr lang="en-US" sz="1200" dirty="0"/>
              <a:t>Assuming a suitable site for extraction and processing of water ice is found at the lunar south pole, supply delivery missions will follow to deliver mining and processing equipment as well as prefabricated modules for the propellant production plant, to be powered by the constant solar power available at the lunar poles.</a:t>
            </a:r>
          </a:p>
          <a:p>
            <a:r>
              <a:rPr lang="en-US" sz="1200" u="sng" dirty="0"/>
              <a:t>Phase II</a:t>
            </a:r>
            <a:r>
              <a:rPr lang="en-US" sz="1200" dirty="0"/>
              <a:t>: Cislunar Transportation Network Setup</a:t>
            </a:r>
          </a:p>
          <a:p>
            <a:pPr marL="171450" indent="-171450">
              <a:buFont typeface="Arial" panose="020B0604020202020204" pitchFamily="34" charset="0"/>
              <a:buChar char="•"/>
            </a:pPr>
            <a:r>
              <a:rPr lang="en-US" sz="1200" dirty="0"/>
              <a:t>Following the selection of a lunar surface site for operations and delivery of initial supplies to that site, the next phase in the program will establish the network to transport crew and supplies to the lunar surface. This network has two primary components:</a:t>
            </a:r>
          </a:p>
          <a:p>
            <a:pPr marL="628650" lvl="1" indent="-171450">
              <a:buFont typeface="Arial" panose="020B0604020202020204" pitchFamily="34" charset="0"/>
              <a:buChar char="•"/>
            </a:pPr>
            <a:r>
              <a:rPr lang="en-US" sz="1200" dirty="0" err="1"/>
              <a:t>SpaceBus</a:t>
            </a:r>
            <a:r>
              <a:rPr lang="en-US" sz="1200" dirty="0"/>
              <a:t> vehicle: crew transport with propulsion module to provide </a:t>
            </a:r>
            <a:r>
              <a:rPr lang="en-US" sz="1200" dirty="0" err="1"/>
              <a:t>Δv</a:t>
            </a:r>
            <a:r>
              <a:rPr lang="en-US" sz="1200" dirty="0"/>
              <a:t> needed to travel between a low Earth parking orbit (LEO) and a low lunar polar parking orbit (LLO). This vehicle is completely reusable for the duration of the program.</a:t>
            </a:r>
          </a:p>
          <a:p>
            <a:pPr marL="628650" lvl="1" indent="-171450">
              <a:buFont typeface="Arial" panose="020B0604020202020204" pitchFamily="34" charset="0"/>
              <a:buChar char="•"/>
            </a:pPr>
            <a:r>
              <a:rPr lang="en-US" sz="1200" dirty="0"/>
              <a:t>Lunar Landing Vehicle (LLV): crew transport and propellant tanker to deliver liquid hydrogen and liquid oxygen propellants produced at lunar surface propellant plant to LLO for refueling of </a:t>
            </a:r>
            <a:r>
              <a:rPr lang="en-US" sz="1200" dirty="0" err="1"/>
              <a:t>SpaceBus</a:t>
            </a:r>
            <a:r>
              <a:rPr lang="en-US" sz="1200" dirty="0"/>
              <a:t> for another round trip to Earth and back to the moon. This vehicle is also completely reusable for the duration of the program.</a:t>
            </a:r>
          </a:p>
          <a:p>
            <a:pPr marL="171450" indent="-171450">
              <a:buFont typeface="Arial" panose="020B0604020202020204" pitchFamily="34" charset="0"/>
              <a:buChar char="•"/>
            </a:pPr>
            <a:r>
              <a:rPr lang="en-US" sz="1200" dirty="0"/>
              <a:t>These vehicles will be launched empty or nearly empty of propellants to LEO using the Earth Launch Vehicle (ELV) which is notionally a single-stage-to-orbit (SSTO) completely expendable launch vehicle.</a:t>
            </a:r>
          </a:p>
          <a:p>
            <a:pPr marL="171450" indent="-171450">
              <a:buFont typeface="Arial" panose="020B0604020202020204" pitchFamily="34" charset="0"/>
              <a:buChar char="•"/>
            </a:pPr>
            <a:r>
              <a:rPr lang="en-US" sz="1200" dirty="0"/>
              <a:t>For initial staging of these vehicles in LLO, they must be fueled in LEO using propellants launched from Earth. Modified </a:t>
            </a:r>
            <a:r>
              <a:rPr lang="en-US" sz="1200" dirty="0" err="1"/>
              <a:t>SpaceBus</a:t>
            </a:r>
            <a:r>
              <a:rPr lang="en-US" sz="1200" dirty="0"/>
              <a:t> tanker modules will be launched to LEO using the ELV where they will rendezvous and dock with the crew transport vehicles and transfer enough propellants to enable each vehicle to make the one-way trip to LLO.</a:t>
            </a:r>
          </a:p>
          <a:p>
            <a:r>
              <a:rPr lang="en-US" sz="1200" u="sng" dirty="0"/>
              <a:t>Phase III</a:t>
            </a:r>
            <a:r>
              <a:rPr lang="en-US" sz="1200" dirty="0"/>
              <a:t>: Propellant Production Operations</a:t>
            </a:r>
          </a:p>
          <a:p>
            <a:pPr marL="171450" indent="-171450">
              <a:buFont typeface="Arial" panose="020B0604020202020204" pitchFamily="34" charset="0"/>
              <a:buChar char="•"/>
            </a:pPr>
            <a:r>
              <a:rPr lang="en-US" sz="1200" dirty="0"/>
              <a:t>Assuming that limitations of current robotic technology preclude the lunar propellant plant from being constructed and brought online in a reasonable timeframe in the near future, human crews will be ferried to the lunar surface to perform this function. The notional quantity of these missions to establish the propellant production operations is five.</a:t>
            </a:r>
          </a:p>
          <a:p>
            <a:pPr marL="171450" indent="-171450">
              <a:buFont typeface="Arial" panose="020B0604020202020204" pitchFamily="34" charset="0"/>
              <a:buChar char="•"/>
            </a:pPr>
            <a:r>
              <a:rPr lang="en-US" sz="1200" dirty="0"/>
              <a:t>Crews of four will launch to LEO in the Crew Launch and Entry Vehicle (CLEV) using the ELV. In LEO the CLEV will rendezvous and dock with the </a:t>
            </a:r>
            <a:r>
              <a:rPr lang="en-US" sz="1200" dirty="0" err="1"/>
              <a:t>SpaceBus</a:t>
            </a:r>
            <a:r>
              <a:rPr lang="en-US" sz="1200" dirty="0"/>
              <a:t> and the crew will transfer from the former to the latter vehicle for the trip to the moon. The CLEV will remain in LEO for the duration of the crew’s mission to the lunar surface. After reaching LLO, the </a:t>
            </a:r>
            <a:r>
              <a:rPr lang="en-US" sz="1200" dirty="0" err="1"/>
              <a:t>SpaceBus</a:t>
            </a:r>
            <a:r>
              <a:rPr lang="en-US" sz="1200" dirty="0"/>
              <a:t> with rendezvous and dock with the LLV and the crew will again transfer to the new vehicle before descending to the lunar surface for a two-week stay to perform ISRU duties.</a:t>
            </a:r>
          </a:p>
          <a:p>
            <a:pPr marL="171450" indent="-171450">
              <a:buFont typeface="Arial" panose="020B0604020202020204" pitchFamily="34" charset="0"/>
              <a:buChar char="•"/>
            </a:pPr>
            <a:r>
              <a:rPr lang="en-US" sz="1200" dirty="0"/>
              <a:t>After completing the lunar surface mission, the crew will ascend to LLO in the LLV which will be completely refueled at this point. The LLV will rendezvous and dock with the </a:t>
            </a:r>
            <a:r>
              <a:rPr lang="en-US" sz="1200" dirty="0" err="1"/>
              <a:t>SpaceBus</a:t>
            </a:r>
            <a:r>
              <a:rPr lang="en-US" sz="1200" dirty="0"/>
              <a:t> in LLO and transfer both the crew and propellant to it to fill its tanks for the trip back to Earth. Upon return from the moon in the </a:t>
            </a:r>
            <a:r>
              <a:rPr lang="en-US" sz="1200" dirty="0" err="1"/>
              <a:t>SpaceBus</a:t>
            </a:r>
            <a:r>
              <a:rPr lang="en-US" sz="1200" dirty="0"/>
              <a:t> vehicle, the crew will transfer back to the CLEV in LEO for Earth atmospheric entry, descent, and landing (EDL).</a:t>
            </a:r>
          </a:p>
        </p:txBody>
      </p:sp>
    </p:spTree>
    <p:extLst>
      <p:ext uri="{BB962C8B-B14F-4D97-AF65-F5344CB8AC3E}">
        <p14:creationId xmlns:p14="http://schemas.microsoft.com/office/powerpoint/2010/main" val="3100322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F8107-4D8C-46D8-90AD-2102C0ED85FE}"/>
              </a:ext>
            </a:extLst>
          </p:cNvPr>
          <p:cNvSpPr>
            <a:spLocks noGrp="1"/>
          </p:cNvSpPr>
          <p:nvPr>
            <p:ph type="title"/>
          </p:nvPr>
        </p:nvSpPr>
        <p:spPr/>
        <p:txBody>
          <a:bodyPr/>
          <a:lstStyle/>
          <a:p>
            <a:r>
              <a:rPr lang="en-US" b="1" u="sng" dirty="0"/>
              <a:t>Mission Profiles</a:t>
            </a:r>
          </a:p>
        </p:txBody>
      </p:sp>
      <p:sp>
        <p:nvSpPr>
          <p:cNvPr id="3" name="Content Placeholder 2">
            <a:extLst>
              <a:ext uri="{FF2B5EF4-FFF2-40B4-BE49-F238E27FC236}">
                <a16:creationId xmlns:a16="http://schemas.microsoft.com/office/drawing/2014/main" id="{5AD62FA9-9748-4148-B053-57348A1248F8}"/>
              </a:ext>
            </a:extLst>
          </p:cNvPr>
          <p:cNvSpPr>
            <a:spLocks noGrp="1"/>
          </p:cNvSpPr>
          <p:nvPr>
            <p:ph idx="1"/>
          </p:nvPr>
        </p:nvSpPr>
        <p:spPr/>
        <p:txBody>
          <a:bodyPr>
            <a:normAutofit fontScale="55000" lnSpcReduction="20000"/>
          </a:bodyPr>
          <a:lstStyle/>
          <a:p>
            <a:pPr marL="0" indent="0">
              <a:buNone/>
            </a:pPr>
            <a:r>
              <a:rPr lang="en-US" u="sng" dirty="0"/>
              <a:t>Phase I</a:t>
            </a:r>
          </a:p>
          <a:p>
            <a:r>
              <a:rPr lang="en-US" dirty="0"/>
              <a:t>Scout rover</a:t>
            </a:r>
          </a:p>
          <a:p>
            <a:pPr lvl="1"/>
            <a:r>
              <a:rPr lang="en-US" dirty="0"/>
              <a:t>Initial scouting missions performed by robotic lander and rover tandems that will seek out and identify optimal locations for mining and processing of lunar water ice</a:t>
            </a:r>
          </a:p>
          <a:p>
            <a:r>
              <a:rPr lang="en-US" dirty="0"/>
              <a:t>ISRU equipment staging</a:t>
            </a:r>
          </a:p>
          <a:p>
            <a:pPr lvl="1"/>
            <a:r>
              <a:rPr lang="en-US" dirty="0" err="1"/>
              <a:t>Uncrewed</a:t>
            </a:r>
            <a:r>
              <a:rPr lang="en-US" dirty="0"/>
              <a:t> missions to send water ice mining and processing plant equipment to sites identified by scouting rovers ahead of crew arrival</a:t>
            </a:r>
          </a:p>
          <a:p>
            <a:pPr marL="0" indent="0">
              <a:buNone/>
            </a:pPr>
            <a:r>
              <a:rPr lang="en-US" u="sng" dirty="0"/>
              <a:t>Phase II</a:t>
            </a:r>
            <a:endParaRPr lang="en-US" dirty="0"/>
          </a:p>
          <a:p>
            <a:r>
              <a:rPr lang="en-US" dirty="0" err="1"/>
              <a:t>SpaceBus</a:t>
            </a:r>
            <a:r>
              <a:rPr lang="en-US" dirty="0"/>
              <a:t> crew transport</a:t>
            </a:r>
          </a:p>
          <a:p>
            <a:pPr lvl="1"/>
            <a:r>
              <a:rPr lang="en-US" dirty="0"/>
              <a:t>One-time launch of reusable crew transport vehicle to LEO</a:t>
            </a:r>
          </a:p>
          <a:p>
            <a:pPr lvl="1"/>
            <a:r>
              <a:rPr lang="en-US" dirty="0"/>
              <a:t>Awaits first crewed mission in LEO prior to one-way trip to LLO</a:t>
            </a:r>
          </a:p>
          <a:p>
            <a:r>
              <a:rPr lang="en-US" dirty="0"/>
              <a:t>Lunar landing vehicle</a:t>
            </a:r>
          </a:p>
          <a:p>
            <a:pPr lvl="1"/>
            <a:r>
              <a:rPr lang="en-US" dirty="0"/>
              <a:t>One-time launch of reusable lunar landing vehicle to LEO</a:t>
            </a:r>
          </a:p>
          <a:p>
            <a:pPr lvl="1"/>
            <a:r>
              <a:rPr lang="en-US" dirty="0"/>
              <a:t>One-way trip to LLO to await first crewed landing on moon</a:t>
            </a:r>
          </a:p>
          <a:p>
            <a:r>
              <a:rPr lang="en-US" dirty="0" err="1"/>
              <a:t>SpaceBus</a:t>
            </a:r>
            <a:r>
              <a:rPr lang="en-US" dirty="0"/>
              <a:t> tanker</a:t>
            </a:r>
          </a:p>
          <a:p>
            <a:pPr lvl="1"/>
            <a:r>
              <a:rPr lang="en-US" dirty="0"/>
              <a:t>Expendable tanker module launches to refuel </a:t>
            </a:r>
            <a:r>
              <a:rPr lang="en-US" dirty="0" err="1"/>
              <a:t>SpaceBus</a:t>
            </a:r>
            <a:r>
              <a:rPr lang="en-US" dirty="0"/>
              <a:t> crew transport or lunar landing vehicle in LEO</a:t>
            </a:r>
          </a:p>
          <a:p>
            <a:pPr marL="0" indent="0">
              <a:buNone/>
            </a:pPr>
            <a:r>
              <a:rPr lang="en-US" u="sng" dirty="0"/>
              <a:t>Phase III</a:t>
            </a:r>
            <a:endParaRPr lang="en-US" dirty="0"/>
          </a:p>
          <a:p>
            <a:r>
              <a:rPr lang="en-US" dirty="0"/>
              <a:t>Crew launch/return</a:t>
            </a:r>
          </a:p>
          <a:p>
            <a:pPr lvl="1"/>
            <a:r>
              <a:rPr lang="en-US" dirty="0"/>
              <a:t>Operational crew missions to establish ISRU water ice processing plant and demonstrate </a:t>
            </a:r>
            <a:r>
              <a:rPr lang="en-US" dirty="0">
                <a:latin typeface="Arial Narrow" panose="020B0606020202030204" pitchFamily="34" charset="0"/>
              </a:rPr>
              <a:t>LH</a:t>
            </a:r>
            <a:r>
              <a:rPr lang="en-US" baseline="-25000" dirty="0">
                <a:latin typeface="Arial Narrow" panose="020B0606020202030204" pitchFamily="34" charset="0"/>
              </a:rPr>
              <a:t>2</a:t>
            </a:r>
            <a:r>
              <a:rPr lang="en-US" dirty="0">
                <a:latin typeface="Arial Narrow" panose="020B0606020202030204" pitchFamily="34" charset="0"/>
              </a:rPr>
              <a:t> and LO</a:t>
            </a:r>
            <a:r>
              <a:rPr lang="en-US" baseline="-25000" dirty="0">
                <a:latin typeface="Arial Narrow" panose="020B0606020202030204" pitchFamily="34" charset="0"/>
              </a:rPr>
              <a:t>2</a:t>
            </a:r>
            <a:r>
              <a:rPr lang="en-US" dirty="0">
                <a:latin typeface="Arial Narrow" panose="020B0606020202030204" pitchFamily="34" charset="0"/>
              </a:rPr>
              <a:t> production capabilities</a:t>
            </a:r>
          </a:p>
          <a:p>
            <a:pPr lvl="1"/>
            <a:endParaRPr lang="en-US" dirty="0">
              <a:latin typeface="Arial Narrow" panose="020B0606020202030204" pitchFamily="34" charset="0"/>
            </a:endParaRPr>
          </a:p>
        </p:txBody>
      </p:sp>
    </p:spTree>
    <p:extLst>
      <p:ext uri="{BB962C8B-B14F-4D97-AF65-F5344CB8AC3E}">
        <p14:creationId xmlns:p14="http://schemas.microsoft.com/office/powerpoint/2010/main" val="1807310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23B74-D9C7-408F-82C8-FF4A35D0A18B}"/>
              </a:ext>
            </a:extLst>
          </p:cNvPr>
          <p:cNvSpPr>
            <a:spLocks noGrp="1"/>
          </p:cNvSpPr>
          <p:nvPr>
            <p:ph type="title"/>
          </p:nvPr>
        </p:nvSpPr>
        <p:spPr/>
        <p:txBody>
          <a:bodyPr/>
          <a:lstStyle/>
          <a:p>
            <a:r>
              <a:rPr lang="en-US" b="1" u="sng" dirty="0" err="1"/>
              <a:t>Δv</a:t>
            </a:r>
            <a:r>
              <a:rPr lang="en-US" b="1" u="sng" dirty="0"/>
              <a:t> Budget - Overview</a:t>
            </a:r>
          </a:p>
        </p:txBody>
      </p:sp>
      <p:pic>
        <p:nvPicPr>
          <p:cNvPr id="1026" name="Picture 2">
            <a:extLst>
              <a:ext uri="{FF2B5EF4-FFF2-40B4-BE49-F238E27FC236}">
                <a16:creationId xmlns:a16="http://schemas.microsoft.com/office/drawing/2014/main" id="{05AB9902-49A8-4699-845E-778A612C24B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656718" y="1532891"/>
            <a:ext cx="3080454" cy="435133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4">
            <a:extLst>
              <a:ext uri="{FF2B5EF4-FFF2-40B4-BE49-F238E27FC236}">
                <a16:creationId xmlns:a16="http://schemas.microsoft.com/office/drawing/2014/main" id="{E301C0A8-B837-4224-8201-F3CB2A0C84A7}"/>
              </a:ext>
            </a:extLst>
          </p:cNvPr>
          <p:cNvGraphicFramePr>
            <a:graphicFrameLocks noGrp="1"/>
          </p:cNvGraphicFramePr>
          <p:nvPr>
            <p:extLst>
              <p:ext uri="{D42A27DB-BD31-4B8C-83A1-F6EECF244321}">
                <p14:modId xmlns:p14="http://schemas.microsoft.com/office/powerpoint/2010/main" val="729608782"/>
              </p:ext>
            </p:extLst>
          </p:nvPr>
        </p:nvGraphicFramePr>
        <p:xfrm>
          <a:off x="350982" y="1523309"/>
          <a:ext cx="8134158" cy="4272280"/>
        </p:xfrm>
        <a:graphic>
          <a:graphicData uri="http://schemas.openxmlformats.org/drawingml/2006/table">
            <a:tbl>
              <a:tblPr firstRow="1" bandRow="1">
                <a:tableStyleId>{5C22544A-7EE6-4342-B048-85BDC9FD1C3A}</a:tableStyleId>
              </a:tblPr>
              <a:tblGrid>
                <a:gridCol w="2373745">
                  <a:extLst>
                    <a:ext uri="{9D8B030D-6E8A-4147-A177-3AD203B41FA5}">
                      <a16:colId xmlns:a16="http://schemas.microsoft.com/office/drawing/2014/main" val="805983782"/>
                    </a:ext>
                  </a:extLst>
                </a:gridCol>
                <a:gridCol w="2032000">
                  <a:extLst>
                    <a:ext uri="{9D8B030D-6E8A-4147-A177-3AD203B41FA5}">
                      <a16:colId xmlns:a16="http://schemas.microsoft.com/office/drawing/2014/main" val="1277113012"/>
                    </a:ext>
                  </a:extLst>
                </a:gridCol>
                <a:gridCol w="3728413">
                  <a:extLst>
                    <a:ext uri="{9D8B030D-6E8A-4147-A177-3AD203B41FA5}">
                      <a16:colId xmlns:a16="http://schemas.microsoft.com/office/drawing/2014/main" val="3792485042"/>
                    </a:ext>
                  </a:extLst>
                </a:gridCol>
              </a:tblGrid>
              <a:tr h="370840">
                <a:tc>
                  <a:txBody>
                    <a:bodyPr/>
                    <a:lstStyle/>
                    <a:p>
                      <a:pPr algn="ctr"/>
                      <a:r>
                        <a:rPr lang="en-US" sz="1400" dirty="0"/>
                        <a:t>Mission Maneuver</a:t>
                      </a:r>
                    </a:p>
                  </a:txBody>
                  <a:tcPr anchor="ctr"/>
                </a:tc>
                <a:tc>
                  <a:txBody>
                    <a:bodyPr/>
                    <a:lstStyle/>
                    <a:p>
                      <a:pPr algn="ctr"/>
                      <a:r>
                        <a:rPr lang="en-US" sz="1400" u="none" dirty="0" err="1"/>
                        <a:t>Δv</a:t>
                      </a:r>
                      <a:r>
                        <a:rPr lang="en-US" sz="1400" u="none" dirty="0"/>
                        <a:t> Required (km/s)</a:t>
                      </a:r>
                    </a:p>
                  </a:txBody>
                  <a:tcPr anchor="ctr"/>
                </a:tc>
                <a:tc>
                  <a:txBody>
                    <a:bodyPr/>
                    <a:lstStyle/>
                    <a:p>
                      <a:pPr algn="ctr"/>
                      <a:r>
                        <a:rPr lang="en-US" sz="1400" dirty="0"/>
                        <a:t>Notes/Source</a:t>
                      </a:r>
                    </a:p>
                  </a:txBody>
                  <a:tcPr anchor="ctr"/>
                </a:tc>
                <a:extLst>
                  <a:ext uri="{0D108BD9-81ED-4DB2-BD59-A6C34878D82A}">
                    <a16:rowId xmlns:a16="http://schemas.microsoft.com/office/drawing/2014/main" val="1785111813"/>
                  </a:ext>
                </a:extLst>
              </a:tr>
              <a:tr h="202506">
                <a:tc rowSpan="3">
                  <a:txBody>
                    <a:bodyPr/>
                    <a:lstStyle/>
                    <a:p>
                      <a:pPr algn="ctr"/>
                      <a:r>
                        <a:rPr lang="en-US" sz="1400" dirty="0"/>
                        <a:t>Launch</a:t>
                      </a:r>
                    </a:p>
                  </a:txBody>
                  <a:tcPr anchor="ctr"/>
                </a:tc>
                <a:tc>
                  <a:txBody>
                    <a:bodyPr/>
                    <a:lstStyle/>
                    <a:p>
                      <a:pPr algn="ctr"/>
                      <a:r>
                        <a:rPr lang="en-US" sz="1400" dirty="0"/>
                        <a:t>9.0</a:t>
                      </a:r>
                    </a:p>
                  </a:txBody>
                  <a:tcPr/>
                </a:tc>
                <a:tc>
                  <a:txBody>
                    <a:bodyPr/>
                    <a:lstStyle/>
                    <a:p>
                      <a:pPr algn="ctr"/>
                      <a:r>
                        <a:rPr lang="en-US" sz="1400" dirty="0"/>
                        <a:t>crude “Hohmann Transfer” method</a:t>
                      </a:r>
                    </a:p>
                  </a:txBody>
                  <a:tcPr/>
                </a:tc>
                <a:extLst>
                  <a:ext uri="{0D108BD9-81ED-4DB2-BD59-A6C34878D82A}">
                    <a16:rowId xmlns:a16="http://schemas.microsoft.com/office/drawing/2014/main" val="1152988731"/>
                  </a:ext>
                </a:extLst>
              </a:tr>
              <a:tr h="174796">
                <a:tc vMerge="1">
                  <a:txBody>
                    <a:bodyPr/>
                    <a:lstStyle/>
                    <a:p>
                      <a:endParaRPr lang="en-US" dirty="0"/>
                    </a:p>
                  </a:txBody>
                  <a:tcPr/>
                </a:tc>
                <a:tc>
                  <a:txBody>
                    <a:bodyPr/>
                    <a:lstStyle/>
                    <a:p>
                      <a:pPr algn="ctr"/>
                      <a:r>
                        <a:rPr lang="en-US" sz="1400" dirty="0"/>
                        <a:t>9.2 – 9.5</a:t>
                      </a:r>
                    </a:p>
                  </a:txBody>
                  <a:tcPr/>
                </a:tc>
                <a:tc>
                  <a:txBody>
                    <a:bodyPr/>
                    <a:lstStyle/>
                    <a:p>
                      <a:pPr algn="ctr"/>
                      <a:r>
                        <a:rPr lang="en-US" sz="1400" dirty="0"/>
                        <a:t>Rule of thumb per Dr. Akin</a:t>
                      </a:r>
                    </a:p>
                  </a:txBody>
                  <a:tcPr/>
                </a:tc>
                <a:extLst>
                  <a:ext uri="{0D108BD9-81ED-4DB2-BD59-A6C34878D82A}">
                    <a16:rowId xmlns:a16="http://schemas.microsoft.com/office/drawing/2014/main" val="1219855259"/>
                  </a:ext>
                </a:extLst>
              </a:tr>
              <a:tr h="0">
                <a:tc vMerge="1">
                  <a:txBody>
                    <a:bodyPr/>
                    <a:lstStyle/>
                    <a:p>
                      <a:endParaRPr lang="en-US" dirty="0"/>
                    </a:p>
                  </a:txBody>
                  <a:tcPr/>
                </a:tc>
                <a:tc>
                  <a:txBody>
                    <a:bodyPr/>
                    <a:lstStyle/>
                    <a:p>
                      <a:pPr algn="ctr"/>
                      <a:r>
                        <a:rPr lang="en-US" sz="1400" dirty="0"/>
                        <a:t>9.3 – 10</a:t>
                      </a:r>
                    </a:p>
                  </a:txBody>
                  <a:tcPr/>
                </a:tc>
                <a:tc>
                  <a:txBody>
                    <a:bodyPr/>
                    <a:lstStyle/>
                    <a:p>
                      <a:pPr algn="ctr"/>
                      <a:r>
                        <a:rPr lang="en-US" sz="1400" dirty="0"/>
                        <a:t>[2]</a:t>
                      </a:r>
                    </a:p>
                  </a:txBody>
                  <a:tcPr/>
                </a:tc>
                <a:extLst>
                  <a:ext uri="{0D108BD9-81ED-4DB2-BD59-A6C34878D82A}">
                    <a16:rowId xmlns:a16="http://schemas.microsoft.com/office/drawing/2014/main" val="3977807398"/>
                  </a:ext>
                </a:extLst>
              </a:tr>
              <a:tr h="0">
                <a:tc rowSpan="3">
                  <a:txBody>
                    <a:bodyPr/>
                    <a:lstStyle/>
                    <a:p>
                      <a:pPr algn="ctr"/>
                      <a:r>
                        <a:rPr lang="en-US" sz="1400" dirty="0"/>
                        <a:t>Trans-Lunar Injection (TLI)</a:t>
                      </a:r>
                    </a:p>
                  </a:txBody>
                  <a:tcPr anchor="ctr"/>
                </a:tc>
                <a:tc>
                  <a:txBody>
                    <a:bodyPr/>
                    <a:lstStyle/>
                    <a:p>
                      <a:pPr algn="ctr"/>
                      <a:r>
                        <a:rPr lang="en-US" sz="1400" dirty="0"/>
                        <a:t>5.02</a:t>
                      </a:r>
                    </a:p>
                  </a:txBody>
                  <a:tcPr anchor="ctr"/>
                </a:tc>
                <a:tc>
                  <a:txBody>
                    <a:bodyPr/>
                    <a:lstStyle/>
                    <a:p>
                      <a:pPr algn="ctr"/>
                      <a:r>
                        <a:rPr lang="en-US" sz="1400" u="sng" dirty="0"/>
                        <a:t>Sum of separate maneuvers</a:t>
                      </a:r>
                    </a:p>
                    <a:p>
                      <a:pPr algn="ctr"/>
                      <a:r>
                        <a:rPr lang="en-US" sz="1400" dirty="0"/>
                        <a:t>Apogee raise: </a:t>
                      </a:r>
                      <a:r>
                        <a:rPr lang="en-US" sz="1400" u="none" dirty="0" err="1"/>
                        <a:t>Δv</a:t>
                      </a:r>
                      <a:r>
                        <a:rPr lang="en-US" sz="1400" u="none" dirty="0"/>
                        <a:t> = 2.47 km/s</a:t>
                      </a:r>
                    </a:p>
                    <a:p>
                      <a:pPr algn="ctr"/>
                      <a:r>
                        <a:rPr lang="en-US" sz="1400" u="none" dirty="0"/>
                        <a:t>Plane change: </a:t>
                      </a:r>
                      <a:r>
                        <a:rPr lang="en-US" sz="1400" u="none" dirty="0" err="1"/>
                        <a:t>Δv</a:t>
                      </a:r>
                      <a:r>
                        <a:rPr lang="en-US" sz="1400" u="none" dirty="0"/>
                        <a:t> = 2.56 km/s</a:t>
                      </a:r>
                      <a:endParaRPr lang="en-US" sz="1400" dirty="0"/>
                    </a:p>
                  </a:txBody>
                  <a:tcPr/>
                </a:tc>
                <a:extLst>
                  <a:ext uri="{0D108BD9-81ED-4DB2-BD59-A6C34878D82A}">
                    <a16:rowId xmlns:a16="http://schemas.microsoft.com/office/drawing/2014/main" val="1180413173"/>
                  </a:ext>
                </a:extLst>
              </a:tr>
              <a:tr h="237604">
                <a:tc vMerge="1">
                  <a:txBody>
                    <a:bodyPr/>
                    <a:lstStyle/>
                    <a:p>
                      <a:endParaRPr lang="en-US"/>
                    </a:p>
                  </a:txBody>
                  <a:tcPr/>
                </a:tc>
                <a:tc>
                  <a:txBody>
                    <a:bodyPr/>
                    <a:lstStyle/>
                    <a:p>
                      <a:pPr algn="ctr"/>
                      <a:r>
                        <a:rPr lang="en-US" sz="1400" dirty="0"/>
                        <a:t>3.90</a:t>
                      </a:r>
                    </a:p>
                  </a:txBody>
                  <a:tcPr/>
                </a:tc>
                <a:tc>
                  <a:txBody>
                    <a:bodyPr/>
                    <a:lstStyle/>
                    <a:p>
                      <a:pPr algn="ctr"/>
                      <a:r>
                        <a:rPr lang="en-US" sz="1400" dirty="0"/>
                        <a:t>Combined maneuver</a:t>
                      </a:r>
                    </a:p>
                  </a:txBody>
                  <a:tcPr/>
                </a:tc>
                <a:extLst>
                  <a:ext uri="{0D108BD9-81ED-4DB2-BD59-A6C34878D82A}">
                    <a16:rowId xmlns:a16="http://schemas.microsoft.com/office/drawing/2014/main" val="3732540426"/>
                  </a:ext>
                </a:extLst>
              </a:tr>
              <a:tr h="136004">
                <a:tc vMerge="1">
                  <a:txBody>
                    <a:bodyPr/>
                    <a:lstStyle/>
                    <a:p>
                      <a:endParaRPr lang="en-US" dirty="0"/>
                    </a:p>
                  </a:txBody>
                  <a:tcPr/>
                </a:tc>
                <a:tc>
                  <a:txBody>
                    <a:bodyPr/>
                    <a:lstStyle/>
                    <a:p>
                      <a:pPr algn="ctr"/>
                      <a:r>
                        <a:rPr lang="en-US" sz="1400" dirty="0"/>
                        <a:t>4.04</a:t>
                      </a:r>
                    </a:p>
                  </a:txBody>
                  <a:tcPr/>
                </a:tc>
                <a:tc>
                  <a:txBody>
                    <a:bodyPr/>
                    <a:lstStyle/>
                    <a:p>
                      <a:pPr algn="ctr"/>
                      <a:r>
                        <a:rPr lang="en-US" sz="1400" dirty="0"/>
                        <a:t>[2]</a:t>
                      </a:r>
                    </a:p>
                  </a:txBody>
                  <a:tcPr/>
                </a:tc>
                <a:extLst>
                  <a:ext uri="{0D108BD9-81ED-4DB2-BD59-A6C34878D82A}">
                    <a16:rowId xmlns:a16="http://schemas.microsoft.com/office/drawing/2014/main" val="2055748629"/>
                  </a:ext>
                </a:extLst>
              </a:tr>
              <a:tr h="0">
                <a:tc rowSpan="2">
                  <a:txBody>
                    <a:bodyPr/>
                    <a:lstStyle/>
                    <a:p>
                      <a:pPr algn="ctr"/>
                      <a:r>
                        <a:rPr lang="en-US" sz="1400" dirty="0"/>
                        <a:t>Lunar Orbit Injection (LOI)</a:t>
                      </a:r>
                    </a:p>
                  </a:txBody>
                  <a:tcPr anchor="ctr"/>
                </a:tc>
                <a:tc>
                  <a:txBody>
                    <a:bodyPr/>
                    <a:lstStyle/>
                    <a:p>
                      <a:pPr algn="ctr"/>
                      <a:r>
                        <a:rPr lang="en-US" sz="1400" dirty="0"/>
                        <a:t>3.16</a:t>
                      </a:r>
                    </a:p>
                  </a:txBody>
                  <a:tcPr anchor="ctr"/>
                </a:tc>
                <a:tc>
                  <a:txBody>
                    <a:bodyPr/>
                    <a:lstStyle/>
                    <a:p>
                      <a:pPr algn="ctr"/>
                      <a:r>
                        <a:rPr lang="en-US" sz="1400" u="sng" dirty="0"/>
                        <a:t>Sum of separate maneuvers</a:t>
                      </a:r>
                    </a:p>
                    <a:p>
                      <a:pPr algn="ctr"/>
                      <a:r>
                        <a:rPr lang="en-US" sz="1400" dirty="0"/>
                        <a:t>Apogee raise: </a:t>
                      </a:r>
                      <a:r>
                        <a:rPr lang="en-US" sz="1400" u="none" dirty="0" err="1"/>
                        <a:t>Δv</a:t>
                      </a:r>
                      <a:r>
                        <a:rPr lang="en-US" sz="1400" u="none" dirty="0"/>
                        <a:t> = 0.85 km/s</a:t>
                      </a:r>
                    </a:p>
                    <a:p>
                      <a:pPr algn="ctr"/>
                      <a:r>
                        <a:rPr lang="en-US" sz="1400" u="none" dirty="0"/>
                        <a:t>Plane change: </a:t>
                      </a:r>
                      <a:r>
                        <a:rPr lang="en-US" sz="1400" u="none" dirty="0" err="1"/>
                        <a:t>Δv</a:t>
                      </a:r>
                      <a:r>
                        <a:rPr lang="en-US" sz="1400" u="none" dirty="0"/>
                        <a:t> = 2.31 km/s</a:t>
                      </a:r>
                      <a:endParaRPr lang="en-US" sz="1400" dirty="0"/>
                    </a:p>
                  </a:txBody>
                  <a:tcPr/>
                </a:tc>
                <a:extLst>
                  <a:ext uri="{0D108BD9-81ED-4DB2-BD59-A6C34878D82A}">
                    <a16:rowId xmlns:a16="http://schemas.microsoft.com/office/drawing/2014/main" val="3381110208"/>
                  </a:ext>
                </a:extLst>
              </a:tr>
              <a:tr h="180338">
                <a:tc vMerge="1">
                  <a:txBody>
                    <a:bodyPr/>
                    <a:lstStyle/>
                    <a:p>
                      <a:endParaRPr lang="en-US" sz="1400" dirty="0"/>
                    </a:p>
                  </a:txBody>
                  <a:tcPr/>
                </a:tc>
                <a:tc>
                  <a:txBody>
                    <a:bodyPr/>
                    <a:lstStyle/>
                    <a:p>
                      <a:pPr algn="ctr"/>
                      <a:r>
                        <a:rPr lang="en-US" sz="1400" dirty="0"/>
                        <a:t>1.66</a:t>
                      </a:r>
                    </a:p>
                  </a:txBody>
                  <a:tcPr/>
                </a:tc>
                <a:tc>
                  <a:txBody>
                    <a:bodyPr/>
                    <a:lstStyle/>
                    <a:p>
                      <a:pPr algn="ctr"/>
                      <a:r>
                        <a:rPr lang="en-US" sz="1400" dirty="0"/>
                        <a:t>Combined maneuver</a:t>
                      </a:r>
                    </a:p>
                  </a:txBody>
                  <a:tcPr/>
                </a:tc>
                <a:extLst>
                  <a:ext uri="{0D108BD9-81ED-4DB2-BD59-A6C34878D82A}">
                    <a16:rowId xmlns:a16="http://schemas.microsoft.com/office/drawing/2014/main" val="2683621181"/>
                  </a:ext>
                </a:extLst>
              </a:tr>
              <a:tr h="124920">
                <a:tc>
                  <a:txBody>
                    <a:bodyPr/>
                    <a:lstStyle/>
                    <a:p>
                      <a:r>
                        <a:rPr lang="en-US" sz="1400" dirty="0"/>
                        <a:t>Lunar descent/ascent</a:t>
                      </a:r>
                    </a:p>
                  </a:txBody>
                  <a:tcPr/>
                </a:tc>
                <a:tc>
                  <a:txBody>
                    <a:bodyPr/>
                    <a:lstStyle/>
                    <a:p>
                      <a:pPr algn="ctr"/>
                      <a:r>
                        <a:rPr lang="en-US" sz="1400" dirty="0"/>
                        <a:t>1.63</a:t>
                      </a:r>
                    </a:p>
                  </a:txBody>
                  <a:tcPr/>
                </a:tc>
                <a:tc>
                  <a:txBody>
                    <a:bodyPr/>
                    <a:lstStyle/>
                    <a:p>
                      <a:pPr algn="ctr"/>
                      <a:r>
                        <a:rPr lang="en-US" sz="1400" dirty="0"/>
                        <a:t>[1]</a:t>
                      </a:r>
                    </a:p>
                  </a:txBody>
                  <a:tcPr/>
                </a:tc>
                <a:extLst>
                  <a:ext uri="{0D108BD9-81ED-4DB2-BD59-A6C34878D82A}">
                    <a16:rowId xmlns:a16="http://schemas.microsoft.com/office/drawing/2014/main" val="48373317"/>
                  </a:ext>
                </a:extLst>
              </a:tr>
              <a:tr h="171102">
                <a:tc>
                  <a:txBody>
                    <a:bodyPr/>
                    <a:lstStyle/>
                    <a:p>
                      <a:r>
                        <a:rPr lang="en-US" sz="1400" dirty="0"/>
                        <a:t>Trans-Earth Injection (TEI)</a:t>
                      </a:r>
                    </a:p>
                  </a:txBody>
                  <a:tcPr/>
                </a:tc>
                <a:tc>
                  <a:txBody>
                    <a:bodyPr/>
                    <a:lstStyle/>
                    <a:p>
                      <a:pPr algn="ctr"/>
                      <a:r>
                        <a:rPr lang="en-US" sz="1400" dirty="0"/>
                        <a:t>0.90</a:t>
                      </a:r>
                    </a:p>
                  </a:txBody>
                  <a:tcPr/>
                </a:tc>
                <a:tc>
                  <a:txBody>
                    <a:bodyPr/>
                    <a:lstStyle/>
                    <a:p>
                      <a:pPr algn="ctr"/>
                      <a:r>
                        <a:rPr lang="en-US" sz="1400" dirty="0"/>
                        <a:t>[2], assumes use of aerobraking</a:t>
                      </a:r>
                    </a:p>
                  </a:txBody>
                  <a:tcPr/>
                </a:tc>
                <a:extLst>
                  <a:ext uri="{0D108BD9-81ED-4DB2-BD59-A6C34878D82A}">
                    <a16:rowId xmlns:a16="http://schemas.microsoft.com/office/drawing/2014/main" val="4113147828"/>
                  </a:ext>
                </a:extLst>
              </a:tr>
            </a:tbl>
          </a:graphicData>
        </a:graphic>
      </p:graphicFrame>
      <p:sp>
        <p:nvSpPr>
          <p:cNvPr id="6" name="Rectangle 5">
            <a:extLst>
              <a:ext uri="{FF2B5EF4-FFF2-40B4-BE49-F238E27FC236}">
                <a16:creationId xmlns:a16="http://schemas.microsoft.com/office/drawing/2014/main" id="{7BEDD6CE-090B-48DA-9766-9A5FBEFCA066}"/>
              </a:ext>
            </a:extLst>
          </p:cNvPr>
          <p:cNvSpPr/>
          <p:nvPr/>
        </p:nvSpPr>
        <p:spPr>
          <a:xfrm>
            <a:off x="2613891" y="5958365"/>
            <a:ext cx="9227127" cy="646331"/>
          </a:xfrm>
          <a:prstGeom prst="rect">
            <a:avLst/>
          </a:prstGeom>
        </p:spPr>
        <p:txBody>
          <a:bodyPr wrap="square">
            <a:spAutoFit/>
          </a:bodyPr>
          <a:lstStyle/>
          <a:p>
            <a:pPr algn="r" fontAlgn="base"/>
            <a:endParaRPr lang="en-US" sz="1200" dirty="0">
              <a:latin typeface="Arial" panose="020B0604020202020204" pitchFamily="34" charset="0"/>
              <a:hlinkClick r:id="rId3">
                <a:extLst>
                  <a:ext uri="{A12FA001-AC4F-418D-AE19-62706E023703}">
                    <ahyp:hlinkClr xmlns:ahyp="http://schemas.microsoft.com/office/drawing/2018/hyperlinkcolor" val="tx"/>
                  </a:ext>
                </a:extLst>
              </a:hlinkClick>
            </a:endParaRPr>
          </a:p>
          <a:p>
            <a:pPr algn="r" fontAlgn="base"/>
            <a:r>
              <a:rPr lang="en-US" sz="1200" dirty="0">
                <a:latin typeface="Arial Narrow" panose="020B0606020202030204" pitchFamily="34" charset="0"/>
              </a:rPr>
              <a:t>[1]: </a:t>
            </a:r>
            <a:r>
              <a:rPr lang="en-US" sz="1200" u="sng" dirty="0">
                <a:solidFill>
                  <a:srgbClr val="0563C1"/>
                </a:solidFill>
                <a:latin typeface="Arial" panose="020B0604020202020204" pitchFamily="34" charset="0"/>
                <a:hlinkClick r:id="rId3">
                  <a:extLst>
                    <a:ext uri="{A12FA001-AC4F-418D-AE19-62706E023703}">
                      <ahyp:hlinkClr xmlns:ahyp="http://schemas.microsoft.com/office/drawing/2018/hyperlinkcolor" val="tx"/>
                    </a:ext>
                  </a:extLst>
                </a:hlinkClick>
              </a:rPr>
              <a:t>https://en.wikipedia.org/wiki/Delta-v#cite_note-marsdeltavs-5</a:t>
            </a:r>
            <a:endParaRPr lang="en-US" sz="1200" dirty="0">
              <a:solidFill>
                <a:srgbClr val="000000"/>
              </a:solidFill>
              <a:latin typeface="Arial" panose="020B0604020202020204" pitchFamily="34" charset="0"/>
            </a:endParaRPr>
          </a:p>
          <a:p>
            <a:pPr algn="r" fontAlgn="base"/>
            <a:r>
              <a:rPr lang="en-US" sz="1200" dirty="0">
                <a:latin typeface="Arial Narrow" panose="020B0606020202030204" pitchFamily="34" charset="0"/>
              </a:rPr>
              <a:t>[2]: </a:t>
            </a:r>
            <a:r>
              <a:rPr lang="en-US" sz="1200" u="sng" dirty="0">
                <a:solidFill>
                  <a:srgbClr val="1155CC"/>
                </a:solidFill>
                <a:latin typeface="Arial" panose="020B0604020202020204" pitchFamily="34" charset="0"/>
                <a:hlinkClick r:id="rId4"/>
              </a:rPr>
              <a:t>https://web.archive.org/web/20070701211813/http://www.pma.caltech.edu/~chirata/deltav.html</a:t>
            </a:r>
            <a:endParaRPr lang="en-US" sz="1200" dirty="0">
              <a:solidFill>
                <a:srgbClr val="000000"/>
              </a:solidFill>
              <a:latin typeface="Arial" panose="020B0604020202020204" pitchFamily="34" charset="0"/>
            </a:endParaRPr>
          </a:p>
        </p:txBody>
      </p:sp>
      <p:sp>
        <p:nvSpPr>
          <p:cNvPr id="8" name="TextBox 7">
            <a:extLst>
              <a:ext uri="{FF2B5EF4-FFF2-40B4-BE49-F238E27FC236}">
                <a16:creationId xmlns:a16="http://schemas.microsoft.com/office/drawing/2014/main" id="{7E05C8EC-4FD8-493C-8320-FECADE4840A7}"/>
              </a:ext>
            </a:extLst>
          </p:cNvPr>
          <p:cNvSpPr txBox="1"/>
          <p:nvPr/>
        </p:nvSpPr>
        <p:spPr>
          <a:xfrm>
            <a:off x="11269075" y="5514897"/>
            <a:ext cx="562706" cy="369332"/>
          </a:xfrm>
          <a:prstGeom prst="rect">
            <a:avLst/>
          </a:prstGeom>
          <a:noFill/>
        </p:spPr>
        <p:txBody>
          <a:bodyPr wrap="square" rtlCol="0">
            <a:spAutoFit/>
          </a:bodyPr>
          <a:lstStyle/>
          <a:p>
            <a:pPr algn="ctr"/>
            <a:r>
              <a:rPr lang="en-US" dirty="0">
                <a:latin typeface="Arial Narrow" panose="020B0606020202030204" pitchFamily="34" charset="0"/>
              </a:rPr>
              <a:t>[1]</a:t>
            </a:r>
          </a:p>
        </p:txBody>
      </p:sp>
    </p:spTree>
    <p:extLst>
      <p:ext uri="{BB962C8B-B14F-4D97-AF65-F5344CB8AC3E}">
        <p14:creationId xmlns:p14="http://schemas.microsoft.com/office/powerpoint/2010/main" val="3359122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23B74-D9C7-408F-82C8-FF4A35D0A18B}"/>
              </a:ext>
            </a:extLst>
          </p:cNvPr>
          <p:cNvSpPr>
            <a:spLocks noGrp="1"/>
          </p:cNvSpPr>
          <p:nvPr>
            <p:ph type="title"/>
          </p:nvPr>
        </p:nvSpPr>
        <p:spPr/>
        <p:txBody>
          <a:bodyPr/>
          <a:lstStyle/>
          <a:p>
            <a:r>
              <a:rPr lang="en-US" b="1" u="sng" dirty="0" err="1"/>
              <a:t>Δv</a:t>
            </a:r>
            <a:r>
              <a:rPr lang="en-US" b="1" u="sng" dirty="0"/>
              <a:t> Budget - Design</a:t>
            </a:r>
          </a:p>
        </p:txBody>
      </p:sp>
      <p:pic>
        <p:nvPicPr>
          <p:cNvPr id="1026" name="Picture 2">
            <a:extLst>
              <a:ext uri="{FF2B5EF4-FFF2-40B4-BE49-F238E27FC236}">
                <a16:creationId xmlns:a16="http://schemas.microsoft.com/office/drawing/2014/main" id="{05AB9902-49A8-4699-845E-778A612C24B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656718" y="1532891"/>
            <a:ext cx="3080454" cy="435133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4">
            <a:extLst>
              <a:ext uri="{FF2B5EF4-FFF2-40B4-BE49-F238E27FC236}">
                <a16:creationId xmlns:a16="http://schemas.microsoft.com/office/drawing/2014/main" id="{E301C0A8-B837-4224-8201-F3CB2A0C84A7}"/>
              </a:ext>
            </a:extLst>
          </p:cNvPr>
          <p:cNvGraphicFramePr>
            <a:graphicFrameLocks noGrp="1"/>
          </p:cNvGraphicFramePr>
          <p:nvPr>
            <p:extLst>
              <p:ext uri="{D42A27DB-BD31-4B8C-83A1-F6EECF244321}">
                <p14:modId xmlns:p14="http://schemas.microsoft.com/office/powerpoint/2010/main" val="1169620022"/>
              </p:ext>
            </p:extLst>
          </p:nvPr>
        </p:nvGraphicFramePr>
        <p:xfrm>
          <a:off x="517236" y="1523309"/>
          <a:ext cx="7967904" cy="3632200"/>
        </p:xfrm>
        <a:graphic>
          <a:graphicData uri="http://schemas.openxmlformats.org/drawingml/2006/table">
            <a:tbl>
              <a:tblPr firstRow="1" bandRow="1">
                <a:tableStyleId>{5C22544A-7EE6-4342-B048-85BDC9FD1C3A}</a:tableStyleId>
              </a:tblPr>
              <a:tblGrid>
                <a:gridCol w="2207491">
                  <a:extLst>
                    <a:ext uri="{9D8B030D-6E8A-4147-A177-3AD203B41FA5}">
                      <a16:colId xmlns:a16="http://schemas.microsoft.com/office/drawing/2014/main" val="805983782"/>
                    </a:ext>
                  </a:extLst>
                </a:gridCol>
                <a:gridCol w="2032000">
                  <a:extLst>
                    <a:ext uri="{9D8B030D-6E8A-4147-A177-3AD203B41FA5}">
                      <a16:colId xmlns:a16="http://schemas.microsoft.com/office/drawing/2014/main" val="1277113012"/>
                    </a:ext>
                  </a:extLst>
                </a:gridCol>
                <a:gridCol w="3728413">
                  <a:extLst>
                    <a:ext uri="{9D8B030D-6E8A-4147-A177-3AD203B41FA5}">
                      <a16:colId xmlns:a16="http://schemas.microsoft.com/office/drawing/2014/main" val="3792485042"/>
                    </a:ext>
                  </a:extLst>
                </a:gridCol>
              </a:tblGrid>
              <a:tr h="370840">
                <a:tc>
                  <a:txBody>
                    <a:bodyPr/>
                    <a:lstStyle/>
                    <a:p>
                      <a:pPr algn="ctr"/>
                      <a:r>
                        <a:rPr lang="en-US" sz="1400" dirty="0"/>
                        <a:t>Mission Maneuver</a:t>
                      </a:r>
                    </a:p>
                  </a:txBody>
                  <a:tcPr anchor="ctr"/>
                </a:tc>
                <a:tc>
                  <a:txBody>
                    <a:bodyPr/>
                    <a:lstStyle/>
                    <a:p>
                      <a:pPr algn="ctr"/>
                      <a:r>
                        <a:rPr lang="en-US" sz="1400" u="none" dirty="0" err="1"/>
                        <a:t>Δv</a:t>
                      </a:r>
                      <a:r>
                        <a:rPr lang="en-US" sz="1400" u="none" dirty="0"/>
                        <a:t> Required (km/s)</a:t>
                      </a:r>
                    </a:p>
                  </a:txBody>
                  <a:tcPr anchor="ctr"/>
                </a:tc>
                <a:tc>
                  <a:txBody>
                    <a:bodyPr/>
                    <a:lstStyle/>
                    <a:p>
                      <a:pPr algn="ctr"/>
                      <a:r>
                        <a:rPr lang="en-US" sz="1400" dirty="0"/>
                        <a:t>Notes/Source</a:t>
                      </a:r>
                    </a:p>
                  </a:txBody>
                  <a:tcPr anchor="ctr"/>
                </a:tc>
                <a:extLst>
                  <a:ext uri="{0D108BD9-81ED-4DB2-BD59-A6C34878D82A}">
                    <a16:rowId xmlns:a16="http://schemas.microsoft.com/office/drawing/2014/main" val="1785111813"/>
                  </a:ext>
                </a:extLst>
              </a:tr>
              <a:tr h="202506">
                <a:tc>
                  <a:txBody>
                    <a:bodyPr/>
                    <a:lstStyle/>
                    <a:p>
                      <a:pPr algn="ctr"/>
                      <a:r>
                        <a:rPr lang="en-US" sz="1400" dirty="0" err="1"/>
                        <a:t>SpaceBus</a:t>
                      </a:r>
                      <a:r>
                        <a:rPr lang="en-US" sz="1400" dirty="0"/>
                        <a:t> Earth-Moon</a:t>
                      </a:r>
                    </a:p>
                    <a:p>
                      <a:pPr algn="ctr"/>
                      <a:r>
                        <a:rPr lang="en-US" sz="1400" dirty="0"/>
                        <a:t>Round Trip</a:t>
                      </a:r>
                    </a:p>
                  </a:txBody>
                  <a:tcPr anchor="ctr"/>
                </a:tc>
                <a:tc>
                  <a:txBody>
                    <a:bodyPr/>
                    <a:lstStyle/>
                    <a:p>
                      <a:pPr algn="ctr"/>
                      <a:r>
                        <a:rPr lang="en-US" sz="1400" dirty="0"/>
                        <a:t>10.52</a:t>
                      </a:r>
                    </a:p>
                  </a:txBody>
                  <a:tcPr anchor="ctr"/>
                </a:tc>
                <a:tc>
                  <a:txBody>
                    <a:bodyPr/>
                    <a:lstStyle/>
                    <a:p>
                      <a:pPr algn="ctr"/>
                      <a:r>
                        <a:rPr lang="en-US" sz="1400" b="1" dirty="0"/>
                        <a:t>Used to size </a:t>
                      </a:r>
                      <a:r>
                        <a:rPr lang="en-US" sz="1400" b="1" dirty="0" err="1"/>
                        <a:t>SpaceBus</a:t>
                      </a:r>
                      <a:r>
                        <a:rPr lang="en-US" sz="1400" b="1" dirty="0"/>
                        <a:t> propellant tankage</a:t>
                      </a:r>
                    </a:p>
                    <a:p>
                      <a:pPr algn="ctr"/>
                      <a:r>
                        <a:rPr lang="en-US" sz="1400" dirty="0"/>
                        <a:t>TLI: </a:t>
                      </a:r>
                      <a:r>
                        <a:rPr lang="en-US" sz="1400" u="none" dirty="0" err="1"/>
                        <a:t>Δv</a:t>
                      </a:r>
                      <a:r>
                        <a:rPr lang="en-US" sz="1400" u="none" dirty="0"/>
                        <a:t> = </a:t>
                      </a:r>
                      <a:r>
                        <a:rPr lang="en-US" sz="1400" dirty="0"/>
                        <a:t>4.04 km/s [2]</a:t>
                      </a:r>
                    </a:p>
                    <a:p>
                      <a:pPr algn="ctr"/>
                      <a:r>
                        <a:rPr lang="en-US" sz="1400" dirty="0"/>
                        <a:t>LOI (plane change only): </a:t>
                      </a:r>
                      <a:r>
                        <a:rPr lang="en-US" sz="1400" u="none" dirty="0" err="1"/>
                        <a:t>Δv</a:t>
                      </a:r>
                      <a:r>
                        <a:rPr lang="en-US" sz="1400" u="none" dirty="0"/>
                        <a:t> = </a:t>
                      </a:r>
                      <a:r>
                        <a:rPr lang="en-US" sz="1400" dirty="0"/>
                        <a:t>2.31 km/s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LOI (reverse plane change): </a:t>
                      </a:r>
                      <a:r>
                        <a:rPr lang="en-US" sz="1400" u="none" dirty="0" err="1"/>
                        <a:t>Δv</a:t>
                      </a:r>
                      <a:r>
                        <a:rPr lang="en-US" sz="1400" u="none" dirty="0"/>
                        <a:t> = </a:t>
                      </a:r>
                      <a:r>
                        <a:rPr lang="en-US" sz="1400" dirty="0"/>
                        <a:t>2.31 km/s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TEI: </a:t>
                      </a:r>
                      <a:r>
                        <a:rPr lang="en-US" sz="1400" u="none" dirty="0" err="1"/>
                        <a:t>Δv</a:t>
                      </a:r>
                      <a:r>
                        <a:rPr lang="en-US" sz="1400" u="none" dirty="0"/>
                        <a:t> = </a:t>
                      </a:r>
                      <a:r>
                        <a:rPr lang="en-US" sz="1400" dirty="0"/>
                        <a:t>0.90 km/s [2]</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+10% factor of safety</a:t>
                      </a:r>
                    </a:p>
                  </a:txBody>
                  <a:tcPr/>
                </a:tc>
                <a:extLst>
                  <a:ext uri="{0D108BD9-81ED-4DB2-BD59-A6C34878D82A}">
                    <a16:rowId xmlns:a16="http://schemas.microsoft.com/office/drawing/2014/main" val="1152988731"/>
                  </a:ext>
                </a:extLst>
              </a:tr>
              <a:tr h="0">
                <a:tc>
                  <a:txBody>
                    <a:bodyPr/>
                    <a:lstStyle/>
                    <a:p>
                      <a:pPr algn="ctr"/>
                      <a:r>
                        <a:rPr lang="en-US" sz="1400" dirty="0"/>
                        <a:t>Trans-Lunar Injection (TLI)</a:t>
                      </a:r>
                    </a:p>
                  </a:txBody>
                  <a:tcPr anchor="ctr"/>
                </a:tc>
                <a:tc>
                  <a:txBody>
                    <a:bodyPr/>
                    <a:lstStyle/>
                    <a:p>
                      <a:pPr algn="ctr"/>
                      <a:r>
                        <a:rPr lang="en-US" sz="1400" dirty="0"/>
                        <a:t>6.985</a:t>
                      </a:r>
                    </a:p>
                  </a:txBody>
                  <a:tcPr anchor="ctr"/>
                </a:tc>
                <a:tc>
                  <a:txBody>
                    <a:bodyPr/>
                    <a:lstStyle/>
                    <a:p>
                      <a:pPr algn="ctr"/>
                      <a:r>
                        <a:rPr lang="en-US" sz="1400" b="1" dirty="0"/>
                        <a:t>Used to quantify one-way propellant loading for  LEO – LLO trip (</a:t>
                      </a:r>
                      <a:r>
                        <a:rPr lang="en-US" sz="1400" b="1" dirty="0" err="1"/>
                        <a:t>SpaceBus</a:t>
                      </a:r>
                      <a:r>
                        <a:rPr lang="en-US" sz="1400" b="1" dirty="0"/>
                        <a:t> and LLV)</a:t>
                      </a:r>
                      <a:endParaRPr lang="en-US" sz="1400" dirty="0"/>
                    </a:p>
                    <a:p>
                      <a:pPr algn="ctr"/>
                      <a:r>
                        <a:rPr lang="en-US" sz="1400" dirty="0"/>
                        <a:t>Equatorial TLI: </a:t>
                      </a:r>
                      <a:r>
                        <a:rPr lang="en-US" sz="1400" u="none" dirty="0" err="1"/>
                        <a:t>Δv</a:t>
                      </a:r>
                      <a:r>
                        <a:rPr lang="en-US" sz="1400" u="none" dirty="0"/>
                        <a:t> = 4.04 km/s</a:t>
                      </a:r>
                    </a:p>
                    <a:p>
                      <a:pPr algn="ctr"/>
                      <a:r>
                        <a:rPr lang="en-US" sz="1400" u="none" dirty="0"/>
                        <a:t>Plane change: </a:t>
                      </a:r>
                      <a:r>
                        <a:rPr lang="en-US" sz="1400" u="none" dirty="0" err="1"/>
                        <a:t>Δv</a:t>
                      </a:r>
                      <a:r>
                        <a:rPr lang="en-US" sz="1400" u="none" dirty="0"/>
                        <a:t> = 2.31 km/s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+10% factor of safety</a:t>
                      </a:r>
                    </a:p>
                  </a:txBody>
                  <a:tcPr/>
                </a:tc>
                <a:extLst>
                  <a:ext uri="{0D108BD9-81ED-4DB2-BD59-A6C34878D82A}">
                    <a16:rowId xmlns:a16="http://schemas.microsoft.com/office/drawing/2014/main" val="1180413173"/>
                  </a:ext>
                </a:extLst>
              </a:tr>
              <a:tr h="0">
                <a:tc>
                  <a:txBody>
                    <a:bodyPr/>
                    <a:lstStyle/>
                    <a:p>
                      <a:pPr algn="ctr"/>
                      <a:r>
                        <a:rPr lang="en-US" sz="1400" dirty="0"/>
                        <a:t>Lunar Descent/Ascent</a:t>
                      </a:r>
                    </a:p>
                  </a:txBody>
                  <a:tcPr anchor="ctr"/>
                </a:tc>
                <a:tc>
                  <a:txBody>
                    <a:bodyPr/>
                    <a:lstStyle/>
                    <a:p>
                      <a:pPr algn="ctr"/>
                      <a:r>
                        <a:rPr lang="en-US" sz="1400" dirty="0"/>
                        <a:t>1.797</a:t>
                      </a:r>
                    </a:p>
                  </a:txBody>
                  <a:tcPr anchor="ctr"/>
                </a:tc>
                <a:tc>
                  <a:txBody>
                    <a:bodyPr/>
                    <a:lstStyle/>
                    <a:p>
                      <a:pPr algn="ctr"/>
                      <a:r>
                        <a:rPr lang="en-US" sz="1400" b="1" dirty="0"/>
                        <a:t>Used to size LLV propellant tankage</a:t>
                      </a:r>
                      <a:endParaRPr lang="en-US" sz="1400" dirty="0"/>
                    </a:p>
                    <a:p>
                      <a:pPr algn="ctr"/>
                      <a:r>
                        <a:rPr lang="en-US" sz="1400" dirty="0"/>
                        <a:t>Descent/ascent from/to LLO: </a:t>
                      </a:r>
                      <a:r>
                        <a:rPr lang="en-US" sz="1400" u="none" dirty="0" err="1"/>
                        <a:t>Δv</a:t>
                      </a:r>
                      <a:r>
                        <a:rPr lang="en-US" sz="1400" u="none" dirty="0"/>
                        <a:t> = 1.63 km/s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+10% factor of safety</a:t>
                      </a:r>
                    </a:p>
                  </a:txBody>
                  <a:tcPr/>
                </a:tc>
                <a:extLst>
                  <a:ext uri="{0D108BD9-81ED-4DB2-BD59-A6C34878D82A}">
                    <a16:rowId xmlns:a16="http://schemas.microsoft.com/office/drawing/2014/main" val="3381110208"/>
                  </a:ext>
                </a:extLst>
              </a:tr>
            </a:tbl>
          </a:graphicData>
        </a:graphic>
      </p:graphicFrame>
      <p:sp>
        <p:nvSpPr>
          <p:cNvPr id="6" name="Rectangle 5">
            <a:extLst>
              <a:ext uri="{FF2B5EF4-FFF2-40B4-BE49-F238E27FC236}">
                <a16:creationId xmlns:a16="http://schemas.microsoft.com/office/drawing/2014/main" id="{7BEDD6CE-090B-48DA-9766-9A5FBEFCA066}"/>
              </a:ext>
            </a:extLst>
          </p:cNvPr>
          <p:cNvSpPr/>
          <p:nvPr/>
        </p:nvSpPr>
        <p:spPr>
          <a:xfrm>
            <a:off x="2613891" y="5958365"/>
            <a:ext cx="9227127" cy="646331"/>
          </a:xfrm>
          <a:prstGeom prst="rect">
            <a:avLst/>
          </a:prstGeom>
        </p:spPr>
        <p:txBody>
          <a:bodyPr wrap="square">
            <a:spAutoFit/>
          </a:bodyPr>
          <a:lstStyle/>
          <a:p>
            <a:pPr algn="r" fontAlgn="base"/>
            <a:endParaRPr lang="en-US" sz="1200" dirty="0">
              <a:latin typeface="Arial" panose="020B0604020202020204" pitchFamily="34" charset="0"/>
              <a:hlinkClick r:id="rId3">
                <a:extLst>
                  <a:ext uri="{A12FA001-AC4F-418D-AE19-62706E023703}">
                    <ahyp:hlinkClr xmlns:ahyp="http://schemas.microsoft.com/office/drawing/2018/hyperlinkcolor" val="tx"/>
                  </a:ext>
                </a:extLst>
              </a:hlinkClick>
            </a:endParaRPr>
          </a:p>
          <a:p>
            <a:pPr algn="r" fontAlgn="base"/>
            <a:r>
              <a:rPr lang="en-US" sz="1200" dirty="0">
                <a:latin typeface="Arial Narrow" panose="020B0606020202030204" pitchFamily="34" charset="0"/>
              </a:rPr>
              <a:t>[1]: </a:t>
            </a:r>
            <a:r>
              <a:rPr lang="en-US" sz="1200" u="sng" dirty="0">
                <a:solidFill>
                  <a:srgbClr val="0563C1"/>
                </a:solidFill>
                <a:latin typeface="Arial" panose="020B0604020202020204" pitchFamily="34" charset="0"/>
                <a:hlinkClick r:id="rId3">
                  <a:extLst>
                    <a:ext uri="{A12FA001-AC4F-418D-AE19-62706E023703}">
                      <ahyp:hlinkClr xmlns:ahyp="http://schemas.microsoft.com/office/drawing/2018/hyperlinkcolor" val="tx"/>
                    </a:ext>
                  </a:extLst>
                </a:hlinkClick>
              </a:rPr>
              <a:t>https://en.wikipedia.org/wiki/Delta-v#cite_note-marsdeltavs-5</a:t>
            </a:r>
            <a:endParaRPr lang="en-US" sz="1200" dirty="0">
              <a:solidFill>
                <a:srgbClr val="000000"/>
              </a:solidFill>
              <a:latin typeface="Arial" panose="020B0604020202020204" pitchFamily="34" charset="0"/>
            </a:endParaRPr>
          </a:p>
          <a:p>
            <a:pPr algn="r" fontAlgn="base"/>
            <a:r>
              <a:rPr lang="en-US" sz="1200" dirty="0">
                <a:latin typeface="Arial Narrow" panose="020B0606020202030204" pitchFamily="34" charset="0"/>
              </a:rPr>
              <a:t>[2]: </a:t>
            </a:r>
            <a:r>
              <a:rPr lang="en-US" sz="1200" u="sng" dirty="0">
                <a:solidFill>
                  <a:srgbClr val="1155CC"/>
                </a:solidFill>
                <a:latin typeface="Arial" panose="020B0604020202020204" pitchFamily="34" charset="0"/>
                <a:hlinkClick r:id="rId4"/>
              </a:rPr>
              <a:t>https://web.archive.org/web/20070701211813/http://www.pma.caltech.edu/~chirata/deltav.html</a:t>
            </a:r>
            <a:endParaRPr lang="en-US" sz="1200" dirty="0">
              <a:solidFill>
                <a:srgbClr val="000000"/>
              </a:solidFill>
              <a:latin typeface="Arial" panose="020B0604020202020204" pitchFamily="34" charset="0"/>
            </a:endParaRPr>
          </a:p>
        </p:txBody>
      </p:sp>
      <p:sp>
        <p:nvSpPr>
          <p:cNvPr id="8" name="TextBox 7">
            <a:extLst>
              <a:ext uri="{FF2B5EF4-FFF2-40B4-BE49-F238E27FC236}">
                <a16:creationId xmlns:a16="http://schemas.microsoft.com/office/drawing/2014/main" id="{7E05C8EC-4FD8-493C-8320-FECADE4840A7}"/>
              </a:ext>
            </a:extLst>
          </p:cNvPr>
          <p:cNvSpPr txBox="1"/>
          <p:nvPr/>
        </p:nvSpPr>
        <p:spPr>
          <a:xfrm>
            <a:off x="11269075" y="5514897"/>
            <a:ext cx="562706" cy="369332"/>
          </a:xfrm>
          <a:prstGeom prst="rect">
            <a:avLst/>
          </a:prstGeom>
          <a:noFill/>
        </p:spPr>
        <p:txBody>
          <a:bodyPr wrap="square" rtlCol="0">
            <a:spAutoFit/>
          </a:bodyPr>
          <a:lstStyle/>
          <a:p>
            <a:pPr algn="ctr"/>
            <a:r>
              <a:rPr lang="en-US" dirty="0">
                <a:latin typeface="Arial Narrow" panose="020B0606020202030204" pitchFamily="34" charset="0"/>
              </a:rPr>
              <a:t>[1]</a:t>
            </a:r>
          </a:p>
        </p:txBody>
      </p:sp>
    </p:spTree>
    <p:extLst>
      <p:ext uri="{BB962C8B-B14F-4D97-AF65-F5344CB8AC3E}">
        <p14:creationId xmlns:p14="http://schemas.microsoft.com/office/powerpoint/2010/main" val="3253425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F8C23-BC72-4815-8109-631CCACD5CA3}"/>
              </a:ext>
            </a:extLst>
          </p:cNvPr>
          <p:cNvSpPr>
            <a:spLocks noGrp="1"/>
          </p:cNvSpPr>
          <p:nvPr>
            <p:ph type="title"/>
          </p:nvPr>
        </p:nvSpPr>
        <p:spPr/>
        <p:txBody>
          <a:bodyPr/>
          <a:lstStyle/>
          <a:p>
            <a:r>
              <a:rPr lang="en-US" b="1" u="sng" dirty="0" err="1"/>
              <a:t>SpaceBus</a:t>
            </a:r>
            <a:r>
              <a:rPr lang="en-US" b="1" u="sng" dirty="0"/>
              <a:t> Overview</a:t>
            </a:r>
          </a:p>
        </p:txBody>
      </p:sp>
      <p:sp>
        <p:nvSpPr>
          <p:cNvPr id="4" name="Rectangle 3">
            <a:extLst>
              <a:ext uri="{FF2B5EF4-FFF2-40B4-BE49-F238E27FC236}">
                <a16:creationId xmlns:a16="http://schemas.microsoft.com/office/drawing/2014/main" id="{DA78DF17-38F7-4A7F-A9D8-E48EEFFF83A0}"/>
              </a:ext>
            </a:extLst>
          </p:cNvPr>
          <p:cNvSpPr/>
          <p:nvPr/>
        </p:nvSpPr>
        <p:spPr>
          <a:xfrm>
            <a:off x="6670963" y="1687513"/>
            <a:ext cx="4285673" cy="3231654"/>
          </a:xfrm>
          <a:prstGeom prst="rect">
            <a:avLst/>
          </a:prstGeom>
        </p:spPr>
        <p:txBody>
          <a:bodyPr wrap="square">
            <a:spAutoFit/>
          </a:bodyPr>
          <a:lstStyle/>
          <a:p>
            <a:r>
              <a:rPr lang="en-US" sz="1200" u="sng" dirty="0"/>
              <a:t>Tanker</a:t>
            </a:r>
          </a:p>
          <a:p>
            <a:pPr marL="171450" indent="-171450">
              <a:buFont typeface="Arial" panose="020B0604020202020204" pitchFamily="34" charset="0"/>
              <a:buChar char="•"/>
            </a:pPr>
            <a:r>
              <a:rPr lang="en-US" sz="1200" dirty="0"/>
              <a:t>Same as Crew Transport configuration except:</a:t>
            </a:r>
          </a:p>
          <a:p>
            <a:pPr marL="628650" lvl="1" indent="-171450">
              <a:buFont typeface="Arial" panose="020B0604020202020204" pitchFamily="34" charset="0"/>
              <a:buChar char="•"/>
            </a:pPr>
            <a:r>
              <a:rPr lang="en-US" sz="1200" dirty="0"/>
              <a:t>No Crew Module</a:t>
            </a:r>
          </a:p>
          <a:p>
            <a:pPr marL="628650" lvl="1" indent="-171450">
              <a:buFont typeface="Arial" panose="020B0604020202020204" pitchFamily="34" charset="0"/>
              <a:buChar char="•"/>
            </a:pPr>
            <a:r>
              <a:rPr lang="en-US" sz="1200" dirty="0"/>
              <a:t>No rocket engine or associated hardware</a:t>
            </a:r>
          </a:p>
          <a:p>
            <a:pPr marL="171450" indent="-171450">
              <a:buFont typeface="Arial" panose="020B0604020202020204" pitchFamily="34" charset="0"/>
              <a:buChar char="•"/>
            </a:pPr>
            <a:r>
              <a:rPr lang="en-US" sz="1200" dirty="0"/>
              <a:t>Propellant tanks and supporting structure, systems only</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a:p>
          <a:p>
            <a:r>
              <a:rPr lang="en-US" sz="1200" u="sng" dirty="0"/>
              <a:t>RL-10B-2 </a:t>
            </a:r>
            <a:r>
              <a:rPr lang="en-US" sz="1200" dirty="0"/>
              <a:t>[3]</a:t>
            </a:r>
          </a:p>
          <a:p>
            <a:pPr marL="171450" indent="-171450">
              <a:buFont typeface="Arial" panose="020B0604020202020204" pitchFamily="34" charset="0"/>
              <a:buChar char="•"/>
            </a:pPr>
            <a:r>
              <a:rPr lang="en-US" sz="1200" dirty="0"/>
              <a:t>Most efficient production rocket engine in use</a:t>
            </a:r>
          </a:p>
          <a:p>
            <a:pPr marL="171450" indent="-171450">
              <a:buFont typeface="Arial" panose="020B0604020202020204" pitchFamily="34" charset="0"/>
              <a:buChar char="•"/>
            </a:pPr>
            <a:r>
              <a:rPr lang="en-US" sz="1200" dirty="0"/>
              <a:t>Thrust: 110100 N</a:t>
            </a:r>
          </a:p>
          <a:p>
            <a:pPr marL="171450" indent="-171450">
              <a:buFont typeface="Arial" panose="020B0604020202020204" pitchFamily="34" charset="0"/>
              <a:buChar char="•"/>
            </a:pPr>
            <a:r>
              <a:rPr lang="en-US" sz="1200" dirty="0"/>
              <a:t>Dry mass: 301.2 kg</a:t>
            </a:r>
          </a:p>
          <a:p>
            <a:pPr marL="171450" indent="-171450">
              <a:buFont typeface="Arial" panose="020B0604020202020204" pitchFamily="34" charset="0"/>
              <a:buChar char="•"/>
            </a:pPr>
            <a:r>
              <a:rPr lang="en-US" sz="1200" dirty="0"/>
              <a:t>Specific impulse: 465.5 s</a:t>
            </a:r>
          </a:p>
          <a:p>
            <a:pPr marL="171450" indent="-171450">
              <a:buFont typeface="Arial" panose="020B0604020202020204" pitchFamily="34" charset="0"/>
              <a:buChar char="•"/>
            </a:pPr>
            <a:r>
              <a:rPr lang="en-US" sz="1200" dirty="0"/>
              <a:t>Exit velocity: 4.565 km/s</a:t>
            </a:r>
          </a:p>
          <a:p>
            <a:pPr marL="171450" indent="-171450">
              <a:buFont typeface="Arial" panose="020B0604020202020204" pitchFamily="34" charset="0"/>
              <a:buChar char="•"/>
            </a:pPr>
            <a:r>
              <a:rPr lang="en-US" sz="1200" dirty="0"/>
              <a:t>Mixture ratio: 5.88</a:t>
            </a:r>
          </a:p>
          <a:p>
            <a:pPr marL="171450" indent="-171450">
              <a:buFont typeface="Arial" panose="020B0604020202020204" pitchFamily="34" charset="0"/>
              <a:buChar char="•"/>
            </a:pPr>
            <a:endParaRPr lang="en-US" sz="1200" dirty="0"/>
          </a:p>
        </p:txBody>
      </p:sp>
      <p:sp>
        <p:nvSpPr>
          <p:cNvPr id="5" name="Rectangle 4">
            <a:extLst>
              <a:ext uri="{FF2B5EF4-FFF2-40B4-BE49-F238E27FC236}">
                <a16:creationId xmlns:a16="http://schemas.microsoft.com/office/drawing/2014/main" id="{E152C363-7FF6-432B-BD18-1785C4FE98DB}"/>
              </a:ext>
            </a:extLst>
          </p:cNvPr>
          <p:cNvSpPr/>
          <p:nvPr/>
        </p:nvSpPr>
        <p:spPr>
          <a:xfrm>
            <a:off x="741218" y="1687513"/>
            <a:ext cx="4625109" cy="4708981"/>
          </a:xfrm>
          <a:prstGeom prst="rect">
            <a:avLst/>
          </a:prstGeom>
        </p:spPr>
        <p:txBody>
          <a:bodyPr wrap="square">
            <a:spAutoFit/>
          </a:bodyPr>
          <a:lstStyle/>
          <a:p>
            <a:r>
              <a:rPr lang="en-US" sz="1200" u="sng" dirty="0"/>
              <a:t>Crew Transport</a:t>
            </a:r>
          </a:p>
          <a:p>
            <a:pPr marL="171450" indent="-171450">
              <a:lnSpc>
                <a:spcPct val="100000"/>
              </a:lnSpc>
              <a:buFont typeface="Arial" panose="020B0604020202020204" pitchFamily="34" charset="0"/>
              <a:buChar char="•"/>
            </a:pPr>
            <a:r>
              <a:rPr lang="en-US" sz="1200" dirty="0"/>
              <a:t>Crew Module</a:t>
            </a:r>
          </a:p>
          <a:p>
            <a:pPr marL="628650" lvl="1" indent="-171450">
              <a:lnSpc>
                <a:spcPct val="100000"/>
              </a:lnSpc>
              <a:buFont typeface="Arial" panose="020B0604020202020204" pitchFamily="34" charset="0"/>
              <a:buChar char="•"/>
            </a:pPr>
            <a:r>
              <a:rPr lang="en-US" sz="1200" dirty="0"/>
              <a:t>Initial concept: ISS Destiny module</a:t>
            </a:r>
          </a:p>
          <a:p>
            <a:pPr marL="1085850" lvl="2" indent="-171450">
              <a:lnSpc>
                <a:spcPct val="100000"/>
              </a:lnSpc>
              <a:buFont typeface="Arial" panose="020B0604020202020204" pitchFamily="34" charset="0"/>
              <a:buChar char="•"/>
            </a:pPr>
            <a:r>
              <a:rPr lang="en-US" sz="1200" dirty="0"/>
              <a:t>14.5 MT in total [1]</a:t>
            </a:r>
          </a:p>
          <a:p>
            <a:pPr marL="1085850" lvl="2" indent="-171450">
              <a:lnSpc>
                <a:spcPct val="100000"/>
              </a:lnSpc>
              <a:buFont typeface="Arial" panose="020B0604020202020204" pitchFamily="34" charset="0"/>
              <a:buChar char="•"/>
            </a:pPr>
            <a:r>
              <a:rPr lang="en-US" sz="1200" dirty="0" err="1"/>
              <a:t>SpaceBus</a:t>
            </a:r>
            <a:r>
              <a:rPr lang="en-US" sz="1200" dirty="0"/>
              <a:t> required dry mass (first iteration): 19.9 MT</a:t>
            </a:r>
          </a:p>
          <a:p>
            <a:pPr marL="628650" lvl="1" indent="-171450">
              <a:lnSpc>
                <a:spcPct val="100000"/>
              </a:lnSpc>
              <a:buFont typeface="Arial" panose="020B0604020202020204" pitchFamily="34" charset="0"/>
              <a:buChar char="•"/>
            </a:pPr>
            <a:r>
              <a:rPr lang="en-US" sz="1200" dirty="0"/>
              <a:t>Revised concept: NASA JSC-26098 guidelines</a:t>
            </a:r>
          </a:p>
          <a:p>
            <a:pPr marL="1085850" lvl="2" indent="-171450">
              <a:lnSpc>
                <a:spcPct val="100000"/>
              </a:lnSpc>
              <a:buFont typeface="Arial" panose="020B0604020202020204" pitchFamily="34" charset="0"/>
              <a:buChar char="•"/>
            </a:pPr>
            <a:r>
              <a:rPr lang="en-US" sz="1200" dirty="0"/>
              <a:t>Crew size: 4</a:t>
            </a:r>
          </a:p>
          <a:p>
            <a:pPr marL="1085850" lvl="2" indent="-171450">
              <a:lnSpc>
                <a:spcPct val="100000"/>
              </a:lnSpc>
              <a:buFont typeface="Arial" panose="020B0604020202020204" pitchFamily="34" charset="0"/>
              <a:buChar char="•"/>
            </a:pPr>
            <a:r>
              <a:rPr lang="en-US" sz="1200" dirty="0"/>
              <a:t>7 days of life support</a:t>
            </a:r>
          </a:p>
          <a:p>
            <a:pPr marL="1543050" lvl="3" indent="-171450">
              <a:lnSpc>
                <a:spcPct val="100000"/>
              </a:lnSpc>
              <a:buFont typeface="Arial" panose="020B0604020202020204" pitchFamily="34" charset="0"/>
              <a:buChar char="•"/>
            </a:pPr>
            <a:r>
              <a:rPr lang="en-US" sz="1200" dirty="0"/>
              <a:t>Enough for round-trip from Earth to Moon and back in case of abort mode that prevents lunar landing</a:t>
            </a:r>
          </a:p>
          <a:p>
            <a:pPr marL="1085850" lvl="2" indent="-171450">
              <a:lnSpc>
                <a:spcPct val="100000"/>
              </a:lnSpc>
              <a:buFont typeface="Arial" panose="020B0604020202020204" pitchFamily="34" charset="0"/>
              <a:buChar char="•"/>
            </a:pPr>
            <a:r>
              <a:rPr lang="en-US" sz="1200" dirty="0" err="1"/>
              <a:t>SpaceBus</a:t>
            </a:r>
            <a:r>
              <a:rPr lang="en-US" sz="1200" dirty="0"/>
              <a:t> dry mass (final iteration): 13.5 MT</a:t>
            </a:r>
          </a:p>
          <a:p>
            <a:pPr marL="171450" indent="-171450">
              <a:lnSpc>
                <a:spcPct val="100000"/>
              </a:lnSpc>
              <a:buFont typeface="Arial" panose="020B0604020202020204" pitchFamily="34" charset="0"/>
              <a:buChar char="•"/>
            </a:pPr>
            <a:r>
              <a:rPr lang="en-US" sz="1200" dirty="0"/>
              <a:t>Propulsion Module</a:t>
            </a:r>
          </a:p>
          <a:p>
            <a:pPr marL="628650" lvl="1" indent="-171450">
              <a:lnSpc>
                <a:spcPct val="100000"/>
              </a:lnSpc>
              <a:buFont typeface="Arial" panose="020B0604020202020204" pitchFamily="34" charset="0"/>
              <a:buChar char="•"/>
            </a:pPr>
            <a:r>
              <a:rPr lang="en-US" sz="1200" dirty="0"/>
              <a:t>1x RL-10B-2 engine + plumbing</a:t>
            </a:r>
          </a:p>
          <a:p>
            <a:pPr marL="1085850" lvl="2" indent="-171450">
              <a:lnSpc>
                <a:spcPct val="100000"/>
              </a:lnSpc>
              <a:buFont typeface="Arial" panose="020B0604020202020204" pitchFamily="34" charset="0"/>
              <a:buChar char="•"/>
            </a:pPr>
            <a:r>
              <a:rPr lang="en-US" sz="1200" dirty="0"/>
              <a:t>Propellants: Liquid hydrogen and liquid oxygen</a:t>
            </a:r>
          </a:p>
          <a:p>
            <a:pPr marL="628650" lvl="1" indent="-171450">
              <a:lnSpc>
                <a:spcPct val="100000"/>
              </a:lnSpc>
              <a:buFont typeface="Arial" panose="020B0604020202020204" pitchFamily="34" charset="0"/>
              <a:buChar char="•"/>
            </a:pPr>
            <a:r>
              <a:rPr lang="en-US" sz="1200" dirty="0"/>
              <a:t>Oxygen tank pressurization system</a:t>
            </a:r>
          </a:p>
          <a:p>
            <a:pPr marL="1085850" lvl="2" indent="-171450">
              <a:lnSpc>
                <a:spcPct val="100000"/>
              </a:lnSpc>
              <a:buFont typeface="Arial" panose="020B0604020202020204" pitchFamily="34" charset="0"/>
              <a:buChar char="•"/>
            </a:pPr>
            <a:r>
              <a:rPr lang="en-US" sz="1200" dirty="0"/>
              <a:t>4x He COPV (26” diameter) @ 4000 psia</a:t>
            </a:r>
          </a:p>
          <a:p>
            <a:pPr marL="1085850" lvl="2" indent="-171450">
              <a:lnSpc>
                <a:spcPct val="100000"/>
              </a:lnSpc>
              <a:buFont typeface="Arial" panose="020B0604020202020204" pitchFamily="34" charset="0"/>
              <a:buChar char="•"/>
            </a:pPr>
            <a:r>
              <a:rPr lang="en-US" sz="1200" dirty="0"/>
              <a:t>Based on Centaur pressurization system [2]</a:t>
            </a:r>
          </a:p>
          <a:p>
            <a:pPr marL="628650" lvl="1" indent="-171450">
              <a:lnSpc>
                <a:spcPct val="100000"/>
              </a:lnSpc>
              <a:buFont typeface="Arial" panose="020B0604020202020204" pitchFamily="34" charset="0"/>
              <a:buChar char="•"/>
            </a:pPr>
            <a:r>
              <a:rPr lang="en-US" sz="1200" dirty="0"/>
              <a:t>Structural elements</a:t>
            </a:r>
          </a:p>
          <a:p>
            <a:pPr marL="1085850" lvl="2" indent="-171450">
              <a:lnSpc>
                <a:spcPct val="100000"/>
              </a:lnSpc>
              <a:buFont typeface="Arial" panose="020B0604020202020204" pitchFamily="34" charset="0"/>
              <a:buChar char="•"/>
            </a:pPr>
            <a:r>
              <a:rPr lang="en-US" sz="1200" dirty="0"/>
              <a:t>Propellant tanks + insulation</a:t>
            </a:r>
          </a:p>
          <a:p>
            <a:pPr marL="1085850" lvl="2" indent="-171450">
              <a:lnSpc>
                <a:spcPct val="100000"/>
              </a:lnSpc>
              <a:buFont typeface="Arial" panose="020B0604020202020204" pitchFamily="34" charset="0"/>
              <a:buChar char="•"/>
            </a:pPr>
            <a:r>
              <a:rPr lang="en-US" sz="1200" dirty="0"/>
              <a:t>Thrust structure</a:t>
            </a:r>
          </a:p>
          <a:p>
            <a:pPr marL="1085850" lvl="2" indent="-171450">
              <a:lnSpc>
                <a:spcPct val="100000"/>
              </a:lnSpc>
              <a:buFont typeface="Arial" panose="020B0604020202020204" pitchFamily="34" charset="0"/>
              <a:buChar char="•"/>
            </a:pPr>
            <a:r>
              <a:rPr lang="en-US" sz="1200" dirty="0"/>
              <a:t>Fairings</a:t>
            </a:r>
          </a:p>
          <a:p>
            <a:pPr marL="628650" lvl="1" indent="-171450">
              <a:lnSpc>
                <a:spcPct val="100000"/>
              </a:lnSpc>
              <a:buFont typeface="Arial" panose="020B0604020202020204" pitchFamily="34" charset="0"/>
              <a:buChar char="•"/>
            </a:pPr>
            <a:r>
              <a:rPr lang="en-US" sz="1200" dirty="0"/>
              <a:t>Electrical elements</a:t>
            </a:r>
          </a:p>
          <a:p>
            <a:pPr marL="1085850" lvl="2" indent="-171450">
              <a:lnSpc>
                <a:spcPct val="100000"/>
              </a:lnSpc>
              <a:buFont typeface="Arial" panose="020B0604020202020204" pitchFamily="34" charset="0"/>
              <a:buChar char="•"/>
            </a:pPr>
            <a:r>
              <a:rPr lang="en-US" sz="1200" dirty="0"/>
              <a:t>Avionics</a:t>
            </a:r>
          </a:p>
          <a:p>
            <a:pPr marL="1085850" lvl="2" indent="-171450">
              <a:lnSpc>
                <a:spcPct val="100000"/>
              </a:lnSpc>
              <a:buFont typeface="Arial" panose="020B0604020202020204" pitchFamily="34" charset="0"/>
              <a:buChar char="•"/>
            </a:pPr>
            <a:r>
              <a:rPr lang="en-US" sz="1200" dirty="0"/>
              <a:t>Wiring</a:t>
            </a:r>
          </a:p>
        </p:txBody>
      </p:sp>
      <p:sp>
        <p:nvSpPr>
          <p:cNvPr id="8" name="TextBox 7">
            <a:extLst>
              <a:ext uri="{FF2B5EF4-FFF2-40B4-BE49-F238E27FC236}">
                <a16:creationId xmlns:a16="http://schemas.microsoft.com/office/drawing/2014/main" id="{6A233CA9-6E7E-4D6C-BA22-654E37A3D0D7}"/>
              </a:ext>
            </a:extLst>
          </p:cNvPr>
          <p:cNvSpPr txBox="1"/>
          <p:nvPr/>
        </p:nvSpPr>
        <p:spPr>
          <a:xfrm>
            <a:off x="1911927" y="6169709"/>
            <a:ext cx="10280073" cy="646331"/>
          </a:xfrm>
          <a:prstGeom prst="rect">
            <a:avLst/>
          </a:prstGeom>
          <a:noFill/>
        </p:spPr>
        <p:txBody>
          <a:bodyPr wrap="square" rtlCol="0">
            <a:spAutoFit/>
          </a:bodyPr>
          <a:lstStyle/>
          <a:p>
            <a:pPr algn="r"/>
            <a:r>
              <a:rPr lang="en-US" sz="1200" dirty="0">
                <a:latin typeface="Arial Narrow" panose="020B0606020202030204" pitchFamily="34" charset="0"/>
              </a:rPr>
              <a:t>[1]: </a:t>
            </a:r>
            <a:r>
              <a:rPr lang="en-US" sz="1200" dirty="0">
                <a:hlinkClick r:id="rId2"/>
              </a:rPr>
              <a:t>https://en.wikipedia.org/wiki/Destiny_(ISS_module)</a:t>
            </a:r>
            <a:endParaRPr lang="en-US" sz="1200" dirty="0"/>
          </a:p>
          <a:p>
            <a:pPr algn="r"/>
            <a:r>
              <a:rPr lang="en-US" sz="1200" dirty="0">
                <a:latin typeface="Arial Narrow" panose="020B0606020202030204" pitchFamily="34" charset="0"/>
              </a:rPr>
              <a:t>[2]: </a:t>
            </a:r>
            <a:r>
              <a:rPr lang="en-US" sz="1200" dirty="0">
                <a:hlinkClick r:id="rId3"/>
              </a:rPr>
              <a:t>https://www.ulalaunch.com/docs/default-source/upper-stages/the-centaur-upper-stage-vehicle.pdf</a:t>
            </a:r>
            <a:endParaRPr lang="en-US" sz="1200" dirty="0"/>
          </a:p>
          <a:p>
            <a:pPr algn="r"/>
            <a:r>
              <a:rPr lang="en-US" sz="1200" dirty="0"/>
              <a:t>[3]: </a:t>
            </a:r>
            <a:r>
              <a:rPr lang="en-US" sz="1200" dirty="0">
                <a:hlinkClick r:id="rId4"/>
              </a:rPr>
              <a:t>https://en.wikipedia.org/wiki/RL10</a:t>
            </a:r>
            <a:endParaRPr lang="en-US" sz="1200" dirty="0"/>
          </a:p>
        </p:txBody>
      </p:sp>
      <p:pic>
        <p:nvPicPr>
          <p:cNvPr id="9" name="Picture 8">
            <a:extLst>
              <a:ext uri="{FF2B5EF4-FFF2-40B4-BE49-F238E27FC236}">
                <a16:creationId xmlns:a16="http://schemas.microsoft.com/office/drawing/2014/main" id="{208F8A41-30A9-44AB-96E0-70064180963C}"/>
              </a:ext>
            </a:extLst>
          </p:cNvPr>
          <p:cNvPicPr>
            <a:picLocks noChangeAspect="1"/>
          </p:cNvPicPr>
          <p:nvPr/>
        </p:nvPicPr>
        <p:blipFill>
          <a:blip r:embed="rId5"/>
          <a:stretch>
            <a:fillRect/>
          </a:stretch>
        </p:blipFill>
        <p:spPr>
          <a:xfrm>
            <a:off x="9841995" y="3163397"/>
            <a:ext cx="1740405" cy="1892373"/>
          </a:xfrm>
          <a:prstGeom prst="rect">
            <a:avLst/>
          </a:prstGeom>
        </p:spPr>
      </p:pic>
    </p:spTree>
    <p:extLst>
      <p:ext uri="{BB962C8B-B14F-4D97-AF65-F5344CB8AC3E}">
        <p14:creationId xmlns:p14="http://schemas.microsoft.com/office/powerpoint/2010/main" val="3319831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rapezoid 82">
            <a:extLst>
              <a:ext uri="{FF2B5EF4-FFF2-40B4-BE49-F238E27FC236}">
                <a16:creationId xmlns:a16="http://schemas.microsoft.com/office/drawing/2014/main" id="{4D0A5E3E-84B0-4B41-AAD7-49C5ECE2FB3C}"/>
              </a:ext>
            </a:extLst>
          </p:cNvPr>
          <p:cNvSpPr/>
          <p:nvPr/>
        </p:nvSpPr>
        <p:spPr>
          <a:xfrm rot="16200000">
            <a:off x="1991377" y="1164988"/>
            <a:ext cx="868219" cy="367732"/>
          </a:xfrm>
          <a:prstGeom prst="trapezoid">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DC0A557-1C4B-4584-A8D8-769DF1D12D57}"/>
              </a:ext>
            </a:extLst>
          </p:cNvPr>
          <p:cNvSpPr/>
          <p:nvPr/>
        </p:nvSpPr>
        <p:spPr>
          <a:xfrm>
            <a:off x="2626877" y="759239"/>
            <a:ext cx="5786440" cy="118696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8" name="Partial Circle 7">
            <a:extLst>
              <a:ext uri="{FF2B5EF4-FFF2-40B4-BE49-F238E27FC236}">
                <a16:creationId xmlns:a16="http://schemas.microsoft.com/office/drawing/2014/main" id="{DB25BE53-8677-4970-9DD0-EE146A26FBB3}"/>
              </a:ext>
            </a:extLst>
          </p:cNvPr>
          <p:cNvSpPr/>
          <p:nvPr/>
        </p:nvSpPr>
        <p:spPr>
          <a:xfrm rot="10800000">
            <a:off x="7287902" y="759241"/>
            <a:ext cx="1125415" cy="1186962"/>
          </a:xfrm>
          <a:prstGeom prst="pie">
            <a:avLst>
              <a:gd name="adj1" fmla="val 5323191"/>
              <a:gd name="adj2" fmla="val 1620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Narrow" panose="020B0606020202030204" pitchFamily="34" charset="0"/>
            </a:endParaRPr>
          </a:p>
        </p:txBody>
      </p:sp>
      <p:sp>
        <p:nvSpPr>
          <p:cNvPr id="9" name="Partial Circle 8">
            <a:extLst>
              <a:ext uri="{FF2B5EF4-FFF2-40B4-BE49-F238E27FC236}">
                <a16:creationId xmlns:a16="http://schemas.microsoft.com/office/drawing/2014/main" id="{C8A08859-6397-4E2D-B0C5-F288A43EC945}"/>
              </a:ext>
            </a:extLst>
          </p:cNvPr>
          <p:cNvSpPr/>
          <p:nvPr/>
        </p:nvSpPr>
        <p:spPr>
          <a:xfrm>
            <a:off x="6691124" y="759241"/>
            <a:ext cx="1125415" cy="1186962"/>
          </a:xfrm>
          <a:prstGeom prst="pie">
            <a:avLst>
              <a:gd name="adj1" fmla="val 1369078"/>
              <a:gd name="adj2" fmla="val 16318941"/>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Narrow" panose="020B0606020202030204" pitchFamily="34" charset="0"/>
            </a:endParaRPr>
          </a:p>
        </p:txBody>
      </p:sp>
      <p:sp>
        <p:nvSpPr>
          <p:cNvPr id="10" name="Rectangle 9">
            <a:extLst>
              <a:ext uri="{FF2B5EF4-FFF2-40B4-BE49-F238E27FC236}">
                <a16:creationId xmlns:a16="http://schemas.microsoft.com/office/drawing/2014/main" id="{D8ABB3D6-903D-4A74-9B88-97E880DF9A94}"/>
              </a:ext>
            </a:extLst>
          </p:cNvPr>
          <p:cNvSpPr/>
          <p:nvPr/>
        </p:nvSpPr>
        <p:spPr>
          <a:xfrm>
            <a:off x="7253831" y="759244"/>
            <a:ext cx="630848" cy="118696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1" name="Partial Circle 10">
            <a:extLst>
              <a:ext uri="{FF2B5EF4-FFF2-40B4-BE49-F238E27FC236}">
                <a16:creationId xmlns:a16="http://schemas.microsoft.com/office/drawing/2014/main" id="{ADE831DD-0D46-42D2-812A-87417C67E17D}"/>
              </a:ext>
            </a:extLst>
          </p:cNvPr>
          <p:cNvSpPr/>
          <p:nvPr/>
        </p:nvSpPr>
        <p:spPr>
          <a:xfrm rot="10800000">
            <a:off x="5565709" y="759241"/>
            <a:ext cx="1125415" cy="1186962"/>
          </a:xfrm>
          <a:prstGeom prst="pie">
            <a:avLst>
              <a:gd name="adj1" fmla="val 5323191"/>
              <a:gd name="adj2" fmla="val 16347037"/>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Narrow" panose="020B0606020202030204" pitchFamily="34" charset="0"/>
            </a:endParaRPr>
          </a:p>
        </p:txBody>
      </p:sp>
      <p:sp>
        <p:nvSpPr>
          <p:cNvPr id="12" name="Partial Circle 11">
            <a:extLst>
              <a:ext uri="{FF2B5EF4-FFF2-40B4-BE49-F238E27FC236}">
                <a16:creationId xmlns:a16="http://schemas.microsoft.com/office/drawing/2014/main" id="{3C03A742-A5F0-4E33-BF09-39EE3A0EECCB}"/>
              </a:ext>
            </a:extLst>
          </p:cNvPr>
          <p:cNvSpPr/>
          <p:nvPr/>
        </p:nvSpPr>
        <p:spPr>
          <a:xfrm>
            <a:off x="2626877" y="759241"/>
            <a:ext cx="1125415" cy="1186962"/>
          </a:xfrm>
          <a:prstGeom prst="pie">
            <a:avLst>
              <a:gd name="adj1" fmla="val 1369078"/>
              <a:gd name="adj2" fmla="val 1620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Narrow" panose="020B0606020202030204" pitchFamily="34" charset="0"/>
            </a:endParaRPr>
          </a:p>
        </p:txBody>
      </p:sp>
      <p:sp>
        <p:nvSpPr>
          <p:cNvPr id="13" name="Rectangle 12">
            <a:extLst>
              <a:ext uri="{FF2B5EF4-FFF2-40B4-BE49-F238E27FC236}">
                <a16:creationId xmlns:a16="http://schemas.microsoft.com/office/drawing/2014/main" id="{504D612C-7A5B-48B9-B812-6375FFEA5EB6}"/>
              </a:ext>
            </a:extLst>
          </p:cNvPr>
          <p:cNvSpPr/>
          <p:nvPr/>
        </p:nvSpPr>
        <p:spPr>
          <a:xfrm>
            <a:off x="3174198" y="759240"/>
            <a:ext cx="2988288" cy="118696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5" name="Rectangle 14">
            <a:extLst>
              <a:ext uri="{FF2B5EF4-FFF2-40B4-BE49-F238E27FC236}">
                <a16:creationId xmlns:a16="http://schemas.microsoft.com/office/drawing/2014/main" id="{5779FE3C-0559-4113-8F52-DEAE56DA4E9A}"/>
              </a:ext>
            </a:extLst>
          </p:cNvPr>
          <p:cNvSpPr/>
          <p:nvPr/>
        </p:nvSpPr>
        <p:spPr>
          <a:xfrm>
            <a:off x="8414416" y="974650"/>
            <a:ext cx="140677" cy="75613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6" name="Rectangle 15">
            <a:extLst>
              <a:ext uri="{FF2B5EF4-FFF2-40B4-BE49-F238E27FC236}">
                <a16:creationId xmlns:a16="http://schemas.microsoft.com/office/drawing/2014/main" id="{87DAD071-B4A5-412D-BA5E-94362A68BC25}"/>
              </a:ext>
            </a:extLst>
          </p:cNvPr>
          <p:cNvSpPr/>
          <p:nvPr/>
        </p:nvSpPr>
        <p:spPr>
          <a:xfrm>
            <a:off x="8555093" y="759237"/>
            <a:ext cx="2893220" cy="1186963"/>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sp>
        <p:nvSpPr>
          <p:cNvPr id="17" name="Rectangle 16">
            <a:extLst>
              <a:ext uri="{FF2B5EF4-FFF2-40B4-BE49-F238E27FC236}">
                <a16:creationId xmlns:a16="http://schemas.microsoft.com/office/drawing/2014/main" id="{EBDDC671-1818-452F-B475-2E5BD4EAA623}"/>
              </a:ext>
            </a:extLst>
          </p:cNvPr>
          <p:cNvSpPr/>
          <p:nvPr/>
        </p:nvSpPr>
        <p:spPr>
          <a:xfrm>
            <a:off x="11454907" y="974650"/>
            <a:ext cx="140677" cy="75613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arrow" panose="020B0606020202030204" pitchFamily="34" charset="0"/>
            </a:endParaRPr>
          </a:p>
        </p:txBody>
      </p:sp>
      <p:pic>
        <p:nvPicPr>
          <p:cNvPr id="19" name="Picture 18">
            <a:extLst>
              <a:ext uri="{FF2B5EF4-FFF2-40B4-BE49-F238E27FC236}">
                <a16:creationId xmlns:a16="http://schemas.microsoft.com/office/drawing/2014/main" id="{DB6A3E99-1C7D-47A8-A062-8D0BABB33522}"/>
              </a:ext>
            </a:extLst>
          </p:cNvPr>
          <p:cNvPicPr>
            <a:picLocks noChangeAspect="1"/>
          </p:cNvPicPr>
          <p:nvPr/>
        </p:nvPicPr>
        <p:blipFill>
          <a:blip r:embed="rId2"/>
          <a:stretch>
            <a:fillRect/>
          </a:stretch>
        </p:blipFill>
        <p:spPr>
          <a:xfrm rot="5400000">
            <a:off x="1386871" y="823957"/>
            <a:ext cx="652823" cy="1029451"/>
          </a:xfrm>
          <a:prstGeom prst="rect">
            <a:avLst/>
          </a:prstGeom>
        </p:spPr>
      </p:pic>
      <p:sp>
        <p:nvSpPr>
          <p:cNvPr id="20" name="TextBox 19">
            <a:extLst>
              <a:ext uri="{FF2B5EF4-FFF2-40B4-BE49-F238E27FC236}">
                <a16:creationId xmlns:a16="http://schemas.microsoft.com/office/drawing/2014/main" id="{88BB18B3-BF15-4364-B485-17577901636B}"/>
              </a:ext>
            </a:extLst>
          </p:cNvPr>
          <p:cNvSpPr txBox="1"/>
          <p:nvPr/>
        </p:nvSpPr>
        <p:spPr>
          <a:xfrm>
            <a:off x="4369954" y="1168051"/>
            <a:ext cx="562706" cy="369332"/>
          </a:xfrm>
          <a:prstGeom prst="rect">
            <a:avLst/>
          </a:prstGeom>
          <a:noFill/>
        </p:spPr>
        <p:txBody>
          <a:bodyPr wrap="square" rtlCol="0">
            <a:spAutoFit/>
          </a:bodyPr>
          <a:lstStyle/>
          <a:p>
            <a:pPr algn="ctr"/>
            <a:r>
              <a:rPr lang="en-US" dirty="0">
                <a:latin typeface="Arial Narrow" panose="020B0606020202030204" pitchFamily="34" charset="0"/>
              </a:rPr>
              <a:t>LH</a:t>
            </a:r>
            <a:r>
              <a:rPr lang="en-US" baseline="-25000" dirty="0">
                <a:latin typeface="Arial Narrow" panose="020B0606020202030204" pitchFamily="34" charset="0"/>
              </a:rPr>
              <a:t>2</a:t>
            </a:r>
            <a:endParaRPr lang="en-US" dirty="0">
              <a:latin typeface="Arial Narrow" panose="020B0606020202030204" pitchFamily="34" charset="0"/>
            </a:endParaRPr>
          </a:p>
        </p:txBody>
      </p:sp>
      <p:sp>
        <p:nvSpPr>
          <p:cNvPr id="21" name="TextBox 20">
            <a:extLst>
              <a:ext uri="{FF2B5EF4-FFF2-40B4-BE49-F238E27FC236}">
                <a16:creationId xmlns:a16="http://schemas.microsoft.com/office/drawing/2014/main" id="{A57C9939-90D3-47E3-B6D0-43017A8D8EAE}"/>
              </a:ext>
            </a:extLst>
          </p:cNvPr>
          <p:cNvSpPr txBox="1"/>
          <p:nvPr/>
        </p:nvSpPr>
        <p:spPr>
          <a:xfrm>
            <a:off x="7307131" y="1168051"/>
            <a:ext cx="538531" cy="369332"/>
          </a:xfrm>
          <a:prstGeom prst="rect">
            <a:avLst/>
          </a:prstGeom>
          <a:noFill/>
        </p:spPr>
        <p:txBody>
          <a:bodyPr wrap="square" rtlCol="0">
            <a:spAutoFit/>
          </a:bodyPr>
          <a:lstStyle/>
          <a:p>
            <a:pPr algn="ctr"/>
            <a:r>
              <a:rPr lang="en-US" dirty="0">
                <a:latin typeface="Arial Narrow" panose="020B0606020202030204" pitchFamily="34" charset="0"/>
              </a:rPr>
              <a:t>LO</a:t>
            </a:r>
            <a:r>
              <a:rPr lang="en-US" baseline="-25000" dirty="0">
                <a:latin typeface="Arial Narrow" panose="020B0606020202030204" pitchFamily="34" charset="0"/>
              </a:rPr>
              <a:t>2</a:t>
            </a:r>
            <a:endParaRPr lang="en-US" dirty="0">
              <a:latin typeface="Arial Narrow" panose="020B0606020202030204" pitchFamily="34" charset="0"/>
            </a:endParaRPr>
          </a:p>
        </p:txBody>
      </p:sp>
      <p:pic>
        <p:nvPicPr>
          <p:cNvPr id="23" name="Picture 22">
            <a:extLst>
              <a:ext uri="{FF2B5EF4-FFF2-40B4-BE49-F238E27FC236}">
                <a16:creationId xmlns:a16="http://schemas.microsoft.com/office/drawing/2014/main" id="{73A70E74-5FB3-4D83-8BEE-EE2C180B00D5}"/>
              </a:ext>
            </a:extLst>
          </p:cNvPr>
          <p:cNvPicPr>
            <a:picLocks noChangeAspect="1"/>
          </p:cNvPicPr>
          <p:nvPr/>
        </p:nvPicPr>
        <p:blipFill>
          <a:blip r:embed="rId3"/>
          <a:stretch>
            <a:fillRect/>
          </a:stretch>
        </p:blipFill>
        <p:spPr>
          <a:xfrm>
            <a:off x="9589031" y="840952"/>
            <a:ext cx="925910" cy="998306"/>
          </a:xfrm>
          <a:prstGeom prst="rect">
            <a:avLst/>
          </a:prstGeom>
        </p:spPr>
      </p:pic>
      <p:sp>
        <p:nvSpPr>
          <p:cNvPr id="25" name="TextBox 24">
            <a:extLst>
              <a:ext uri="{FF2B5EF4-FFF2-40B4-BE49-F238E27FC236}">
                <a16:creationId xmlns:a16="http://schemas.microsoft.com/office/drawing/2014/main" id="{794BC782-2FB0-4554-8330-56B29FF85124}"/>
              </a:ext>
            </a:extLst>
          </p:cNvPr>
          <p:cNvSpPr txBox="1"/>
          <p:nvPr/>
        </p:nvSpPr>
        <p:spPr>
          <a:xfrm>
            <a:off x="8892735" y="2706775"/>
            <a:ext cx="2217935" cy="923330"/>
          </a:xfrm>
          <a:prstGeom prst="rect">
            <a:avLst/>
          </a:prstGeom>
          <a:noFill/>
        </p:spPr>
        <p:txBody>
          <a:bodyPr wrap="square" rtlCol="0">
            <a:spAutoFit/>
          </a:bodyPr>
          <a:lstStyle/>
          <a:p>
            <a:pPr algn="ctr"/>
            <a:r>
              <a:rPr lang="en-US" u="sng" dirty="0">
                <a:latin typeface="Arial Narrow" panose="020B0606020202030204" pitchFamily="34" charset="0"/>
              </a:rPr>
              <a:t>Crew Module</a:t>
            </a:r>
          </a:p>
          <a:p>
            <a:r>
              <a:rPr lang="en-US" dirty="0">
                <a:latin typeface="Arial Narrow" panose="020B0606020202030204" pitchFamily="34" charset="0"/>
              </a:rPr>
              <a:t>Mass = 6043 kg</a:t>
            </a:r>
            <a:endParaRPr lang="en-US" u="sng" dirty="0">
              <a:latin typeface="Arial Narrow" panose="020B0606020202030204" pitchFamily="34" charset="0"/>
            </a:endParaRPr>
          </a:p>
          <a:p>
            <a:r>
              <a:rPr lang="en-US" dirty="0">
                <a:latin typeface="Arial Narrow" panose="020B0606020202030204" pitchFamily="34" charset="0"/>
              </a:rPr>
              <a:t>Volume = 29.63 m</a:t>
            </a:r>
            <a:r>
              <a:rPr lang="en-US" baseline="30000" dirty="0">
                <a:latin typeface="Arial Narrow" panose="020B0606020202030204" pitchFamily="34" charset="0"/>
              </a:rPr>
              <a:t>3</a:t>
            </a:r>
            <a:r>
              <a:rPr lang="en-US" dirty="0">
                <a:latin typeface="Arial Narrow" panose="020B0606020202030204" pitchFamily="34" charset="0"/>
              </a:rPr>
              <a:t> </a:t>
            </a:r>
          </a:p>
        </p:txBody>
      </p:sp>
      <p:sp>
        <p:nvSpPr>
          <p:cNvPr id="26" name="Left Brace 25">
            <a:extLst>
              <a:ext uri="{FF2B5EF4-FFF2-40B4-BE49-F238E27FC236}">
                <a16:creationId xmlns:a16="http://schemas.microsoft.com/office/drawing/2014/main" id="{DEAB28D4-28D8-422F-AC99-02E444FE366C}"/>
              </a:ext>
            </a:extLst>
          </p:cNvPr>
          <p:cNvSpPr/>
          <p:nvPr/>
        </p:nvSpPr>
        <p:spPr>
          <a:xfrm rot="16200000">
            <a:off x="4827122" y="567873"/>
            <a:ext cx="270080" cy="6922095"/>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Narrow" panose="020B0606020202030204" pitchFamily="34" charset="0"/>
            </a:endParaRPr>
          </a:p>
        </p:txBody>
      </p:sp>
      <p:sp>
        <p:nvSpPr>
          <p:cNvPr id="27" name="Left Brace 26">
            <a:extLst>
              <a:ext uri="{FF2B5EF4-FFF2-40B4-BE49-F238E27FC236}">
                <a16:creationId xmlns:a16="http://schemas.microsoft.com/office/drawing/2014/main" id="{1DA324B0-022D-4D93-A530-9CF828B17144}"/>
              </a:ext>
            </a:extLst>
          </p:cNvPr>
          <p:cNvSpPr/>
          <p:nvPr/>
        </p:nvSpPr>
        <p:spPr>
          <a:xfrm rot="16200000">
            <a:off x="9843433" y="921563"/>
            <a:ext cx="331929" cy="3172375"/>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Narrow" panose="020B0606020202030204" pitchFamily="34" charset="0"/>
            </a:endParaRPr>
          </a:p>
        </p:txBody>
      </p:sp>
      <p:sp>
        <p:nvSpPr>
          <p:cNvPr id="28" name="Left Brace 27">
            <a:extLst>
              <a:ext uri="{FF2B5EF4-FFF2-40B4-BE49-F238E27FC236}">
                <a16:creationId xmlns:a16="http://schemas.microsoft.com/office/drawing/2014/main" id="{6BE232BF-DC6E-482F-BED8-0BD88CE94E01}"/>
              </a:ext>
            </a:extLst>
          </p:cNvPr>
          <p:cNvSpPr/>
          <p:nvPr/>
        </p:nvSpPr>
        <p:spPr>
          <a:xfrm rot="16200000">
            <a:off x="1891679" y="1960405"/>
            <a:ext cx="318703" cy="1107916"/>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Narrow" panose="020B0606020202030204" pitchFamily="34" charset="0"/>
            </a:endParaRPr>
          </a:p>
        </p:txBody>
      </p:sp>
      <p:sp>
        <p:nvSpPr>
          <p:cNvPr id="29" name="Left Brace 28">
            <a:extLst>
              <a:ext uri="{FF2B5EF4-FFF2-40B4-BE49-F238E27FC236}">
                <a16:creationId xmlns:a16="http://schemas.microsoft.com/office/drawing/2014/main" id="{CABBE056-3584-477D-882A-90A2E15B6127}"/>
              </a:ext>
            </a:extLst>
          </p:cNvPr>
          <p:cNvSpPr/>
          <p:nvPr/>
        </p:nvSpPr>
        <p:spPr>
          <a:xfrm rot="16200000">
            <a:off x="4493669" y="496094"/>
            <a:ext cx="345154" cy="4049759"/>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Narrow" panose="020B0606020202030204" pitchFamily="34" charset="0"/>
            </a:endParaRPr>
          </a:p>
        </p:txBody>
      </p:sp>
      <p:sp>
        <p:nvSpPr>
          <p:cNvPr id="30" name="Left Brace 29">
            <a:extLst>
              <a:ext uri="{FF2B5EF4-FFF2-40B4-BE49-F238E27FC236}">
                <a16:creationId xmlns:a16="http://schemas.microsoft.com/office/drawing/2014/main" id="{21E25B25-0359-45D2-8559-3B1CE916C2B2}"/>
              </a:ext>
            </a:extLst>
          </p:cNvPr>
          <p:cNvSpPr/>
          <p:nvPr/>
        </p:nvSpPr>
        <p:spPr>
          <a:xfrm rot="16200000">
            <a:off x="7391204" y="1654932"/>
            <a:ext cx="331930" cy="1732087"/>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Narrow" panose="020B0606020202030204" pitchFamily="34" charset="0"/>
            </a:endParaRPr>
          </a:p>
        </p:txBody>
      </p:sp>
      <p:sp>
        <p:nvSpPr>
          <p:cNvPr id="31" name="TextBox 30">
            <a:extLst>
              <a:ext uri="{FF2B5EF4-FFF2-40B4-BE49-F238E27FC236}">
                <a16:creationId xmlns:a16="http://schemas.microsoft.com/office/drawing/2014/main" id="{13CC037C-707A-4D33-A60B-40F3986953DA}"/>
              </a:ext>
            </a:extLst>
          </p:cNvPr>
          <p:cNvSpPr txBox="1"/>
          <p:nvPr/>
        </p:nvSpPr>
        <p:spPr>
          <a:xfrm>
            <a:off x="6298596" y="2706775"/>
            <a:ext cx="2517146" cy="1200329"/>
          </a:xfrm>
          <a:prstGeom prst="rect">
            <a:avLst/>
          </a:prstGeom>
          <a:noFill/>
        </p:spPr>
        <p:txBody>
          <a:bodyPr wrap="square" rtlCol="0">
            <a:spAutoFit/>
          </a:bodyPr>
          <a:lstStyle/>
          <a:p>
            <a:pPr algn="ctr"/>
            <a:r>
              <a:rPr lang="en-US" u="sng" dirty="0">
                <a:latin typeface="Arial Narrow" panose="020B0606020202030204" pitchFamily="34" charset="0"/>
              </a:rPr>
              <a:t>Oxidizer</a:t>
            </a:r>
            <a:endParaRPr lang="en-US" dirty="0">
              <a:latin typeface="Arial Narrow" panose="020B0606020202030204" pitchFamily="34" charset="0"/>
            </a:endParaRPr>
          </a:p>
          <a:p>
            <a:r>
              <a:rPr lang="en-US" dirty="0">
                <a:latin typeface="Arial Narrow" panose="020B0606020202030204" pitchFamily="34" charset="0"/>
              </a:rPr>
              <a:t>Mass = 103780 kg</a:t>
            </a:r>
          </a:p>
          <a:p>
            <a:r>
              <a:rPr lang="en-US" dirty="0">
                <a:latin typeface="Arial Narrow" panose="020B0606020202030204" pitchFamily="34" charset="0"/>
              </a:rPr>
              <a:t>Volume = 91.0 m</a:t>
            </a:r>
            <a:r>
              <a:rPr lang="en-US" baseline="30000" dirty="0">
                <a:latin typeface="Arial Narrow" panose="020B0606020202030204" pitchFamily="34" charset="0"/>
              </a:rPr>
              <a:t>3</a:t>
            </a:r>
            <a:endParaRPr lang="en-US" dirty="0">
              <a:latin typeface="Arial Narrow" panose="020B0606020202030204" pitchFamily="34" charset="0"/>
            </a:endParaRPr>
          </a:p>
          <a:p>
            <a:r>
              <a:rPr lang="en-US" dirty="0">
                <a:latin typeface="Arial Narrow" panose="020B0606020202030204" pitchFamily="34" charset="0"/>
              </a:rPr>
              <a:t>Tank Mass = 1106.9 kg</a:t>
            </a:r>
          </a:p>
        </p:txBody>
      </p:sp>
      <p:sp>
        <p:nvSpPr>
          <p:cNvPr id="32" name="TextBox 31">
            <a:extLst>
              <a:ext uri="{FF2B5EF4-FFF2-40B4-BE49-F238E27FC236}">
                <a16:creationId xmlns:a16="http://schemas.microsoft.com/office/drawing/2014/main" id="{A4C4B477-1F97-4AB8-A8B7-E6A02AA0C535}"/>
              </a:ext>
            </a:extLst>
          </p:cNvPr>
          <p:cNvSpPr txBox="1"/>
          <p:nvPr/>
        </p:nvSpPr>
        <p:spPr>
          <a:xfrm>
            <a:off x="3392734" y="2693551"/>
            <a:ext cx="2517146" cy="1200329"/>
          </a:xfrm>
          <a:prstGeom prst="rect">
            <a:avLst/>
          </a:prstGeom>
          <a:noFill/>
        </p:spPr>
        <p:txBody>
          <a:bodyPr wrap="square" rtlCol="0">
            <a:spAutoFit/>
          </a:bodyPr>
          <a:lstStyle/>
          <a:p>
            <a:pPr algn="ctr"/>
            <a:r>
              <a:rPr lang="en-US" u="sng" dirty="0">
                <a:latin typeface="Arial Narrow" panose="020B0606020202030204" pitchFamily="34" charset="0"/>
              </a:rPr>
              <a:t>Fuel</a:t>
            </a:r>
            <a:endParaRPr lang="en-US" dirty="0">
              <a:latin typeface="Arial Narrow" panose="020B0606020202030204" pitchFamily="34" charset="0"/>
            </a:endParaRPr>
          </a:p>
          <a:p>
            <a:r>
              <a:rPr lang="en-US" dirty="0">
                <a:latin typeface="Arial Narrow" panose="020B0606020202030204" pitchFamily="34" charset="0"/>
              </a:rPr>
              <a:t>Mass = 17649 kg</a:t>
            </a:r>
          </a:p>
          <a:p>
            <a:r>
              <a:rPr lang="en-US" dirty="0">
                <a:latin typeface="Arial Narrow" panose="020B0606020202030204" pitchFamily="34" charset="0"/>
              </a:rPr>
              <a:t>Volume = 248.6 m</a:t>
            </a:r>
            <a:r>
              <a:rPr lang="en-US" baseline="30000" dirty="0">
                <a:latin typeface="Arial Narrow" panose="020B0606020202030204" pitchFamily="34" charset="0"/>
              </a:rPr>
              <a:t>3</a:t>
            </a:r>
            <a:endParaRPr lang="en-US" dirty="0">
              <a:latin typeface="Arial Narrow" panose="020B0606020202030204" pitchFamily="34" charset="0"/>
            </a:endParaRPr>
          </a:p>
          <a:p>
            <a:r>
              <a:rPr lang="en-US" dirty="0">
                <a:latin typeface="Arial Narrow" panose="020B0606020202030204" pitchFamily="34" charset="0"/>
              </a:rPr>
              <a:t>Tank Mass = 2259.6 kg</a:t>
            </a:r>
          </a:p>
        </p:txBody>
      </p:sp>
      <p:sp>
        <p:nvSpPr>
          <p:cNvPr id="33" name="TextBox 32">
            <a:extLst>
              <a:ext uri="{FF2B5EF4-FFF2-40B4-BE49-F238E27FC236}">
                <a16:creationId xmlns:a16="http://schemas.microsoft.com/office/drawing/2014/main" id="{CBC88921-DA77-4DC6-856F-FC8D09F05C8F}"/>
              </a:ext>
            </a:extLst>
          </p:cNvPr>
          <p:cNvSpPr txBox="1"/>
          <p:nvPr/>
        </p:nvSpPr>
        <p:spPr>
          <a:xfrm>
            <a:off x="792457" y="2699482"/>
            <a:ext cx="2517146" cy="923330"/>
          </a:xfrm>
          <a:prstGeom prst="rect">
            <a:avLst/>
          </a:prstGeom>
          <a:noFill/>
        </p:spPr>
        <p:txBody>
          <a:bodyPr wrap="square" rtlCol="0">
            <a:spAutoFit/>
          </a:bodyPr>
          <a:lstStyle/>
          <a:p>
            <a:pPr algn="ctr"/>
            <a:r>
              <a:rPr lang="en-US" u="sng" dirty="0">
                <a:latin typeface="Arial Narrow" panose="020B0606020202030204" pitchFamily="34" charset="0"/>
              </a:rPr>
              <a:t>1x RL-10B-2</a:t>
            </a:r>
          </a:p>
          <a:p>
            <a:r>
              <a:rPr lang="en-US" dirty="0">
                <a:latin typeface="Arial Narrow" panose="020B0606020202030204" pitchFamily="34" charset="0"/>
              </a:rPr>
              <a:t>Engine Mass = 301.2 kg</a:t>
            </a:r>
          </a:p>
          <a:p>
            <a:r>
              <a:rPr lang="en-US" dirty="0">
                <a:latin typeface="Arial Narrow" panose="020B0606020202030204" pitchFamily="34" charset="0"/>
              </a:rPr>
              <a:t>Plumbing Mass = 150.6 kg</a:t>
            </a:r>
          </a:p>
        </p:txBody>
      </p:sp>
      <p:sp>
        <p:nvSpPr>
          <p:cNvPr id="34" name="TextBox 33">
            <a:extLst>
              <a:ext uri="{FF2B5EF4-FFF2-40B4-BE49-F238E27FC236}">
                <a16:creationId xmlns:a16="http://schemas.microsoft.com/office/drawing/2014/main" id="{2ABEF996-5AE9-4EFE-AE16-0B5313E44424}"/>
              </a:ext>
            </a:extLst>
          </p:cNvPr>
          <p:cNvSpPr txBox="1"/>
          <p:nvPr/>
        </p:nvSpPr>
        <p:spPr>
          <a:xfrm>
            <a:off x="-1" y="137983"/>
            <a:ext cx="3310467" cy="461665"/>
          </a:xfrm>
          <a:prstGeom prst="rect">
            <a:avLst/>
          </a:prstGeom>
          <a:noFill/>
        </p:spPr>
        <p:txBody>
          <a:bodyPr wrap="square" rtlCol="0">
            <a:spAutoFit/>
          </a:bodyPr>
          <a:lstStyle/>
          <a:p>
            <a:pPr algn="ctr"/>
            <a:r>
              <a:rPr lang="en-US" sz="2400" u="sng" dirty="0" err="1">
                <a:latin typeface="Arial Narrow" panose="020B0606020202030204" pitchFamily="34" charset="0"/>
              </a:rPr>
              <a:t>SpaceBus</a:t>
            </a:r>
            <a:r>
              <a:rPr lang="en-US" sz="2400" u="sng" dirty="0">
                <a:latin typeface="Arial Narrow" panose="020B0606020202030204" pitchFamily="34" charset="0"/>
              </a:rPr>
              <a:t> Crew Transport</a:t>
            </a:r>
            <a:endParaRPr lang="en-US" dirty="0">
              <a:latin typeface="Arial Narrow" panose="020B0606020202030204" pitchFamily="34" charset="0"/>
            </a:endParaRPr>
          </a:p>
        </p:txBody>
      </p:sp>
      <p:sp>
        <p:nvSpPr>
          <p:cNvPr id="35" name="TextBox 34">
            <a:extLst>
              <a:ext uri="{FF2B5EF4-FFF2-40B4-BE49-F238E27FC236}">
                <a16:creationId xmlns:a16="http://schemas.microsoft.com/office/drawing/2014/main" id="{029A171D-875C-430F-BA8C-78ED955FFBA6}"/>
              </a:ext>
            </a:extLst>
          </p:cNvPr>
          <p:cNvSpPr txBox="1"/>
          <p:nvPr/>
        </p:nvSpPr>
        <p:spPr>
          <a:xfrm>
            <a:off x="3844265" y="4177215"/>
            <a:ext cx="2725964" cy="923330"/>
          </a:xfrm>
          <a:prstGeom prst="rect">
            <a:avLst/>
          </a:prstGeom>
          <a:noFill/>
        </p:spPr>
        <p:txBody>
          <a:bodyPr wrap="square" rtlCol="0">
            <a:spAutoFit/>
          </a:bodyPr>
          <a:lstStyle/>
          <a:p>
            <a:pPr algn="ctr"/>
            <a:r>
              <a:rPr lang="en-US" u="sng" dirty="0">
                <a:latin typeface="Arial Narrow" panose="020B0606020202030204" pitchFamily="34" charset="0"/>
              </a:rPr>
              <a:t>Propulsion Module</a:t>
            </a:r>
            <a:endParaRPr lang="en-US" dirty="0">
              <a:latin typeface="Arial Narrow" panose="020B0606020202030204" pitchFamily="34" charset="0"/>
            </a:endParaRPr>
          </a:p>
          <a:p>
            <a:r>
              <a:rPr lang="en-US" dirty="0">
                <a:latin typeface="Arial Narrow" panose="020B0606020202030204" pitchFamily="34" charset="0"/>
              </a:rPr>
              <a:t>Dry Mass = 7445 kg</a:t>
            </a:r>
          </a:p>
          <a:p>
            <a:r>
              <a:rPr lang="en-US" dirty="0">
                <a:latin typeface="Arial Narrow" panose="020B0606020202030204" pitchFamily="34" charset="0"/>
              </a:rPr>
              <a:t>Propellant Mass = 121429 kg</a:t>
            </a:r>
          </a:p>
        </p:txBody>
      </p:sp>
      <p:sp>
        <p:nvSpPr>
          <p:cNvPr id="36" name="Left Brace 35">
            <a:extLst>
              <a:ext uri="{FF2B5EF4-FFF2-40B4-BE49-F238E27FC236}">
                <a16:creationId xmlns:a16="http://schemas.microsoft.com/office/drawing/2014/main" id="{032B179C-3B90-4858-B33C-397D7A599C25}"/>
              </a:ext>
            </a:extLst>
          </p:cNvPr>
          <p:cNvSpPr/>
          <p:nvPr/>
        </p:nvSpPr>
        <p:spPr>
          <a:xfrm rot="16200000">
            <a:off x="6409267" y="325028"/>
            <a:ext cx="270081" cy="10094471"/>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Narrow" panose="020B0606020202030204" pitchFamily="34" charset="0"/>
            </a:endParaRPr>
          </a:p>
        </p:txBody>
      </p:sp>
      <p:sp>
        <p:nvSpPr>
          <p:cNvPr id="37" name="TextBox 36">
            <a:extLst>
              <a:ext uri="{FF2B5EF4-FFF2-40B4-BE49-F238E27FC236}">
                <a16:creationId xmlns:a16="http://schemas.microsoft.com/office/drawing/2014/main" id="{07F4889A-3543-4FDE-B485-8CC8A076BDCD}"/>
              </a:ext>
            </a:extLst>
          </p:cNvPr>
          <p:cNvSpPr txBox="1"/>
          <p:nvPr/>
        </p:nvSpPr>
        <p:spPr>
          <a:xfrm>
            <a:off x="5376049" y="5508991"/>
            <a:ext cx="2336515" cy="1200329"/>
          </a:xfrm>
          <a:prstGeom prst="rect">
            <a:avLst/>
          </a:prstGeom>
          <a:noFill/>
        </p:spPr>
        <p:txBody>
          <a:bodyPr wrap="square" rtlCol="0">
            <a:spAutoFit/>
          </a:bodyPr>
          <a:lstStyle/>
          <a:p>
            <a:pPr algn="ctr"/>
            <a:r>
              <a:rPr lang="en-US" u="sng" dirty="0">
                <a:latin typeface="Arial Narrow" panose="020B0606020202030204" pitchFamily="34" charset="0"/>
              </a:rPr>
              <a:t>Overall</a:t>
            </a:r>
            <a:endParaRPr lang="en-US" dirty="0">
              <a:latin typeface="Arial Narrow" panose="020B0606020202030204" pitchFamily="34" charset="0"/>
            </a:endParaRPr>
          </a:p>
          <a:p>
            <a:r>
              <a:rPr lang="en-US" dirty="0">
                <a:latin typeface="Arial Narrow" panose="020B0606020202030204" pitchFamily="34" charset="0"/>
              </a:rPr>
              <a:t>Dry Mass = 13488 kg</a:t>
            </a:r>
          </a:p>
          <a:p>
            <a:r>
              <a:rPr lang="en-US" dirty="0">
                <a:latin typeface="Arial Narrow" panose="020B0606020202030204" pitchFamily="34" charset="0"/>
              </a:rPr>
              <a:t>Wet Mass = 134910 kg</a:t>
            </a:r>
          </a:p>
          <a:p>
            <a:r>
              <a:rPr lang="en-US" dirty="0">
                <a:latin typeface="Arial Narrow" panose="020B0606020202030204" pitchFamily="34" charset="0"/>
              </a:rPr>
              <a:t>Launch Mass = 62265 kg</a:t>
            </a:r>
          </a:p>
        </p:txBody>
      </p:sp>
      <p:cxnSp>
        <p:nvCxnSpPr>
          <p:cNvPr id="39" name="Straight Arrow Connector 38">
            <a:extLst>
              <a:ext uri="{FF2B5EF4-FFF2-40B4-BE49-F238E27FC236}">
                <a16:creationId xmlns:a16="http://schemas.microsoft.com/office/drawing/2014/main" id="{4CB67B6D-1C22-4F22-BE25-2249C4EBB6D3}"/>
              </a:ext>
            </a:extLst>
          </p:cNvPr>
          <p:cNvCxnSpPr/>
          <p:nvPr/>
        </p:nvCxnSpPr>
        <p:spPr>
          <a:xfrm>
            <a:off x="2626877" y="2116282"/>
            <a:ext cx="4064247" cy="0"/>
          </a:xfrm>
          <a:prstGeom prst="straightConnector1">
            <a:avLst/>
          </a:prstGeom>
          <a:ln w="28575">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79DAE91-07B6-4CC4-8409-5541719A6081}"/>
              </a:ext>
            </a:extLst>
          </p:cNvPr>
          <p:cNvCxnSpPr>
            <a:cxnSpLocks/>
          </p:cNvCxnSpPr>
          <p:nvPr/>
        </p:nvCxnSpPr>
        <p:spPr>
          <a:xfrm>
            <a:off x="6691124" y="2116282"/>
            <a:ext cx="1722193" cy="0"/>
          </a:xfrm>
          <a:prstGeom prst="straightConnector1">
            <a:avLst/>
          </a:prstGeom>
          <a:ln w="28575">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FA684B71-4688-4184-A917-137ABCCB2B2F}"/>
              </a:ext>
            </a:extLst>
          </p:cNvPr>
          <p:cNvSpPr txBox="1"/>
          <p:nvPr/>
        </p:nvSpPr>
        <p:spPr>
          <a:xfrm>
            <a:off x="4188480" y="2084651"/>
            <a:ext cx="925654" cy="369332"/>
          </a:xfrm>
          <a:prstGeom prst="rect">
            <a:avLst/>
          </a:prstGeom>
          <a:noFill/>
        </p:spPr>
        <p:txBody>
          <a:bodyPr wrap="square" rtlCol="0">
            <a:spAutoFit/>
          </a:bodyPr>
          <a:lstStyle/>
          <a:p>
            <a:pPr algn="ctr"/>
            <a:r>
              <a:rPr lang="en-US" dirty="0">
                <a:latin typeface="Arial Narrow" panose="020B0606020202030204" pitchFamily="34" charset="0"/>
              </a:rPr>
              <a:t>21.11 m </a:t>
            </a:r>
          </a:p>
        </p:txBody>
      </p:sp>
      <p:sp>
        <p:nvSpPr>
          <p:cNvPr id="43" name="TextBox 42">
            <a:extLst>
              <a:ext uri="{FF2B5EF4-FFF2-40B4-BE49-F238E27FC236}">
                <a16:creationId xmlns:a16="http://schemas.microsoft.com/office/drawing/2014/main" id="{AFB4968E-0C13-4B1D-8F95-FD8979B350C4}"/>
              </a:ext>
            </a:extLst>
          </p:cNvPr>
          <p:cNvSpPr txBox="1"/>
          <p:nvPr/>
        </p:nvSpPr>
        <p:spPr>
          <a:xfrm>
            <a:off x="7159214" y="2075404"/>
            <a:ext cx="925654" cy="369332"/>
          </a:xfrm>
          <a:prstGeom prst="rect">
            <a:avLst/>
          </a:prstGeom>
          <a:noFill/>
        </p:spPr>
        <p:txBody>
          <a:bodyPr wrap="square" rtlCol="0">
            <a:spAutoFit/>
          </a:bodyPr>
          <a:lstStyle/>
          <a:p>
            <a:pPr algn="ctr"/>
            <a:r>
              <a:rPr lang="en-US" dirty="0">
                <a:latin typeface="Arial Narrow" panose="020B0606020202030204" pitchFamily="34" charset="0"/>
              </a:rPr>
              <a:t>8.58 m </a:t>
            </a:r>
          </a:p>
        </p:txBody>
      </p:sp>
      <p:sp>
        <p:nvSpPr>
          <p:cNvPr id="44" name="TextBox 43">
            <a:extLst>
              <a:ext uri="{FF2B5EF4-FFF2-40B4-BE49-F238E27FC236}">
                <a16:creationId xmlns:a16="http://schemas.microsoft.com/office/drawing/2014/main" id="{D366AD4E-88CF-4AE6-B609-82C44CA5E179}"/>
              </a:ext>
            </a:extLst>
          </p:cNvPr>
          <p:cNvSpPr txBox="1"/>
          <p:nvPr/>
        </p:nvSpPr>
        <p:spPr>
          <a:xfrm>
            <a:off x="9589287" y="2084651"/>
            <a:ext cx="925654" cy="369332"/>
          </a:xfrm>
          <a:prstGeom prst="rect">
            <a:avLst/>
          </a:prstGeom>
          <a:noFill/>
        </p:spPr>
        <p:txBody>
          <a:bodyPr wrap="square" rtlCol="0">
            <a:spAutoFit/>
          </a:bodyPr>
          <a:lstStyle/>
          <a:p>
            <a:pPr algn="ctr"/>
            <a:r>
              <a:rPr lang="en-US" dirty="0">
                <a:latin typeface="Arial Narrow" panose="020B0606020202030204" pitchFamily="34" charset="0"/>
              </a:rPr>
              <a:t>2.36 m </a:t>
            </a:r>
          </a:p>
        </p:txBody>
      </p:sp>
      <p:cxnSp>
        <p:nvCxnSpPr>
          <p:cNvPr id="45" name="Straight Arrow Connector 44">
            <a:extLst>
              <a:ext uri="{FF2B5EF4-FFF2-40B4-BE49-F238E27FC236}">
                <a16:creationId xmlns:a16="http://schemas.microsoft.com/office/drawing/2014/main" id="{70F49FF8-9648-4708-8AAE-BB442E7AA3A5}"/>
              </a:ext>
            </a:extLst>
          </p:cNvPr>
          <p:cNvCxnSpPr>
            <a:cxnSpLocks/>
          </p:cNvCxnSpPr>
          <p:nvPr/>
        </p:nvCxnSpPr>
        <p:spPr>
          <a:xfrm>
            <a:off x="8423210" y="2116282"/>
            <a:ext cx="3168333" cy="0"/>
          </a:xfrm>
          <a:prstGeom prst="straightConnector1">
            <a:avLst/>
          </a:prstGeom>
          <a:ln w="28575">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17C0EB5-6904-4814-9312-C33C1A9AA169}"/>
              </a:ext>
            </a:extLst>
          </p:cNvPr>
          <p:cNvCxnSpPr>
            <a:cxnSpLocks/>
          </p:cNvCxnSpPr>
          <p:nvPr/>
        </p:nvCxnSpPr>
        <p:spPr>
          <a:xfrm>
            <a:off x="11745581" y="759237"/>
            <a:ext cx="0" cy="1185816"/>
          </a:xfrm>
          <a:prstGeom prst="straightConnector1">
            <a:avLst/>
          </a:prstGeom>
          <a:ln w="28575">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E2AB67AD-2F1D-4050-B08B-9115FB39DA34}"/>
              </a:ext>
            </a:extLst>
          </p:cNvPr>
          <p:cNvSpPr txBox="1"/>
          <p:nvPr/>
        </p:nvSpPr>
        <p:spPr>
          <a:xfrm>
            <a:off x="11595584" y="1168051"/>
            <a:ext cx="797291" cy="369332"/>
          </a:xfrm>
          <a:prstGeom prst="rect">
            <a:avLst/>
          </a:prstGeom>
          <a:noFill/>
        </p:spPr>
        <p:txBody>
          <a:bodyPr wrap="square" rtlCol="0">
            <a:spAutoFit/>
          </a:bodyPr>
          <a:lstStyle/>
          <a:p>
            <a:pPr algn="ctr"/>
            <a:r>
              <a:rPr lang="en-US" dirty="0">
                <a:latin typeface="Arial Narrow" panose="020B0606020202030204" pitchFamily="34" charset="0"/>
              </a:rPr>
              <a:t>4 m </a:t>
            </a:r>
          </a:p>
        </p:txBody>
      </p:sp>
      <p:sp>
        <p:nvSpPr>
          <p:cNvPr id="51" name="TextBox 50">
            <a:extLst>
              <a:ext uri="{FF2B5EF4-FFF2-40B4-BE49-F238E27FC236}">
                <a16:creationId xmlns:a16="http://schemas.microsoft.com/office/drawing/2014/main" id="{370D2677-14C4-4F77-9382-4C4C61E14A4C}"/>
              </a:ext>
            </a:extLst>
          </p:cNvPr>
          <p:cNvSpPr txBox="1"/>
          <p:nvPr/>
        </p:nvSpPr>
        <p:spPr>
          <a:xfrm>
            <a:off x="9884084" y="6405232"/>
            <a:ext cx="2307916" cy="369332"/>
          </a:xfrm>
          <a:prstGeom prst="rect">
            <a:avLst/>
          </a:prstGeom>
          <a:noFill/>
        </p:spPr>
        <p:txBody>
          <a:bodyPr wrap="square" rtlCol="0">
            <a:spAutoFit/>
          </a:bodyPr>
          <a:lstStyle/>
          <a:p>
            <a:pPr algn="ctr"/>
            <a:r>
              <a:rPr lang="en-US" dirty="0">
                <a:latin typeface="Arial Narrow" panose="020B0606020202030204" pitchFamily="34" charset="0"/>
              </a:rPr>
              <a:t>Note: figures not to scale </a:t>
            </a:r>
          </a:p>
        </p:txBody>
      </p:sp>
      <p:cxnSp>
        <p:nvCxnSpPr>
          <p:cNvPr id="56" name="Straight Connector 55">
            <a:extLst>
              <a:ext uri="{FF2B5EF4-FFF2-40B4-BE49-F238E27FC236}">
                <a16:creationId xmlns:a16="http://schemas.microsoft.com/office/drawing/2014/main" id="{9D546B17-4659-4CE3-ADF3-97F66B297D7C}"/>
              </a:ext>
            </a:extLst>
          </p:cNvPr>
          <p:cNvCxnSpPr>
            <a:cxnSpLocks/>
            <a:endCxn id="83" idx="2"/>
          </p:cNvCxnSpPr>
          <p:nvPr/>
        </p:nvCxnSpPr>
        <p:spPr>
          <a:xfrm>
            <a:off x="2262079" y="1010584"/>
            <a:ext cx="347274" cy="3382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BFB7BB75-81BA-4A34-88F3-0EBFD315BF88}"/>
              </a:ext>
            </a:extLst>
          </p:cNvPr>
          <p:cNvCxnSpPr>
            <a:cxnSpLocks/>
            <a:stCxn id="83" idx="0"/>
          </p:cNvCxnSpPr>
          <p:nvPr/>
        </p:nvCxnSpPr>
        <p:spPr>
          <a:xfrm flipV="1">
            <a:off x="2241621" y="952139"/>
            <a:ext cx="356133" cy="3967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5BECCA3F-9163-411D-A478-75D66651436E}"/>
              </a:ext>
            </a:extLst>
          </p:cNvPr>
          <p:cNvCxnSpPr>
            <a:cxnSpLocks/>
            <a:stCxn id="83" idx="0"/>
          </p:cNvCxnSpPr>
          <p:nvPr/>
        </p:nvCxnSpPr>
        <p:spPr>
          <a:xfrm>
            <a:off x="2241621" y="1348854"/>
            <a:ext cx="363368" cy="43411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0B40B2D-F11E-4D06-A5F1-6CA9F2B2A7B0}"/>
              </a:ext>
            </a:extLst>
          </p:cNvPr>
          <p:cNvCxnSpPr>
            <a:cxnSpLocks/>
            <a:endCxn id="83" idx="2"/>
          </p:cNvCxnSpPr>
          <p:nvPr/>
        </p:nvCxnSpPr>
        <p:spPr>
          <a:xfrm flipV="1">
            <a:off x="2241529" y="1348854"/>
            <a:ext cx="367824" cy="35074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A3E3434E-31B3-45E4-9F91-8FC140A7CB72}"/>
              </a:ext>
            </a:extLst>
          </p:cNvPr>
          <p:cNvSpPr txBox="1"/>
          <p:nvPr/>
        </p:nvSpPr>
        <p:spPr>
          <a:xfrm>
            <a:off x="8728943" y="3622594"/>
            <a:ext cx="2725964" cy="1754326"/>
          </a:xfrm>
          <a:prstGeom prst="rect">
            <a:avLst/>
          </a:prstGeom>
          <a:noFill/>
        </p:spPr>
        <p:txBody>
          <a:bodyPr wrap="square" rtlCol="0">
            <a:spAutoFit/>
          </a:bodyPr>
          <a:lstStyle/>
          <a:p>
            <a:pPr algn="ctr"/>
            <a:r>
              <a:rPr lang="en-US" u="sng" dirty="0">
                <a:latin typeface="Arial Narrow" panose="020B0606020202030204" pitchFamily="34" charset="0"/>
              </a:rPr>
              <a:t>Miscellaneous Mass</a:t>
            </a:r>
            <a:endParaRPr lang="en-US" dirty="0">
              <a:latin typeface="Arial Narrow" panose="020B0606020202030204" pitchFamily="34" charset="0"/>
            </a:endParaRPr>
          </a:p>
          <a:p>
            <a:r>
              <a:rPr lang="en-US" dirty="0">
                <a:latin typeface="Arial Narrow" panose="020B0606020202030204" pitchFamily="34" charset="0"/>
              </a:rPr>
              <a:t>Fairings = 993.7 kg</a:t>
            </a:r>
          </a:p>
          <a:p>
            <a:r>
              <a:rPr lang="en-US" dirty="0">
                <a:latin typeface="Arial Narrow" panose="020B0606020202030204" pitchFamily="34" charset="0"/>
              </a:rPr>
              <a:t>Avionics = 711.1 kg</a:t>
            </a:r>
          </a:p>
          <a:p>
            <a:r>
              <a:rPr lang="en-US" dirty="0">
                <a:latin typeface="Arial Narrow" panose="020B0606020202030204" pitchFamily="34" charset="0"/>
              </a:rPr>
              <a:t>Wiring = 907.1 kg</a:t>
            </a:r>
          </a:p>
          <a:p>
            <a:r>
              <a:rPr lang="en-US" dirty="0">
                <a:latin typeface="Arial Narrow" panose="020B0606020202030204" pitchFamily="34" charset="0"/>
              </a:rPr>
              <a:t>Thrust structure = 28.1 kg</a:t>
            </a:r>
          </a:p>
          <a:p>
            <a:r>
              <a:rPr lang="en-US" dirty="0">
                <a:latin typeface="Arial Narrow" panose="020B0606020202030204" pitchFamily="34" charset="0"/>
              </a:rPr>
              <a:t>Helium COPV = 101.5 kg</a:t>
            </a:r>
          </a:p>
        </p:txBody>
      </p:sp>
      <p:cxnSp>
        <p:nvCxnSpPr>
          <p:cNvPr id="94" name="Straight Arrow Connector 93">
            <a:extLst>
              <a:ext uri="{FF2B5EF4-FFF2-40B4-BE49-F238E27FC236}">
                <a16:creationId xmlns:a16="http://schemas.microsoft.com/office/drawing/2014/main" id="{E902B832-DA2C-4286-841F-C200DE619A27}"/>
              </a:ext>
            </a:extLst>
          </p:cNvPr>
          <p:cNvCxnSpPr>
            <a:cxnSpLocks/>
          </p:cNvCxnSpPr>
          <p:nvPr/>
        </p:nvCxnSpPr>
        <p:spPr>
          <a:xfrm>
            <a:off x="2619183" y="623766"/>
            <a:ext cx="5794134" cy="0"/>
          </a:xfrm>
          <a:prstGeom prst="straightConnector1">
            <a:avLst/>
          </a:prstGeom>
          <a:ln w="28575">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EA5C6AE3-5357-4D7C-9B73-15A383CCBCAD}"/>
              </a:ext>
            </a:extLst>
          </p:cNvPr>
          <p:cNvSpPr txBox="1"/>
          <p:nvPr/>
        </p:nvSpPr>
        <p:spPr>
          <a:xfrm>
            <a:off x="5053423" y="270123"/>
            <a:ext cx="925654" cy="369332"/>
          </a:xfrm>
          <a:prstGeom prst="rect">
            <a:avLst/>
          </a:prstGeom>
          <a:noFill/>
        </p:spPr>
        <p:txBody>
          <a:bodyPr wrap="square" rtlCol="0">
            <a:spAutoFit/>
          </a:bodyPr>
          <a:lstStyle/>
          <a:p>
            <a:pPr algn="ctr"/>
            <a:r>
              <a:rPr lang="en-US" dirty="0">
                <a:latin typeface="Arial Narrow" panose="020B0606020202030204" pitchFamily="34" charset="0"/>
              </a:rPr>
              <a:t>29.69 m </a:t>
            </a:r>
          </a:p>
        </p:txBody>
      </p:sp>
      <p:sp>
        <p:nvSpPr>
          <p:cNvPr id="97" name="Oval 96">
            <a:extLst>
              <a:ext uri="{FF2B5EF4-FFF2-40B4-BE49-F238E27FC236}">
                <a16:creationId xmlns:a16="http://schemas.microsoft.com/office/drawing/2014/main" id="{EAA6CCAB-ABCC-40B0-8C16-5DBBEADDA77F}"/>
              </a:ext>
            </a:extLst>
          </p:cNvPr>
          <p:cNvSpPr/>
          <p:nvPr/>
        </p:nvSpPr>
        <p:spPr>
          <a:xfrm>
            <a:off x="6549348" y="759235"/>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9E86F33D-08D7-4CAF-A3CB-4216AB8001FC}"/>
              </a:ext>
            </a:extLst>
          </p:cNvPr>
          <p:cNvSpPr/>
          <p:nvPr/>
        </p:nvSpPr>
        <p:spPr>
          <a:xfrm>
            <a:off x="6545659" y="1673378"/>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a:extLst>
              <a:ext uri="{FF2B5EF4-FFF2-40B4-BE49-F238E27FC236}">
                <a16:creationId xmlns:a16="http://schemas.microsoft.com/office/drawing/2014/main" id="{7E731A02-95D9-42DE-9C64-7D7065C2B795}"/>
              </a:ext>
            </a:extLst>
          </p:cNvPr>
          <p:cNvSpPr txBox="1"/>
          <p:nvPr/>
        </p:nvSpPr>
        <p:spPr>
          <a:xfrm>
            <a:off x="6477648" y="759231"/>
            <a:ext cx="433546" cy="276999"/>
          </a:xfrm>
          <a:prstGeom prst="rect">
            <a:avLst/>
          </a:prstGeom>
          <a:noFill/>
        </p:spPr>
        <p:txBody>
          <a:bodyPr wrap="square" rtlCol="0">
            <a:spAutoFit/>
          </a:bodyPr>
          <a:lstStyle/>
          <a:p>
            <a:pPr algn="ctr"/>
            <a:r>
              <a:rPr lang="en-US" sz="1200" dirty="0">
                <a:latin typeface="Arial Narrow" panose="020B0606020202030204" pitchFamily="34" charset="0"/>
              </a:rPr>
              <a:t>He</a:t>
            </a:r>
          </a:p>
        </p:txBody>
      </p:sp>
      <p:sp>
        <p:nvSpPr>
          <p:cNvPr id="100" name="TextBox 99">
            <a:extLst>
              <a:ext uri="{FF2B5EF4-FFF2-40B4-BE49-F238E27FC236}">
                <a16:creationId xmlns:a16="http://schemas.microsoft.com/office/drawing/2014/main" id="{43EBAD6D-FCC4-453D-A491-59E4C54FBFE3}"/>
              </a:ext>
            </a:extLst>
          </p:cNvPr>
          <p:cNvSpPr txBox="1"/>
          <p:nvPr/>
        </p:nvSpPr>
        <p:spPr>
          <a:xfrm>
            <a:off x="6473252" y="1665095"/>
            <a:ext cx="433546" cy="276999"/>
          </a:xfrm>
          <a:prstGeom prst="rect">
            <a:avLst/>
          </a:prstGeom>
          <a:noFill/>
        </p:spPr>
        <p:txBody>
          <a:bodyPr wrap="square" rtlCol="0">
            <a:spAutoFit/>
          </a:bodyPr>
          <a:lstStyle/>
          <a:p>
            <a:pPr algn="ctr"/>
            <a:r>
              <a:rPr lang="en-US" sz="1200" dirty="0">
                <a:latin typeface="Arial Narrow" panose="020B0606020202030204" pitchFamily="34" charset="0"/>
              </a:rPr>
              <a:t>He</a:t>
            </a:r>
          </a:p>
        </p:txBody>
      </p:sp>
    </p:spTree>
    <p:extLst>
      <p:ext uri="{BB962C8B-B14F-4D97-AF65-F5344CB8AC3E}">
        <p14:creationId xmlns:p14="http://schemas.microsoft.com/office/powerpoint/2010/main" val="31331617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4916</TotalTime>
  <Words>4246</Words>
  <Application>Microsoft Office PowerPoint</Application>
  <PresentationFormat>Widescreen</PresentationFormat>
  <Paragraphs>934</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Arial Narrow</vt:lpstr>
      <vt:lpstr>Calibri</vt:lpstr>
      <vt:lpstr>Calibri Light</vt:lpstr>
      <vt:lpstr>Office Theme</vt:lpstr>
      <vt:lpstr>In-Situ Lunar Resource Utilization:  A Lunar Exploration Program Architecture to Establish Propellant Manufacturing Capability at the Lunar South Pole</vt:lpstr>
      <vt:lpstr>Contents</vt:lpstr>
      <vt:lpstr>Background</vt:lpstr>
      <vt:lpstr>Program Overview</vt:lpstr>
      <vt:lpstr>Mission Profiles</vt:lpstr>
      <vt:lpstr>Δv Budget - Overview</vt:lpstr>
      <vt:lpstr>Δv Budget - Design</vt:lpstr>
      <vt:lpstr>SpaceBus Overview</vt:lpstr>
      <vt:lpstr>PowerPoint Presentation</vt:lpstr>
      <vt:lpstr>PowerPoint Presentation</vt:lpstr>
      <vt:lpstr>PowerPoint Presentation</vt:lpstr>
      <vt:lpstr>PowerPoint Presentation</vt:lpstr>
      <vt:lpstr>SpaceBus Propellant Transfer in LEO</vt:lpstr>
      <vt:lpstr>Lunar Landing Vehicle Overview</vt:lpstr>
      <vt:lpstr>PowerPoint Presentation</vt:lpstr>
      <vt:lpstr>PowerPoint Presentation</vt:lpstr>
      <vt:lpstr>PowerPoint Presentation</vt:lpstr>
      <vt:lpstr>LLV Propellant Transfer in LEO</vt:lpstr>
      <vt:lpstr>Earth Launch Vehicle</vt:lpstr>
      <vt:lpstr>Earth Launch Vehicle: MER</vt:lpstr>
      <vt:lpstr>PowerPoint Presentation</vt:lpstr>
      <vt:lpstr>PowerPoint Presentation</vt:lpstr>
      <vt:lpstr>Earth Launch Vehicle</vt:lpstr>
      <vt:lpstr>Crew Launch and Entry Vehicle</vt:lpstr>
      <vt:lpstr>Program Outline: One-way</vt:lpstr>
      <vt:lpstr>Program Outline: Round-trip</vt:lpstr>
      <vt:lpstr>Program Cost Estimate</vt:lpstr>
      <vt:lpstr>Average Marginal Cost per Flight: SSTO ELV</vt:lpstr>
      <vt:lpstr>Average Marginal Cost per Flight: 7t Tanker</vt:lpstr>
      <vt:lpstr>Average Marginal Cost per Flight: 15t Tanker</vt:lpstr>
      <vt:lpstr>Average Marginal Cost per Flight:  20t Crew Vehicle</vt:lpstr>
      <vt:lpstr>Conclusions</vt:lpstr>
      <vt:lpstr>Future Studies</vt:lpstr>
      <vt:lpstr>Back-up</vt:lpstr>
      <vt:lpstr>Mission Architecture (One-way)</vt:lpstr>
      <vt:lpstr>Mission Architecture (Round-trip)</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Furumo</dc:creator>
  <cp:lastModifiedBy>John Furumo</cp:lastModifiedBy>
  <cp:revision>187</cp:revision>
  <dcterms:created xsi:type="dcterms:W3CDTF">2020-05-18T18:39:20Z</dcterms:created>
  <dcterms:modified xsi:type="dcterms:W3CDTF">2020-06-22T21:27:35Z</dcterms:modified>
</cp:coreProperties>
</file>