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0" r:id="rId5"/>
    <p:sldId id="264" r:id="rId6"/>
    <p:sldId id="268" r:id="rId7"/>
    <p:sldId id="265" r:id="rId8"/>
    <p:sldId id="263" r:id="rId9"/>
    <p:sldId id="262" r:id="rId10"/>
    <p:sldId id="267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86946-0398-E9A5-BF62-E23E0C666D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8044F7-2ABC-362C-E258-1B443DB942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E543F-A485-029C-3FBC-067C4D655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7DEF-3650-42BF-8068-D2C0F3E6665F}" type="datetimeFigureOut">
              <a:rPr lang="es-ES" smtClean="0"/>
              <a:t>19/05/2024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E4BA3-5BCE-FFD6-F46B-22DBA8C0D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151B6-8C38-AA27-0DE1-38547C182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970D4-A2E3-4ADC-B49F-ECE71D43F0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4346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59796-69BD-4CA6-0C72-CE2ED9008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34452F-6B96-4792-2C1D-4F887D7CB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9BB77-FC4B-E3DC-1E51-4B74AA1D8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7DEF-3650-42BF-8068-D2C0F3E6665F}" type="datetimeFigureOut">
              <a:rPr lang="es-ES" smtClean="0"/>
              <a:t>19/05/2024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507DA-643E-C9C9-8E90-A40198B59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DA841-9792-938A-5D16-7D0E37D03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970D4-A2E3-4ADC-B49F-ECE71D43F0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2027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372428-2B5C-CC53-59EC-BEE92A8C1F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B589CA-AD86-8079-9300-B0805EBBE5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0226F-8EE5-5C66-6512-89A0CC964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7DEF-3650-42BF-8068-D2C0F3E6665F}" type="datetimeFigureOut">
              <a:rPr lang="es-ES" smtClean="0"/>
              <a:t>19/05/2024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9B200-B452-3829-D356-3DA2279B3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C2F17-1E13-299B-4323-F8D6AB6A7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970D4-A2E3-4ADC-B49F-ECE71D43F0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9510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9E97-6E13-BDAC-44F7-DC446DA71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C63EF-B39C-AC5A-7ED6-24B39214C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91717-AC09-BE91-15DF-8D5CCE0BF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7DEF-3650-42BF-8068-D2C0F3E6665F}" type="datetimeFigureOut">
              <a:rPr lang="es-ES" smtClean="0"/>
              <a:t>19/05/2024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5523D-0499-63BC-40EE-32CC6B0B8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D837E-CF8C-04CC-0F91-034B16963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970D4-A2E3-4ADC-B49F-ECE71D43F0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1555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951D6-1F53-67B5-04FC-6DB1C19F1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4FF34-CA30-286B-67E9-BBDD3BBB3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45867-4910-3E0A-B3D8-3BEDD03FD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7DEF-3650-42BF-8068-D2C0F3E6665F}" type="datetimeFigureOut">
              <a:rPr lang="es-ES" smtClean="0"/>
              <a:t>19/05/2024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B31F9-809D-2623-D872-F973A9649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1444F-13C8-2A6A-8EF5-70DFB5E8C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970D4-A2E3-4ADC-B49F-ECE71D43F0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190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27617-B2CC-B5D9-6FA8-F4098A57C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24322-D503-B837-0303-018D163EF9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899043-B469-1F13-FFC4-74B8FF7D1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119654-4C5F-089C-6F9D-3F4508FA2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7DEF-3650-42BF-8068-D2C0F3E6665F}" type="datetimeFigureOut">
              <a:rPr lang="es-ES" smtClean="0"/>
              <a:t>19/05/2024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26B76-2D45-BEE0-10FD-AB5903B94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8301C2-4C3A-DEC7-384A-35094ACA8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970D4-A2E3-4ADC-B49F-ECE71D43F0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7697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2B205-910A-93EB-E5CC-E5CCD216E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D9E8C-D19A-14B7-2B94-B6DE1A0C1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8ABC63-C250-F250-8EA2-807BEF1AFD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8312C6-42AF-EAD8-DD3C-6D3227376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712ADD-90A0-5156-F2B8-FC0C486CB3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237688-4F33-9D4E-E144-421C0A3D6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7DEF-3650-42BF-8068-D2C0F3E6665F}" type="datetimeFigureOut">
              <a:rPr lang="es-ES" smtClean="0"/>
              <a:t>19/05/2024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34E6A3-8D6A-9898-ECEB-C3DAE1A9F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BAB287-F83E-273E-8EFE-4589CCBFE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970D4-A2E3-4ADC-B49F-ECE71D43F0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8992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4C65E-5926-64DB-2494-8912E2D1C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3AD5DF-E03F-7DDA-445B-9BF9F52A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7DEF-3650-42BF-8068-D2C0F3E6665F}" type="datetimeFigureOut">
              <a:rPr lang="es-ES" smtClean="0"/>
              <a:t>19/05/2024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777058-BB82-F355-6474-32EC275A8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290A52-9AD4-A1A7-2A60-0442E8432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970D4-A2E3-4ADC-B49F-ECE71D43F0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404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8090A-F525-EF1F-A198-C27D9BB75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7DEF-3650-42BF-8068-D2C0F3E6665F}" type="datetimeFigureOut">
              <a:rPr lang="es-ES" smtClean="0"/>
              <a:t>19/05/2024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488284-ED0A-82E6-D681-416978B53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29A006-AF99-854C-4440-7350033B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970D4-A2E3-4ADC-B49F-ECE71D43F0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5577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39F19-5E6C-0AFF-E6E2-F79180F15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03983-857B-D698-E3C9-54788DB00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7DC3D8-8C7B-02E9-F75C-EEDADD1C9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B12C3-E76F-9CD2-B2E9-B890A2A51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7DEF-3650-42BF-8068-D2C0F3E6665F}" type="datetimeFigureOut">
              <a:rPr lang="es-ES" smtClean="0"/>
              <a:t>19/05/2024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78EE2-1CDF-8B66-C9F9-64BD45469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0FF019-BEAB-E6BA-B094-8C0F31F89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970D4-A2E3-4ADC-B49F-ECE71D43F0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069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5D95B-D96D-59E1-D5D3-DD73B665A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8AEEEE-B1FC-0F3E-0E18-981206A1FF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241BA2-ADDF-6EEA-F6BE-F6105C45BD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29330-C8BA-92E5-240B-A5ADDE244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7DEF-3650-42BF-8068-D2C0F3E6665F}" type="datetimeFigureOut">
              <a:rPr lang="es-ES" smtClean="0"/>
              <a:t>19/05/2024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F77B70-9DC9-596C-8EE7-9097EE852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B92F76-6D5F-3B59-964B-DB769892B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970D4-A2E3-4ADC-B49F-ECE71D43F0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7117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9EB65E-44E5-4B13-EC73-9534F108D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9F867-2CC7-51B0-46FE-B03632816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935C5-2809-19D9-88E4-CB7A743F5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07DEF-3650-42BF-8068-D2C0F3E6665F}" type="datetimeFigureOut">
              <a:rPr lang="es-ES" smtClean="0"/>
              <a:t>19/05/2024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E2FB7-BC89-F319-1029-21275A05BF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580A2-9878-D83C-29AD-70684E768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970D4-A2E3-4ADC-B49F-ECE71D43F0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5861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ubeCon Europe 2017 Impressions · Chris Hager">
            <a:extLst>
              <a:ext uri="{FF2B5EF4-FFF2-40B4-BE49-F238E27FC236}">
                <a16:creationId xmlns:a16="http://schemas.microsoft.com/office/drawing/2014/main" id="{4E2743A5-0C9C-E287-2B07-92837B11B5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7" t="6775" r="6520" b="7478"/>
          <a:stretch/>
        </p:blipFill>
        <p:spPr bwMode="auto">
          <a:xfrm>
            <a:off x="4147784" y="1551308"/>
            <a:ext cx="1348056" cy="1324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rowser window, blank web page vector template By Microvector ...">
            <a:extLst>
              <a:ext uri="{FF2B5EF4-FFF2-40B4-BE49-F238E27FC236}">
                <a16:creationId xmlns:a16="http://schemas.microsoft.com/office/drawing/2014/main" id="{96818894-537E-41C9-9450-2F33BBE921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7" t="19062" r="10174" b="20464"/>
          <a:stretch/>
        </p:blipFill>
        <p:spPr bwMode="auto">
          <a:xfrm>
            <a:off x="774441" y="1088759"/>
            <a:ext cx="2962355" cy="225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E5FFD43-F1CE-E2DA-1511-E6E48FA2DF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93321"/>
            <a:ext cx="1373141" cy="151481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9C6A3FB-5147-D5AF-50DE-99EB94A09B3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47671" y="1803222"/>
            <a:ext cx="1482104" cy="1535581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1DC7D25-3D82-B8C8-97EF-876B498DDF42}"/>
              </a:ext>
            </a:extLst>
          </p:cNvPr>
          <p:cNvGrpSpPr/>
          <p:nvPr/>
        </p:nvGrpSpPr>
        <p:grpSpPr>
          <a:xfrm>
            <a:off x="2033819" y="3981747"/>
            <a:ext cx="1800000" cy="1931752"/>
            <a:chOff x="3491144" y="2181224"/>
            <a:chExt cx="1800000" cy="1931752"/>
          </a:xfrm>
        </p:grpSpPr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E26E384A-78A6-3E64-599A-47F3D534164A}"/>
                </a:ext>
              </a:extLst>
            </p:cNvPr>
            <p:cNvSpPr/>
            <p:nvPr/>
          </p:nvSpPr>
          <p:spPr>
            <a:xfrm>
              <a:off x="3491144" y="2181224"/>
              <a:ext cx="1800000" cy="1639257"/>
            </a:xfrm>
            <a:prstGeom prst="hexagon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C8349EB-AC79-E177-8628-3B242D207018}"/>
                </a:ext>
              </a:extLst>
            </p:cNvPr>
            <p:cNvGrpSpPr/>
            <p:nvPr/>
          </p:nvGrpSpPr>
          <p:grpSpPr>
            <a:xfrm>
              <a:off x="4071277" y="3498439"/>
              <a:ext cx="677833" cy="614537"/>
              <a:chOff x="4091381" y="3292786"/>
              <a:chExt cx="677833" cy="614537"/>
            </a:xfrm>
          </p:grpSpPr>
          <p:sp>
            <p:nvSpPr>
              <p:cNvPr id="8" name="Half Frame 7">
                <a:extLst>
                  <a:ext uri="{FF2B5EF4-FFF2-40B4-BE49-F238E27FC236}">
                    <a16:creationId xmlns:a16="http://schemas.microsoft.com/office/drawing/2014/main" id="{9B0AEA90-FDC8-FC49-437D-2FC000F2A2D9}"/>
                  </a:ext>
                </a:extLst>
              </p:cNvPr>
              <p:cNvSpPr/>
              <p:nvPr/>
            </p:nvSpPr>
            <p:spPr>
              <a:xfrm rot="2745609">
                <a:off x="4091381" y="3547323"/>
                <a:ext cx="360000" cy="360000"/>
              </a:xfrm>
              <a:prstGeom prst="halfFrame">
                <a:avLst/>
              </a:prstGeom>
              <a:solidFill>
                <a:srgbClr val="00206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Half Frame 8">
                <a:extLst>
                  <a:ext uri="{FF2B5EF4-FFF2-40B4-BE49-F238E27FC236}">
                    <a16:creationId xmlns:a16="http://schemas.microsoft.com/office/drawing/2014/main" id="{DE5225D0-90EF-9E61-3920-A0826AE72A03}"/>
                  </a:ext>
                </a:extLst>
              </p:cNvPr>
              <p:cNvSpPr/>
              <p:nvPr/>
            </p:nvSpPr>
            <p:spPr>
              <a:xfrm rot="13541913">
                <a:off x="4409214" y="3292786"/>
                <a:ext cx="360000" cy="360000"/>
              </a:xfrm>
              <a:prstGeom prst="halfFrame">
                <a:avLst/>
              </a:prstGeom>
              <a:solidFill>
                <a:srgbClr val="00206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232E545-6C26-AE29-0BA3-90BC9C490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619500" y="2866579"/>
              <a:ext cx="1557003" cy="265830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88BCE8A2-69BE-FD67-E435-2F666DB88B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5946" y="4920337"/>
            <a:ext cx="629869" cy="652596"/>
          </a:xfrm>
          <a:prstGeom prst="rect">
            <a:avLst/>
          </a:prstGeom>
        </p:spPr>
      </p:pic>
      <p:pic>
        <p:nvPicPr>
          <p:cNvPr id="11" name="Picture 2" descr="NGINX Ingress Controller for Kubernetes | NGINX">
            <a:extLst>
              <a:ext uri="{FF2B5EF4-FFF2-40B4-BE49-F238E27FC236}">
                <a16:creationId xmlns:a16="http://schemas.microsoft.com/office/drawing/2014/main" id="{2B59CA2E-CAEC-09C4-2657-F1CCCC7DB3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15"/>
          <a:stretch/>
        </p:blipFill>
        <p:spPr bwMode="auto">
          <a:xfrm>
            <a:off x="7770991" y="3761123"/>
            <a:ext cx="3391235" cy="2343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758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1EABD0B-7717-097C-4B8C-20C9F64F5571}"/>
              </a:ext>
            </a:extLst>
          </p:cNvPr>
          <p:cNvSpPr/>
          <p:nvPr/>
        </p:nvSpPr>
        <p:spPr>
          <a:xfrm>
            <a:off x="2581360" y="1104900"/>
            <a:ext cx="8086640" cy="5187993"/>
          </a:xfrm>
          <a:prstGeom prst="roundRect">
            <a:avLst>
              <a:gd name="adj" fmla="val 1943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Picture 2" descr="KubeCon Europe 2017 Impressions · Chris Hager">
            <a:extLst>
              <a:ext uri="{FF2B5EF4-FFF2-40B4-BE49-F238E27FC236}">
                <a16:creationId xmlns:a16="http://schemas.microsoft.com/office/drawing/2014/main" id="{B4F394AE-E3F0-7B4F-8712-75186A27F0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7" t="6775" r="6520" b="7478"/>
          <a:stretch/>
        </p:blipFill>
        <p:spPr bwMode="auto">
          <a:xfrm>
            <a:off x="10309231" y="5939958"/>
            <a:ext cx="340297" cy="33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153B1FA-82A0-7025-CA40-8D6B6ADBB708}"/>
              </a:ext>
            </a:extLst>
          </p:cNvPr>
          <p:cNvSpPr/>
          <p:nvPr/>
        </p:nvSpPr>
        <p:spPr>
          <a:xfrm>
            <a:off x="5438967" y="3020264"/>
            <a:ext cx="1880496" cy="1168905"/>
          </a:xfrm>
          <a:prstGeom prst="roundRect">
            <a:avLst>
              <a:gd name="adj" fmla="val 11979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s-ES" sz="1600" dirty="0" err="1">
                <a:solidFill>
                  <a:schemeClr val="tx1"/>
                </a:solidFill>
              </a:rPr>
              <a:t>Oberkorn</a:t>
            </a:r>
            <a:endParaRPr lang="es-ES" sz="1600" dirty="0">
              <a:solidFill>
                <a:schemeClr val="tx1"/>
              </a:solidFill>
            </a:endParaRPr>
          </a:p>
          <a:p>
            <a:pPr algn="r"/>
            <a:r>
              <a:rPr lang="es-ES" sz="1600" dirty="0" err="1">
                <a:solidFill>
                  <a:schemeClr val="tx1"/>
                </a:solidFill>
              </a:rPr>
              <a:t>Controller</a:t>
            </a:r>
            <a:endParaRPr lang="es-ES" sz="1600" dirty="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F8D23E-B8F6-C835-04EC-5203FF579B9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91398" y="3956644"/>
            <a:ext cx="433078" cy="44870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43835C1-F196-3938-4348-5B554F4E1249}"/>
              </a:ext>
            </a:extLst>
          </p:cNvPr>
          <p:cNvSpPr txBox="1"/>
          <p:nvPr/>
        </p:nvSpPr>
        <p:spPr>
          <a:xfrm>
            <a:off x="6375819" y="4451366"/>
            <a:ext cx="1198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err="1"/>
              <a:t>Invoke</a:t>
            </a:r>
            <a:endParaRPr lang="es-ES" sz="1200" dirty="0"/>
          </a:p>
          <a:p>
            <a:pPr algn="ctr"/>
            <a:r>
              <a:rPr lang="es-ES" sz="1200" dirty="0" err="1"/>
              <a:t>authorizator</a:t>
            </a:r>
            <a:r>
              <a:rPr lang="es-ES" sz="1200" dirty="0"/>
              <a:t> API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FC7033-6B51-B615-1E61-3AEF2FAB4F55}"/>
              </a:ext>
            </a:extLst>
          </p:cNvPr>
          <p:cNvSpPr txBox="1"/>
          <p:nvPr/>
        </p:nvSpPr>
        <p:spPr>
          <a:xfrm>
            <a:off x="506305" y="361539"/>
            <a:ext cx="19875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web </a:t>
            </a:r>
            <a:r>
              <a:rPr lang="es-ES" dirty="0" err="1">
                <a:solidFill>
                  <a:schemeClr val="tx1"/>
                </a:solidFill>
              </a:rPr>
              <a:t>console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2" name="Rectangle: Top Corners Snipped 11">
            <a:extLst>
              <a:ext uri="{FF2B5EF4-FFF2-40B4-BE49-F238E27FC236}">
                <a16:creationId xmlns:a16="http://schemas.microsoft.com/office/drawing/2014/main" id="{B988186F-2B87-CD09-12BC-1BC0CE649EDB}"/>
              </a:ext>
            </a:extLst>
          </p:cNvPr>
          <p:cNvSpPr/>
          <p:nvPr/>
        </p:nvSpPr>
        <p:spPr>
          <a:xfrm rot="16200000">
            <a:off x="7747454" y="4375830"/>
            <a:ext cx="881062" cy="622952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OberkornService</a:t>
            </a:r>
            <a:endParaRPr lang="es-ES" sz="1200" dirty="0"/>
          </a:p>
        </p:txBody>
      </p:sp>
      <p:cxnSp>
        <p:nvCxnSpPr>
          <p:cNvPr id="14" name="Connector: Elbow 15">
            <a:extLst>
              <a:ext uri="{FF2B5EF4-FFF2-40B4-BE49-F238E27FC236}">
                <a16:creationId xmlns:a16="http://schemas.microsoft.com/office/drawing/2014/main" id="{02D591E6-C68A-8324-F4A7-15FCBC6B8E8A}"/>
              </a:ext>
            </a:extLst>
          </p:cNvPr>
          <p:cNvCxnSpPr>
            <a:cxnSpLocks/>
            <a:stCxn id="12" idx="1"/>
            <a:endCxn id="13" idx="1"/>
          </p:cNvCxnSpPr>
          <p:nvPr/>
        </p:nvCxnSpPr>
        <p:spPr>
          <a:xfrm>
            <a:off x="8499461" y="4687306"/>
            <a:ext cx="558654" cy="405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29">
            <a:extLst>
              <a:ext uri="{FF2B5EF4-FFF2-40B4-BE49-F238E27FC236}">
                <a16:creationId xmlns:a16="http://schemas.microsoft.com/office/drawing/2014/main" id="{C51CB82D-18BC-EA7F-35BC-B65A5DACC218}"/>
              </a:ext>
            </a:extLst>
          </p:cNvPr>
          <p:cNvCxnSpPr>
            <a:cxnSpLocks/>
            <a:stCxn id="12" idx="1"/>
            <a:endCxn id="27" idx="1"/>
          </p:cNvCxnSpPr>
          <p:nvPr/>
        </p:nvCxnSpPr>
        <p:spPr>
          <a:xfrm flipV="1">
            <a:off x="8499461" y="4248802"/>
            <a:ext cx="553826" cy="438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7F1B375-8881-336C-EFCD-0534B7BE8359}"/>
              </a:ext>
            </a:extLst>
          </p:cNvPr>
          <p:cNvGrpSpPr/>
          <p:nvPr/>
        </p:nvGrpSpPr>
        <p:grpSpPr>
          <a:xfrm>
            <a:off x="9058115" y="4840974"/>
            <a:ext cx="1311158" cy="749437"/>
            <a:chOff x="5843261" y="5038329"/>
            <a:chExt cx="1311158" cy="749437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9083DB7-E99E-A13A-47C2-230CE2109141}"/>
                </a:ext>
              </a:extLst>
            </p:cNvPr>
            <p:cNvSpPr/>
            <p:nvPr/>
          </p:nvSpPr>
          <p:spPr>
            <a:xfrm>
              <a:off x="5843261" y="5038329"/>
              <a:ext cx="982600" cy="504329"/>
            </a:xfrm>
            <a:prstGeom prst="roundRect">
              <a:avLst>
                <a:gd name="adj" fmla="val 1197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 err="1">
                  <a:solidFill>
                    <a:schemeClr val="tx1"/>
                  </a:solidFill>
                </a:rPr>
                <a:t>Any</a:t>
              </a:r>
              <a:r>
                <a:rPr lang="es-ES" sz="1000" dirty="0">
                  <a:solidFill>
                    <a:schemeClr val="tx1"/>
                  </a:solidFill>
                </a:rPr>
                <a:t> </a:t>
              </a:r>
              <a:r>
                <a:rPr lang="es-ES" sz="1000" dirty="0" err="1">
                  <a:solidFill>
                    <a:schemeClr val="tx1"/>
                  </a:solidFill>
                </a:rPr>
                <a:t>Oberkorn</a:t>
              </a:r>
              <a:r>
                <a:rPr lang="es-ES" sz="1000" dirty="0">
                  <a:solidFill>
                    <a:schemeClr val="tx1"/>
                  </a:solidFill>
                </a:rPr>
                <a:t> </a:t>
              </a:r>
              <a:r>
                <a:rPr lang="es-ES" sz="1000" dirty="0" err="1">
                  <a:solidFill>
                    <a:schemeClr val="tx1"/>
                  </a:solidFill>
                </a:rPr>
                <a:t>Authorizator</a:t>
              </a:r>
              <a:endParaRPr lang="es-ES" sz="1000" dirty="0">
                <a:solidFill>
                  <a:schemeClr val="tx1"/>
                </a:solidFill>
              </a:endParaRP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6AF3DB9-927B-1385-BB21-6B4D9E8AE2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721341" y="5339062"/>
              <a:ext cx="433078" cy="448704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101EF72-E0AF-5AAF-C360-152C6D48E08A}"/>
              </a:ext>
            </a:extLst>
          </p:cNvPr>
          <p:cNvGrpSpPr/>
          <p:nvPr/>
        </p:nvGrpSpPr>
        <p:grpSpPr>
          <a:xfrm>
            <a:off x="9053287" y="3996637"/>
            <a:ext cx="1311545" cy="733280"/>
            <a:chOff x="5843261" y="5038329"/>
            <a:chExt cx="1311545" cy="733280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CF69AB64-086F-E28C-FE25-FDE82A03BBB3}"/>
                </a:ext>
              </a:extLst>
            </p:cNvPr>
            <p:cNvSpPr/>
            <p:nvPr/>
          </p:nvSpPr>
          <p:spPr>
            <a:xfrm>
              <a:off x="5843261" y="5038329"/>
              <a:ext cx="982600" cy="504329"/>
            </a:xfrm>
            <a:prstGeom prst="roundRect">
              <a:avLst>
                <a:gd name="adj" fmla="val 1197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 err="1">
                  <a:solidFill>
                    <a:schemeClr val="tx1"/>
                  </a:solidFill>
                </a:rPr>
                <a:t>Any</a:t>
              </a:r>
              <a:r>
                <a:rPr lang="es-ES" sz="1000" dirty="0">
                  <a:solidFill>
                    <a:schemeClr val="tx1"/>
                  </a:solidFill>
                </a:rPr>
                <a:t> </a:t>
              </a:r>
              <a:r>
                <a:rPr lang="es-ES" sz="1000" dirty="0" err="1">
                  <a:solidFill>
                    <a:schemeClr val="tx1"/>
                  </a:solidFill>
                </a:rPr>
                <a:t>Oberkorn</a:t>
              </a:r>
              <a:endParaRPr lang="es-ES" sz="1000" dirty="0">
                <a:solidFill>
                  <a:schemeClr val="tx1"/>
                </a:solidFill>
              </a:endParaRPr>
            </a:p>
            <a:p>
              <a:pPr algn="ctr"/>
              <a:r>
                <a:rPr lang="es-ES" sz="1000" dirty="0" err="1">
                  <a:solidFill>
                    <a:schemeClr val="tx1"/>
                  </a:solidFill>
                </a:rPr>
                <a:t>Authorizator</a:t>
              </a:r>
              <a:endParaRPr lang="es-ES" sz="1000" dirty="0">
                <a:solidFill>
                  <a:schemeClr val="tx1"/>
                </a:solidFill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45902974-05C0-7F9E-6C71-B9B3EED53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721728" y="5322905"/>
              <a:ext cx="433078" cy="448704"/>
            </a:xfrm>
            <a:prstGeom prst="rect">
              <a:avLst/>
            </a:prstGeom>
          </p:spPr>
        </p:pic>
      </p:grp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315CAD3-C648-DEF6-E470-CDECB96A5CFA}"/>
              </a:ext>
            </a:extLst>
          </p:cNvPr>
          <p:cNvSpPr/>
          <p:nvPr/>
        </p:nvSpPr>
        <p:spPr>
          <a:xfrm>
            <a:off x="8864184" y="3755426"/>
            <a:ext cx="1648332" cy="1920240"/>
          </a:xfrm>
          <a:prstGeom prst="roundRect">
            <a:avLst>
              <a:gd name="adj" fmla="val 4427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A809FCC-2B9C-C148-81C6-6940EBC339BC}"/>
              </a:ext>
            </a:extLst>
          </p:cNvPr>
          <p:cNvSpPr txBox="1"/>
          <p:nvPr/>
        </p:nvSpPr>
        <p:spPr>
          <a:xfrm>
            <a:off x="8840815" y="3743547"/>
            <a:ext cx="6992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800" dirty="0" err="1"/>
              <a:t>Deployment</a:t>
            </a:r>
            <a:endParaRPr lang="es-ES" sz="8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9D24226-9B7C-D880-2754-5D1BB38B1E47}"/>
              </a:ext>
            </a:extLst>
          </p:cNvPr>
          <p:cNvGrpSpPr/>
          <p:nvPr/>
        </p:nvGrpSpPr>
        <p:grpSpPr>
          <a:xfrm>
            <a:off x="2134130" y="2887190"/>
            <a:ext cx="2047875" cy="1314450"/>
            <a:chOff x="2134130" y="2887190"/>
            <a:chExt cx="2047875" cy="131445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893CDFD-7304-57AE-6C1D-EA2D450CBF73}"/>
                </a:ext>
              </a:extLst>
            </p:cNvPr>
            <p:cNvSpPr/>
            <p:nvPr/>
          </p:nvSpPr>
          <p:spPr>
            <a:xfrm>
              <a:off x="2134130" y="2887190"/>
              <a:ext cx="2047875" cy="1314450"/>
            </a:xfrm>
            <a:prstGeom prst="roundRect">
              <a:avLst>
                <a:gd name="adj" fmla="val 1197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3F415E6-E019-A0BB-D42C-4A3F3240CF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27557" y="3020264"/>
              <a:ext cx="1060562" cy="1048301"/>
            </a:xfrm>
            <a:prstGeom prst="rect">
              <a:avLst/>
            </a:prstGeom>
          </p:spPr>
        </p:pic>
      </p:grpSp>
      <p:pic>
        <p:nvPicPr>
          <p:cNvPr id="6" name="Picture 6" descr="Browser window, blank web page vector template By Microvector ...">
            <a:extLst>
              <a:ext uri="{FF2B5EF4-FFF2-40B4-BE49-F238E27FC236}">
                <a16:creationId xmlns:a16="http://schemas.microsoft.com/office/drawing/2014/main" id="{9B4B1346-1FD1-CFC2-FCF8-22E3D59E94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207" t="19062" r="10174" b="20464"/>
          <a:stretch/>
        </p:blipFill>
        <p:spPr bwMode="auto">
          <a:xfrm>
            <a:off x="486123" y="3969146"/>
            <a:ext cx="1054700" cy="89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E919630-1B02-14D1-E40E-B935ADD91F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9391" y="4117798"/>
            <a:ext cx="848842" cy="718889"/>
          </a:xfrm>
          <a:prstGeom prst="rect">
            <a:avLst/>
          </a:prstGeom>
        </p:spPr>
      </p:pic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FC8CEDED-CBD0-E5B2-C4A1-FE5D1B3F507B}"/>
              </a:ext>
            </a:extLst>
          </p:cNvPr>
          <p:cNvCxnSpPr>
            <a:cxnSpLocks/>
            <a:stCxn id="6" idx="0"/>
            <a:endCxn id="5" idx="1"/>
          </p:cNvCxnSpPr>
          <p:nvPr/>
        </p:nvCxnSpPr>
        <p:spPr>
          <a:xfrm rot="5400000" flipH="1" flipV="1">
            <a:off x="1361436" y="3196453"/>
            <a:ext cx="424731" cy="11206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Top Corners Snipped 32">
            <a:extLst>
              <a:ext uri="{FF2B5EF4-FFF2-40B4-BE49-F238E27FC236}">
                <a16:creationId xmlns:a16="http://schemas.microsoft.com/office/drawing/2014/main" id="{4E93D673-3AB1-5D34-CCDA-4A9F6B81D66A}"/>
              </a:ext>
            </a:extLst>
          </p:cNvPr>
          <p:cNvSpPr/>
          <p:nvPr/>
        </p:nvSpPr>
        <p:spPr>
          <a:xfrm rot="16200000">
            <a:off x="4772172" y="1488391"/>
            <a:ext cx="881062" cy="622952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OberkornService</a:t>
            </a:r>
            <a:endParaRPr lang="es-ES" sz="1200" dirty="0"/>
          </a:p>
        </p:txBody>
      </p:sp>
      <p:cxnSp>
        <p:nvCxnSpPr>
          <p:cNvPr id="38" name="Connector: Elbow 29">
            <a:extLst>
              <a:ext uri="{FF2B5EF4-FFF2-40B4-BE49-F238E27FC236}">
                <a16:creationId xmlns:a16="http://schemas.microsoft.com/office/drawing/2014/main" id="{73DAB56D-2188-4A64-AE19-648068C20E8D}"/>
              </a:ext>
            </a:extLst>
          </p:cNvPr>
          <p:cNvCxnSpPr>
            <a:cxnSpLocks/>
            <a:stCxn id="33" idx="1"/>
            <a:endCxn id="48" idx="1"/>
          </p:cNvCxnSpPr>
          <p:nvPr/>
        </p:nvCxnSpPr>
        <p:spPr>
          <a:xfrm flipV="1">
            <a:off x="5524179" y="1799599"/>
            <a:ext cx="652344" cy="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C896FD7-CD6A-F133-1DDE-39206036C43A}"/>
              </a:ext>
            </a:extLst>
          </p:cNvPr>
          <p:cNvGrpSpPr/>
          <p:nvPr/>
        </p:nvGrpSpPr>
        <p:grpSpPr>
          <a:xfrm>
            <a:off x="6176523" y="1547434"/>
            <a:ext cx="1307354" cy="728682"/>
            <a:chOff x="5784195" y="5055352"/>
            <a:chExt cx="1307354" cy="728682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F64BB09B-B684-BC79-1BF1-40ACA6712649}"/>
                </a:ext>
              </a:extLst>
            </p:cNvPr>
            <p:cNvSpPr/>
            <p:nvPr/>
          </p:nvSpPr>
          <p:spPr>
            <a:xfrm>
              <a:off x="5784195" y="5055352"/>
              <a:ext cx="982600" cy="504329"/>
            </a:xfrm>
            <a:prstGeom prst="roundRect">
              <a:avLst>
                <a:gd name="adj" fmla="val 1197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50" dirty="0" err="1">
                  <a:solidFill>
                    <a:schemeClr val="tx1"/>
                  </a:solidFill>
                </a:rPr>
                <a:t>Oberkorn</a:t>
              </a:r>
              <a:endParaRPr lang="es-ES" sz="1050" dirty="0">
                <a:solidFill>
                  <a:schemeClr val="tx1"/>
                </a:solidFill>
              </a:endParaRPr>
            </a:p>
            <a:p>
              <a:pPr algn="ctr"/>
              <a:r>
                <a:rPr lang="es-ES" sz="1050" dirty="0" err="1">
                  <a:solidFill>
                    <a:schemeClr val="tx1"/>
                  </a:solidFill>
                </a:rPr>
                <a:t>Console</a:t>
              </a:r>
              <a:endParaRPr lang="es-ES" sz="1050" dirty="0">
                <a:solidFill>
                  <a:schemeClr val="tx1"/>
                </a:solidFill>
              </a:endParaRPr>
            </a:p>
            <a:p>
              <a:pPr algn="ctr"/>
              <a:r>
                <a:rPr lang="es-ES" sz="1050" dirty="0" err="1">
                  <a:solidFill>
                    <a:schemeClr val="tx1"/>
                  </a:solidFill>
                </a:rPr>
                <a:t>Authorizator</a:t>
              </a:r>
              <a:endParaRPr lang="es-ES" sz="1050" dirty="0">
                <a:solidFill>
                  <a:schemeClr val="tx1"/>
                </a:solidFill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77E0A57D-5617-A2A7-2A89-43F33DC54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58471" y="5335330"/>
              <a:ext cx="433078" cy="448704"/>
            </a:xfrm>
            <a:prstGeom prst="rect">
              <a:avLst/>
            </a:prstGeom>
          </p:spPr>
        </p:pic>
      </p:grp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94A3A303-BEAB-6307-1C93-D0DE41FA49BE}"/>
              </a:ext>
            </a:extLst>
          </p:cNvPr>
          <p:cNvCxnSpPr>
            <a:cxnSpLocks/>
            <a:stCxn id="20" idx="2"/>
            <a:endCxn id="12" idx="3"/>
          </p:cNvCxnSpPr>
          <p:nvPr/>
        </p:nvCxnSpPr>
        <p:spPr>
          <a:xfrm rot="16200000" flipH="1">
            <a:off x="6878794" y="3689590"/>
            <a:ext cx="498137" cy="1497294"/>
          </a:xfrm>
          <a:prstGeom prst="bentConnector2">
            <a:avLst/>
          </a:prstGeom>
          <a:ln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Flowchart: Magnetic Disk 1024">
            <a:extLst>
              <a:ext uri="{FF2B5EF4-FFF2-40B4-BE49-F238E27FC236}">
                <a16:creationId xmlns:a16="http://schemas.microsoft.com/office/drawing/2014/main" id="{3C979FDB-4C79-1F43-C107-D88525449548}"/>
              </a:ext>
            </a:extLst>
          </p:cNvPr>
          <p:cNvSpPr/>
          <p:nvPr/>
        </p:nvSpPr>
        <p:spPr>
          <a:xfrm>
            <a:off x="5624564" y="3119974"/>
            <a:ext cx="423068" cy="448291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800" b="1" dirty="0" err="1"/>
              <a:t>Console</a:t>
            </a:r>
            <a:endParaRPr lang="es-ES" sz="800" b="1" dirty="0"/>
          </a:p>
          <a:p>
            <a:pPr algn="ctr"/>
            <a:r>
              <a:rPr lang="es-ES" sz="800" b="1" dirty="0"/>
              <a:t>(SPA)</a:t>
            </a:r>
          </a:p>
        </p:txBody>
      </p:sp>
      <p:sp>
        <p:nvSpPr>
          <p:cNvPr id="1026" name="Rectangle: Top Corners Snipped 1025">
            <a:extLst>
              <a:ext uri="{FF2B5EF4-FFF2-40B4-BE49-F238E27FC236}">
                <a16:creationId xmlns:a16="http://schemas.microsoft.com/office/drawing/2014/main" id="{FC69C859-8117-91BE-16D1-C67345B9A973}"/>
              </a:ext>
            </a:extLst>
          </p:cNvPr>
          <p:cNvSpPr/>
          <p:nvPr/>
        </p:nvSpPr>
        <p:spPr>
          <a:xfrm rot="16200000">
            <a:off x="5081899" y="3686641"/>
            <a:ext cx="375731" cy="338404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ES" sz="800" b="1" dirty="0"/>
              <a:t>API</a:t>
            </a:r>
          </a:p>
        </p:txBody>
      </p:sp>
      <p:sp>
        <p:nvSpPr>
          <p:cNvPr id="1027" name="Rectangle: Top Corners Snipped 1026">
            <a:extLst>
              <a:ext uri="{FF2B5EF4-FFF2-40B4-BE49-F238E27FC236}">
                <a16:creationId xmlns:a16="http://schemas.microsoft.com/office/drawing/2014/main" id="{2ACD6735-F229-26A9-F9EB-C4BF63C3CA03}"/>
              </a:ext>
            </a:extLst>
          </p:cNvPr>
          <p:cNvSpPr/>
          <p:nvPr/>
        </p:nvSpPr>
        <p:spPr>
          <a:xfrm rot="16200000">
            <a:off x="5081899" y="3174918"/>
            <a:ext cx="375731" cy="338404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ES" sz="800" b="1" dirty="0"/>
              <a:t>web</a:t>
            </a:r>
          </a:p>
        </p:txBody>
      </p:sp>
      <p:cxnSp>
        <p:nvCxnSpPr>
          <p:cNvPr id="1029" name="Connector: Elbow 29">
            <a:extLst>
              <a:ext uri="{FF2B5EF4-FFF2-40B4-BE49-F238E27FC236}">
                <a16:creationId xmlns:a16="http://schemas.microsoft.com/office/drawing/2014/main" id="{333A9950-BB06-BAA7-29FA-FAD880E1C78F}"/>
              </a:ext>
            </a:extLst>
          </p:cNvPr>
          <p:cNvCxnSpPr>
            <a:cxnSpLocks/>
            <a:stCxn id="1027" idx="1"/>
            <a:endCxn id="1025" idx="2"/>
          </p:cNvCxnSpPr>
          <p:nvPr/>
        </p:nvCxnSpPr>
        <p:spPr>
          <a:xfrm>
            <a:off x="5438967" y="3344120"/>
            <a:ext cx="1855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Connector: Elbow 29">
            <a:extLst>
              <a:ext uri="{FF2B5EF4-FFF2-40B4-BE49-F238E27FC236}">
                <a16:creationId xmlns:a16="http://schemas.microsoft.com/office/drawing/2014/main" id="{0FF56261-12ED-3CAF-C45D-750DB5C94738}"/>
              </a:ext>
            </a:extLst>
          </p:cNvPr>
          <p:cNvCxnSpPr>
            <a:cxnSpLocks/>
            <a:stCxn id="5" idx="3"/>
            <a:endCxn id="1026" idx="3"/>
          </p:cNvCxnSpPr>
          <p:nvPr/>
        </p:nvCxnSpPr>
        <p:spPr>
          <a:xfrm>
            <a:off x="4182005" y="3544415"/>
            <a:ext cx="918558" cy="311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Connector: Elbow 29">
            <a:extLst>
              <a:ext uri="{FF2B5EF4-FFF2-40B4-BE49-F238E27FC236}">
                <a16:creationId xmlns:a16="http://schemas.microsoft.com/office/drawing/2014/main" id="{001CB8C6-6B2F-E897-BE51-818B8B2D21EF}"/>
              </a:ext>
            </a:extLst>
          </p:cNvPr>
          <p:cNvCxnSpPr>
            <a:cxnSpLocks/>
            <a:stCxn id="5" idx="3"/>
            <a:endCxn id="1027" idx="3"/>
          </p:cNvCxnSpPr>
          <p:nvPr/>
        </p:nvCxnSpPr>
        <p:spPr>
          <a:xfrm flipV="1">
            <a:off x="4182005" y="3344120"/>
            <a:ext cx="918558" cy="200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Connector: Elbow 1046">
            <a:extLst>
              <a:ext uri="{FF2B5EF4-FFF2-40B4-BE49-F238E27FC236}">
                <a16:creationId xmlns:a16="http://schemas.microsoft.com/office/drawing/2014/main" id="{B01B6929-F78C-27F4-EBB1-0BD9A505DD6E}"/>
              </a:ext>
            </a:extLst>
          </p:cNvPr>
          <p:cNvCxnSpPr>
            <a:cxnSpLocks/>
            <a:stCxn id="5" idx="0"/>
            <a:endCxn id="33" idx="3"/>
          </p:cNvCxnSpPr>
          <p:nvPr/>
        </p:nvCxnSpPr>
        <p:spPr>
          <a:xfrm rot="5400000" flipH="1" flipV="1">
            <a:off x="3485986" y="1471950"/>
            <a:ext cx="1087323" cy="1743159"/>
          </a:xfrm>
          <a:prstGeom prst="bentConnector2">
            <a:avLst/>
          </a:prstGeom>
          <a:ln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0" name="TextBox 1049">
            <a:extLst>
              <a:ext uri="{FF2B5EF4-FFF2-40B4-BE49-F238E27FC236}">
                <a16:creationId xmlns:a16="http://schemas.microsoft.com/office/drawing/2014/main" id="{044F6180-9DC5-597F-0BA7-2FA510DCC42B}"/>
              </a:ext>
            </a:extLst>
          </p:cNvPr>
          <p:cNvSpPr txBox="1"/>
          <p:nvPr/>
        </p:nvSpPr>
        <p:spPr>
          <a:xfrm>
            <a:off x="3353074" y="1562821"/>
            <a:ext cx="1105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err="1"/>
              <a:t>Validate</a:t>
            </a:r>
            <a:endParaRPr lang="es-ES" sz="1200" dirty="0"/>
          </a:p>
          <a:p>
            <a:pPr algn="ctr"/>
            <a:r>
              <a:rPr lang="es-ES" sz="1200" dirty="0" err="1"/>
              <a:t>console</a:t>
            </a:r>
            <a:r>
              <a:rPr lang="es-ES" sz="1200" dirty="0"/>
              <a:t> </a:t>
            </a:r>
            <a:r>
              <a:rPr lang="es-ES" sz="1200" dirty="0" err="1"/>
              <a:t>access</a:t>
            </a:r>
            <a:endParaRPr lang="es-ES" sz="1200" dirty="0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9A1712DD-5557-8DD6-888F-1211855827FB}"/>
              </a:ext>
            </a:extLst>
          </p:cNvPr>
          <p:cNvCxnSpPr>
            <a:cxnSpLocks/>
            <a:stCxn id="1026" idx="1"/>
            <a:endCxn id="20" idx="2"/>
          </p:cNvCxnSpPr>
          <p:nvPr/>
        </p:nvCxnSpPr>
        <p:spPr>
          <a:xfrm>
            <a:off x="5438967" y="3855843"/>
            <a:ext cx="940248" cy="333326"/>
          </a:xfrm>
          <a:prstGeom prst="bentConnector4">
            <a:avLst>
              <a:gd name="adj1" fmla="val 99832"/>
              <a:gd name="adj2" fmla="val 36906"/>
            </a:avLst>
          </a:prstGeom>
          <a:ln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8861400-B0D9-8F82-54C7-9E26D8332401}"/>
              </a:ext>
            </a:extLst>
          </p:cNvPr>
          <p:cNvSpPr txBox="1"/>
          <p:nvPr/>
        </p:nvSpPr>
        <p:spPr>
          <a:xfrm>
            <a:off x="5419306" y="3689670"/>
            <a:ext cx="705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800" dirty="0"/>
              <a:t>Proxy</a:t>
            </a:r>
          </a:p>
          <a:p>
            <a:pPr algn="ctr"/>
            <a:r>
              <a:rPr lang="es-ES" sz="800" dirty="0"/>
              <a:t>API </a:t>
            </a:r>
            <a:r>
              <a:rPr lang="es-ES" sz="800" dirty="0" err="1"/>
              <a:t>requests</a:t>
            </a:r>
            <a:endParaRPr lang="es-ES" sz="800" dirty="0"/>
          </a:p>
        </p:txBody>
      </p:sp>
    </p:spTree>
    <p:extLst>
      <p:ext uri="{BB962C8B-B14F-4D97-AF65-F5344CB8AC3E}">
        <p14:creationId xmlns:p14="http://schemas.microsoft.com/office/powerpoint/2010/main" val="1740531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AD1172-547B-CC67-0049-901E08162E9F}"/>
              </a:ext>
            </a:extLst>
          </p:cNvPr>
          <p:cNvSpPr txBox="1"/>
          <p:nvPr/>
        </p:nvSpPr>
        <p:spPr>
          <a:xfrm>
            <a:off x="5550408" y="3244334"/>
            <a:ext cx="1345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Architecture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65657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1EABD0B-7717-097C-4B8C-20C9F64F5571}"/>
              </a:ext>
            </a:extLst>
          </p:cNvPr>
          <p:cNvSpPr/>
          <p:nvPr/>
        </p:nvSpPr>
        <p:spPr>
          <a:xfrm>
            <a:off x="3448050" y="990600"/>
            <a:ext cx="5724525" cy="4800600"/>
          </a:xfrm>
          <a:prstGeom prst="roundRect">
            <a:avLst>
              <a:gd name="adj" fmla="val 4427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EB12C1E-DFA1-4068-F8F1-64B14A4C54DC}"/>
              </a:ext>
            </a:extLst>
          </p:cNvPr>
          <p:cNvSpPr/>
          <p:nvPr/>
        </p:nvSpPr>
        <p:spPr>
          <a:xfrm>
            <a:off x="4574586" y="4428850"/>
            <a:ext cx="1388064" cy="1034490"/>
          </a:xfrm>
          <a:prstGeom prst="roundRect">
            <a:avLst>
              <a:gd name="adj" fmla="val 11979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err="1">
                <a:solidFill>
                  <a:schemeClr val="tx1"/>
                </a:solidFill>
              </a:rPr>
              <a:t>Oberkorn</a:t>
            </a:r>
            <a:endParaRPr lang="es-ES" sz="1600" dirty="0">
              <a:solidFill>
                <a:schemeClr val="tx1"/>
              </a:solidFill>
            </a:endParaRPr>
          </a:p>
          <a:p>
            <a:pPr algn="ctr"/>
            <a:r>
              <a:rPr lang="es-ES" sz="1600" dirty="0" err="1">
                <a:solidFill>
                  <a:schemeClr val="tx1"/>
                </a:solidFill>
              </a:rPr>
              <a:t>Authorizator</a:t>
            </a:r>
            <a:endParaRPr lang="es-ES" sz="1600" dirty="0">
              <a:solidFill>
                <a:schemeClr val="tx1"/>
              </a:solidFill>
            </a:endParaRPr>
          </a:p>
        </p:txBody>
      </p:sp>
      <p:pic>
        <p:nvPicPr>
          <p:cNvPr id="9" name="Picture 2" descr="KubeCon Europe 2017 Impressions · Chris Hager">
            <a:extLst>
              <a:ext uri="{FF2B5EF4-FFF2-40B4-BE49-F238E27FC236}">
                <a16:creationId xmlns:a16="http://schemas.microsoft.com/office/drawing/2014/main" id="{B4F394AE-E3F0-7B4F-8712-75186A27F0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7" t="6775" r="6520" b="7478"/>
          <a:stretch/>
        </p:blipFill>
        <p:spPr bwMode="auto">
          <a:xfrm>
            <a:off x="8477249" y="5142875"/>
            <a:ext cx="514265" cy="505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153B1FA-82A0-7025-CA40-8D6B6ADBB708}"/>
              </a:ext>
            </a:extLst>
          </p:cNvPr>
          <p:cNvSpPr/>
          <p:nvPr/>
        </p:nvSpPr>
        <p:spPr>
          <a:xfrm>
            <a:off x="7124700" y="1429993"/>
            <a:ext cx="1266825" cy="847725"/>
          </a:xfrm>
          <a:prstGeom prst="roundRect">
            <a:avLst>
              <a:gd name="adj" fmla="val 11979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err="1">
                <a:solidFill>
                  <a:schemeClr val="tx1"/>
                </a:solidFill>
              </a:rPr>
              <a:t>Oberkorn</a:t>
            </a:r>
            <a:r>
              <a:rPr lang="es-ES" sz="1600" dirty="0">
                <a:solidFill>
                  <a:schemeClr val="tx1"/>
                </a:solidFill>
              </a:rPr>
              <a:t> </a:t>
            </a:r>
            <a:r>
              <a:rPr lang="es-ES" sz="1600" dirty="0" err="1">
                <a:solidFill>
                  <a:schemeClr val="tx1"/>
                </a:solidFill>
              </a:rPr>
              <a:t>Controller</a:t>
            </a:r>
            <a:r>
              <a:rPr lang="es-ES" sz="1600" dirty="0">
                <a:solidFill>
                  <a:schemeClr val="tx1"/>
                </a:solidFill>
              </a:rPr>
              <a:t> </a:t>
            </a:r>
            <a:r>
              <a:rPr lang="es-ES" sz="1600" dirty="0" err="1">
                <a:solidFill>
                  <a:schemeClr val="tx1"/>
                </a:solidFill>
              </a:rPr>
              <a:t>Pod</a:t>
            </a:r>
            <a:endParaRPr lang="es-ES" sz="1600" dirty="0">
              <a:solidFill>
                <a:schemeClr val="tx1"/>
              </a:solidFill>
            </a:endParaRP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EFFA23C-8143-DF29-2CD7-4A5E451CDC42}"/>
              </a:ext>
            </a:extLst>
          </p:cNvPr>
          <p:cNvCxnSpPr>
            <a:cxnSpLocks/>
            <a:stCxn id="20" idx="1"/>
            <a:endCxn id="5" idx="0"/>
          </p:cNvCxnSpPr>
          <p:nvPr/>
        </p:nvCxnSpPr>
        <p:spPr>
          <a:xfrm rot="10800000" flipV="1">
            <a:off x="3752850" y="1853856"/>
            <a:ext cx="3371850" cy="6096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3576EA8-803A-EE53-BB21-E55B25D1FF29}"/>
              </a:ext>
            </a:extLst>
          </p:cNvPr>
          <p:cNvCxnSpPr>
            <a:cxnSpLocks/>
            <a:stCxn id="20" idx="1"/>
            <a:endCxn id="7" idx="0"/>
          </p:cNvCxnSpPr>
          <p:nvPr/>
        </p:nvCxnSpPr>
        <p:spPr>
          <a:xfrm rot="10800000" flipV="1">
            <a:off x="5268618" y="1853856"/>
            <a:ext cx="1856082" cy="25749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A0F8D23E-B8F6-C835-04EC-5203FF579B9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71698" y="2045236"/>
            <a:ext cx="433078" cy="44870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43835C1-F196-3938-4348-5B554F4E1249}"/>
              </a:ext>
            </a:extLst>
          </p:cNvPr>
          <p:cNvSpPr txBox="1"/>
          <p:nvPr/>
        </p:nvSpPr>
        <p:spPr>
          <a:xfrm>
            <a:off x="3911856" y="1623022"/>
            <a:ext cx="789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/>
              <a:t>Configure</a:t>
            </a:r>
          </a:p>
          <a:p>
            <a:pPr algn="ctr"/>
            <a:r>
              <a:rPr lang="es-ES" sz="1200" dirty="0" err="1"/>
              <a:t>Ingress</a:t>
            </a:r>
            <a:endParaRPr lang="es-E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4DABA0-CCD8-81F5-1F48-3E4B48A3FDBE}"/>
              </a:ext>
            </a:extLst>
          </p:cNvPr>
          <p:cNvSpPr txBox="1"/>
          <p:nvPr/>
        </p:nvSpPr>
        <p:spPr>
          <a:xfrm rot="16200000">
            <a:off x="4637323" y="3556927"/>
            <a:ext cx="1224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err="1"/>
              <a:t>Deploy</a:t>
            </a:r>
            <a:endParaRPr lang="es-ES" sz="1200" dirty="0"/>
          </a:p>
          <a:p>
            <a:pPr algn="ctr"/>
            <a:r>
              <a:rPr lang="es-ES" sz="1200" dirty="0" err="1"/>
              <a:t>ObkAuthorizator</a:t>
            </a:r>
            <a:endParaRPr lang="es-ES" sz="1200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6C4AE1B-53CD-068A-76AB-F2F64359F37F}"/>
              </a:ext>
            </a:extLst>
          </p:cNvPr>
          <p:cNvCxnSpPr>
            <a:cxnSpLocks/>
            <a:stCxn id="7" idx="1"/>
            <a:endCxn id="5" idx="2"/>
          </p:cNvCxnSpPr>
          <p:nvPr/>
        </p:nvCxnSpPr>
        <p:spPr>
          <a:xfrm rot="10800000">
            <a:off x="3752850" y="3777907"/>
            <a:ext cx="821736" cy="1168189"/>
          </a:xfrm>
          <a:prstGeom prst="bentConnector2">
            <a:avLst/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DFC7033-6B51-B615-1E61-3AEF2FAB4F55}"/>
              </a:ext>
            </a:extLst>
          </p:cNvPr>
          <p:cNvSpPr txBox="1"/>
          <p:nvPr/>
        </p:nvSpPr>
        <p:spPr>
          <a:xfrm>
            <a:off x="506305" y="361539"/>
            <a:ext cx="19875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cotrolplane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B478FA9-6EB1-68D2-F017-1ECCC524D68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46111" y="5238988"/>
            <a:ext cx="433078" cy="448704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BD72A270-4B41-42DF-7C97-0C382447CF0B}"/>
              </a:ext>
            </a:extLst>
          </p:cNvPr>
          <p:cNvGrpSpPr/>
          <p:nvPr/>
        </p:nvGrpSpPr>
        <p:grpSpPr>
          <a:xfrm>
            <a:off x="2728912" y="2463456"/>
            <a:ext cx="2047875" cy="1314450"/>
            <a:chOff x="2728912" y="2463456"/>
            <a:chExt cx="2047875" cy="131445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893CDFD-7304-57AE-6C1D-EA2D450CBF73}"/>
                </a:ext>
              </a:extLst>
            </p:cNvPr>
            <p:cNvSpPr/>
            <p:nvPr/>
          </p:nvSpPr>
          <p:spPr>
            <a:xfrm>
              <a:off x="2728912" y="2463456"/>
              <a:ext cx="2047875" cy="1314450"/>
            </a:xfrm>
            <a:prstGeom prst="roundRect">
              <a:avLst>
                <a:gd name="adj" fmla="val 1197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AD363DB-3799-9512-E69D-31E004B0FB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20742" y="2617202"/>
              <a:ext cx="1060562" cy="10483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7945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1EABD0B-7717-097C-4B8C-20C9F64F5571}"/>
              </a:ext>
            </a:extLst>
          </p:cNvPr>
          <p:cNvSpPr/>
          <p:nvPr/>
        </p:nvSpPr>
        <p:spPr>
          <a:xfrm>
            <a:off x="3448050" y="990600"/>
            <a:ext cx="5724525" cy="4800600"/>
          </a:xfrm>
          <a:prstGeom prst="roundRect">
            <a:avLst>
              <a:gd name="adj" fmla="val 4427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9AE0E8C-C1F7-97CB-EDA6-20FE9CB7E306}"/>
              </a:ext>
            </a:extLst>
          </p:cNvPr>
          <p:cNvGrpSpPr/>
          <p:nvPr/>
        </p:nvGrpSpPr>
        <p:grpSpPr>
          <a:xfrm>
            <a:off x="4264821" y="4361110"/>
            <a:ext cx="1388064" cy="1034490"/>
            <a:chOff x="2165088" y="4352925"/>
            <a:chExt cx="1388064" cy="103449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EB12C1E-DFA1-4068-F8F1-64B14A4C54DC}"/>
                </a:ext>
              </a:extLst>
            </p:cNvPr>
            <p:cNvSpPr/>
            <p:nvPr/>
          </p:nvSpPr>
          <p:spPr>
            <a:xfrm>
              <a:off x="2165088" y="4352925"/>
              <a:ext cx="1388064" cy="1034490"/>
            </a:xfrm>
            <a:prstGeom prst="roundRect">
              <a:avLst>
                <a:gd name="adj" fmla="val 1197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82B06E1-AAF7-EC35-E32A-230A9A68A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494993" y="4492904"/>
              <a:ext cx="728254" cy="754531"/>
            </a:xfrm>
            <a:prstGeom prst="rect">
              <a:avLst/>
            </a:prstGeom>
          </p:spPr>
        </p:pic>
      </p:grpSp>
      <p:pic>
        <p:nvPicPr>
          <p:cNvPr id="9" name="Picture 2" descr="KubeCon Europe 2017 Impressions · Chris Hager">
            <a:extLst>
              <a:ext uri="{FF2B5EF4-FFF2-40B4-BE49-F238E27FC236}">
                <a16:creationId xmlns:a16="http://schemas.microsoft.com/office/drawing/2014/main" id="{B4F394AE-E3F0-7B4F-8712-75186A27F0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7" t="6775" r="6520" b="7478"/>
          <a:stretch/>
        </p:blipFill>
        <p:spPr bwMode="auto">
          <a:xfrm>
            <a:off x="8477249" y="5142875"/>
            <a:ext cx="514265" cy="505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67E370AB-63DA-1373-62E0-0ED2AF29BA59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97503" y="4098627"/>
            <a:ext cx="975066" cy="371728"/>
          </a:xfrm>
          <a:prstGeom prst="bentConnector3">
            <a:avLst>
              <a:gd name="adj1" fmla="val 998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ED097FF4-6512-E8C4-B266-F3C3EC76C1D4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89941" y="4075859"/>
            <a:ext cx="1272836" cy="676923"/>
          </a:xfrm>
          <a:prstGeom prst="bentConnector3">
            <a:avLst>
              <a:gd name="adj1" fmla="val 100138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Top Corners Snipped 18">
            <a:extLst>
              <a:ext uri="{FF2B5EF4-FFF2-40B4-BE49-F238E27FC236}">
                <a16:creationId xmlns:a16="http://schemas.microsoft.com/office/drawing/2014/main" id="{57E2EA71-EA55-5363-8A5A-6100318271C6}"/>
              </a:ext>
            </a:extLst>
          </p:cNvPr>
          <p:cNvSpPr/>
          <p:nvPr/>
        </p:nvSpPr>
        <p:spPr>
          <a:xfrm rot="16200000">
            <a:off x="5655469" y="2804625"/>
            <a:ext cx="881062" cy="622952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Service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153B1FA-82A0-7025-CA40-8D6B6ADBB708}"/>
              </a:ext>
            </a:extLst>
          </p:cNvPr>
          <p:cNvSpPr/>
          <p:nvPr/>
        </p:nvSpPr>
        <p:spPr>
          <a:xfrm>
            <a:off x="7124699" y="2134843"/>
            <a:ext cx="1266825" cy="847725"/>
          </a:xfrm>
          <a:prstGeom prst="roundRect">
            <a:avLst>
              <a:gd name="adj" fmla="val 11979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Appl</a:t>
            </a:r>
          </a:p>
          <a:p>
            <a:pPr algn="ctr"/>
            <a:r>
              <a:rPr lang="es-ES" dirty="0">
                <a:solidFill>
                  <a:schemeClr val="tx1"/>
                </a:solidFill>
              </a:rPr>
              <a:t>Pod1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24A1E41-692C-FC95-9BC2-0C0B6BA868DB}"/>
              </a:ext>
            </a:extLst>
          </p:cNvPr>
          <p:cNvSpPr/>
          <p:nvPr/>
        </p:nvSpPr>
        <p:spPr>
          <a:xfrm>
            <a:off x="7124700" y="3354039"/>
            <a:ext cx="1266825" cy="847725"/>
          </a:xfrm>
          <a:prstGeom prst="roundRect">
            <a:avLst>
              <a:gd name="adj" fmla="val 11979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Appl</a:t>
            </a:r>
          </a:p>
          <a:p>
            <a:pPr algn="ctr"/>
            <a:r>
              <a:rPr lang="es-ES" dirty="0">
                <a:solidFill>
                  <a:schemeClr val="tx1"/>
                </a:solidFill>
              </a:rPr>
              <a:t>Pod2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EFFA23C-8143-DF29-2CD7-4A5E451CDC42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408644" y="2558706"/>
            <a:ext cx="716055" cy="3827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3576EA8-803A-EE53-BB21-E55B25D1FF29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401499" y="3312061"/>
            <a:ext cx="723201" cy="4658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3C2A4970-E994-AB99-7420-585BEA248553}"/>
              </a:ext>
            </a:extLst>
          </p:cNvPr>
          <p:cNvCxnSpPr>
            <a:cxnSpLocks/>
            <a:stCxn id="5" idx="3"/>
            <a:endCxn id="19" idx="3"/>
          </p:cNvCxnSpPr>
          <p:nvPr/>
        </p:nvCxnSpPr>
        <p:spPr>
          <a:xfrm flipV="1">
            <a:off x="4776787" y="3116101"/>
            <a:ext cx="1007737" cy="4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6" descr="Browser window, blank web page vector template By Microvector ...">
            <a:extLst>
              <a:ext uri="{FF2B5EF4-FFF2-40B4-BE49-F238E27FC236}">
                <a16:creationId xmlns:a16="http://schemas.microsoft.com/office/drawing/2014/main" id="{25561D0A-2F0B-53F5-A99C-5542F841F2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207" t="19062" r="10174" b="20464"/>
          <a:stretch/>
        </p:blipFill>
        <p:spPr bwMode="auto">
          <a:xfrm>
            <a:off x="1001314" y="2741842"/>
            <a:ext cx="997540" cy="757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Connector: Elbow 25">
            <a:extLst>
              <a:ext uri="{FF2B5EF4-FFF2-40B4-BE49-F238E27FC236}">
                <a16:creationId xmlns:a16="http://schemas.microsoft.com/office/drawing/2014/main" id="{66A94485-8393-00A2-BDF8-200119475389}"/>
              </a:ext>
            </a:extLst>
          </p:cNvPr>
          <p:cNvCxnSpPr>
            <a:cxnSpLocks/>
            <a:stCxn id="33" idx="3"/>
            <a:endCxn id="5" idx="1"/>
          </p:cNvCxnSpPr>
          <p:nvPr/>
        </p:nvCxnSpPr>
        <p:spPr>
          <a:xfrm>
            <a:off x="1998854" y="3120681"/>
            <a:ext cx="7300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E0FF96B-CE33-C66A-DFEC-C60795F0E7FF}"/>
              </a:ext>
            </a:extLst>
          </p:cNvPr>
          <p:cNvGrpSpPr/>
          <p:nvPr/>
        </p:nvGrpSpPr>
        <p:grpSpPr>
          <a:xfrm>
            <a:off x="2728912" y="2463456"/>
            <a:ext cx="2047875" cy="1314450"/>
            <a:chOff x="2728912" y="2463456"/>
            <a:chExt cx="2047875" cy="131445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893CDFD-7304-57AE-6C1D-EA2D450CBF73}"/>
                </a:ext>
              </a:extLst>
            </p:cNvPr>
            <p:cNvSpPr/>
            <p:nvPr/>
          </p:nvSpPr>
          <p:spPr>
            <a:xfrm>
              <a:off x="2728912" y="2463456"/>
              <a:ext cx="2047875" cy="1314450"/>
            </a:xfrm>
            <a:prstGeom prst="roundRect">
              <a:avLst>
                <a:gd name="adj" fmla="val 1197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105C607-AF9D-0A95-8741-7E8F1D7AC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22568" y="2596529"/>
              <a:ext cx="1060562" cy="1048301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92C7C90-DFC2-BD9A-5272-7E217D2F181B}"/>
              </a:ext>
            </a:extLst>
          </p:cNvPr>
          <p:cNvSpPr txBox="1"/>
          <p:nvPr/>
        </p:nvSpPr>
        <p:spPr>
          <a:xfrm>
            <a:off x="506305" y="361539"/>
            <a:ext cx="19875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dataplane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317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1EABD0B-7717-097C-4B8C-20C9F64F5571}"/>
              </a:ext>
            </a:extLst>
          </p:cNvPr>
          <p:cNvSpPr/>
          <p:nvPr/>
        </p:nvSpPr>
        <p:spPr>
          <a:xfrm>
            <a:off x="2512150" y="1239890"/>
            <a:ext cx="6842162" cy="5236464"/>
          </a:xfrm>
          <a:prstGeom prst="roundRect">
            <a:avLst>
              <a:gd name="adj" fmla="val 4427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Picture 2" descr="KubeCon Europe 2017 Impressions · Chris Hager">
            <a:extLst>
              <a:ext uri="{FF2B5EF4-FFF2-40B4-BE49-F238E27FC236}">
                <a16:creationId xmlns:a16="http://schemas.microsoft.com/office/drawing/2014/main" id="{B4F394AE-E3F0-7B4F-8712-75186A27F0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7" t="6775" r="6520" b="7478"/>
          <a:stretch/>
        </p:blipFill>
        <p:spPr bwMode="auto">
          <a:xfrm>
            <a:off x="8650726" y="5870278"/>
            <a:ext cx="514265" cy="505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153B1FA-82A0-7025-CA40-8D6B6ADBB708}"/>
              </a:ext>
            </a:extLst>
          </p:cNvPr>
          <p:cNvSpPr/>
          <p:nvPr/>
        </p:nvSpPr>
        <p:spPr>
          <a:xfrm>
            <a:off x="7142988" y="1679283"/>
            <a:ext cx="1266825" cy="847725"/>
          </a:xfrm>
          <a:prstGeom prst="roundRect">
            <a:avLst>
              <a:gd name="adj" fmla="val 11979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err="1">
                <a:solidFill>
                  <a:schemeClr val="tx1"/>
                </a:solidFill>
              </a:rPr>
              <a:t>Oberkorn</a:t>
            </a:r>
            <a:endParaRPr lang="es-ES" sz="1600" dirty="0">
              <a:solidFill>
                <a:schemeClr val="tx1"/>
              </a:solidFill>
            </a:endParaRPr>
          </a:p>
          <a:p>
            <a:pPr algn="ctr"/>
            <a:r>
              <a:rPr lang="es-ES" sz="1600" dirty="0" err="1">
                <a:solidFill>
                  <a:schemeClr val="tx1"/>
                </a:solidFill>
              </a:rPr>
              <a:t>Controller</a:t>
            </a:r>
            <a:endParaRPr lang="es-ES" sz="1600" dirty="0">
              <a:solidFill>
                <a:schemeClr val="tx1"/>
              </a:solidFill>
            </a:endParaRP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EFFA23C-8143-DF29-2CD7-4A5E451CDC42}"/>
              </a:ext>
            </a:extLst>
          </p:cNvPr>
          <p:cNvCxnSpPr>
            <a:cxnSpLocks/>
            <a:stCxn id="20" idx="1"/>
            <a:endCxn id="5" idx="0"/>
          </p:cNvCxnSpPr>
          <p:nvPr/>
        </p:nvCxnSpPr>
        <p:spPr>
          <a:xfrm rot="10800000" flipV="1">
            <a:off x="3158068" y="2103146"/>
            <a:ext cx="3984920" cy="7840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3576EA8-803A-EE53-BB21-E55B25D1FF29}"/>
              </a:ext>
            </a:extLst>
          </p:cNvPr>
          <p:cNvCxnSpPr>
            <a:cxnSpLocks/>
            <a:stCxn id="20" idx="1"/>
            <a:endCxn id="12" idx="0"/>
          </p:cNvCxnSpPr>
          <p:nvPr/>
        </p:nvCxnSpPr>
        <p:spPr>
          <a:xfrm rot="10800000" flipV="1">
            <a:off x="4897674" y="2103145"/>
            <a:ext cx="2245315" cy="26517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A0F8D23E-B8F6-C835-04EC-5203FF579B9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07780" y="2302656"/>
            <a:ext cx="433078" cy="44870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43835C1-F196-3938-4348-5B554F4E1249}"/>
              </a:ext>
            </a:extLst>
          </p:cNvPr>
          <p:cNvSpPr txBox="1"/>
          <p:nvPr/>
        </p:nvSpPr>
        <p:spPr>
          <a:xfrm>
            <a:off x="3930144" y="1872312"/>
            <a:ext cx="789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/>
              <a:t>Configure</a:t>
            </a:r>
          </a:p>
          <a:p>
            <a:pPr algn="ctr"/>
            <a:r>
              <a:rPr lang="es-ES" sz="1200" dirty="0" err="1"/>
              <a:t>Ingress</a:t>
            </a:r>
            <a:endParaRPr lang="es-E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4DABA0-CCD8-81F5-1F48-3E4B48A3FDBE}"/>
              </a:ext>
            </a:extLst>
          </p:cNvPr>
          <p:cNvSpPr txBox="1"/>
          <p:nvPr/>
        </p:nvSpPr>
        <p:spPr>
          <a:xfrm rot="16200000">
            <a:off x="4022476" y="3387904"/>
            <a:ext cx="1708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err="1"/>
              <a:t>Create</a:t>
            </a:r>
            <a:endParaRPr lang="es-ES" sz="1200" dirty="0"/>
          </a:p>
          <a:p>
            <a:pPr algn="ctr"/>
            <a:r>
              <a:rPr lang="es-ES" sz="1200" dirty="0" err="1"/>
              <a:t>ObkAuthorizator</a:t>
            </a:r>
            <a:r>
              <a:rPr lang="es-ES" sz="1200" dirty="0"/>
              <a:t> </a:t>
            </a:r>
            <a:r>
              <a:rPr lang="es-ES" sz="1200" dirty="0" err="1"/>
              <a:t>Service</a:t>
            </a:r>
            <a:endParaRPr lang="es-ES" sz="1200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6C4AE1B-53CD-068A-76AB-F2F64359F37F}"/>
              </a:ext>
            </a:extLst>
          </p:cNvPr>
          <p:cNvCxnSpPr>
            <a:cxnSpLocks/>
            <a:stCxn id="12" idx="3"/>
            <a:endCxn id="5" idx="2"/>
          </p:cNvCxnSpPr>
          <p:nvPr/>
        </p:nvCxnSpPr>
        <p:spPr>
          <a:xfrm rot="10800000">
            <a:off x="3158069" y="4201640"/>
            <a:ext cx="1428129" cy="993746"/>
          </a:xfrm>
          <a:prstGeom prst="bentConnector2">
            <a:avLst/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DFC7033-6B51-B615-1E61-3AEF2FAB4F55}"/>
              </a:ext>
            </a:extLst>
          </p:cNvPr>
          <p:cNvSpPr txBox="1"/>
          <p:nvPr/>
        </p:nvSpPr>
        <p:spPr>
          <a:xfrm>
            <a:off x="506305" y="361539"/>
            <a:ext cx="19875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architecture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2" name="Rectangle: Top Corners Snipped 11">
            <a:extLst>
              <a:ext uri="{FF2B5EF4-FFF2-40B4-BE49-F238E27FC236}">
                <a16:creationId xmlns:a16="http://schemas.microsoft.com/office/drawing/2014/main" id="{B988186F-2B87-CD09-12BC-1BC0CE649EDB}"/>
              </a:ext>
            </a:extLst>
          </p:cNvPr>
          <p:cNvSpPr/>
          <p:nvPr/>
        </p:nvSpPr>
        <p:spPr>
          <a:xfrm rot="16200000">
            <a:off x="4457142" y="4883910"/>
            <a:ext cx="881062" cy="622952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OberkornService</a:t>
            </a:r>
            <a:endParaRPr lang="es-ES" sz="1200" dirty="0"/>
          </a:p>
        </p:txBody>
      </p:sp>
      <p:cxnSp>
        <p:nvCxnSpPr>
          <p:cNvPr id="14" name="Connector: Elbow 15">
            <a:extLst>
              <a:ext uri="{FF2B5EF4-FFF2-40B4-BE49-F238E27FC236}">
                <a16:creationId xmlns:a16="http://schemas.microsoft.com/office/drawing/2014/main" id="{02D591E6-C68A-8324-F4A7-15FCBC6B8E8A}"/>
              </a:ext>
            </a:extLst>
          </p:cNvPr>
          <p:cNvCxnSpPr>
            <a:cxnSpLocks/>
            <a:stCxn id="12" idx="1"/>
            <a:endCxn id="13" idx="1"/>
          </p:cNvCxnSpPr>
          <p:nvPr/>
        </p:nvCxnSpPr>
        <p:spPr>
          <a:xfrm>
            <a:off x="5209149" y="5195386"/>
            <a:ext cx="657714" cy="497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29">
            <a:extLst>
              <a:ext uri="{FF2B5EF4-FFF2-40B4-BE49-F238E27FC236}">
                <a16:creationId xmlns:a16="http://schemas.microsoft.com/office/drawing/2014/main" id="{C51CB82D-18BC-EA7F-35BC-B65A5DACC218}"/>
              </a:ext>
            </a:extLst>
          </p:cNvPr>
          <p:cNvCxnSpPr>
            <a:cxnSpLocks/>
            <a:stCxn id="12" idx="1"/>
            <a:endCxn id="27" idx="1"/>
          </p:cNvCxnSpPr>
          <p:nvPr/>
        </p:nvCxnSpPr>
        <p:spPr>
          <a:xfrm flipV="1">
            <a:off x="5209149" y="4848322"/>
            <a:ext cx="652886" cy="347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7F1B375-8881-336C-EFCD-0534B7BE8359}"/>
              </a:ext>
            </a:extLst>
          </p:cNvPr>
          <p:cNvGrpSpPr/>
          <p:nvPr/>
        </p:nvGrpSpPr>
        <p:grpSpPr>
          <a:xfrm>
            <a:off x="5866863" y="5440494"/>
            <a:ext cx="1318778" cy="749437"/>
            <a:chOff x="5843261" y="5038329"/>
            <a:chExt cx="1318778" cy="749437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9083DB7-E99E-A13A-47C2-230CE2109141}"/>
                </a:ext>
              </a:extLst>
            </p:cNvPr>
            <p:cNvSpPr/>
            <p:nvPr/>
          </p:nvSpPr>
          <p:spPr>
            <a:xfrm>
              <a:off x="5843261" y="5038329"/>
              <a:ext cx="982600" cy="504329"/>
            </a:xfrm>
            <a:prstGeom prst="roundRect">
              <a:avLst>
                <a:gd name="adj" fmla="val 1197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dirty="0" err="1">
                  <a:solidFill>
                    <a:schemeClr val="tx1"/>
                  </a:solidFill>
                </a:rPr>
                <a:t>Oberkorn</a:t>
              </a:r>
              <a:r>
                <a:rPr lang="es-ES" sz="1100" dirty="0">
                  <a:solidFill>
                    <a:schemeClr val="tx1"/>
                  </a:solidFill>
                </a:rPr>
                <a:t> </a:t>
              </a:r>
              <a:r>
                <a:rPr lang="es-ES" sz="1100" dirty="0" err="1">
                  <a:solidFill>
                    <a:schemeClr val="tx1"/>
                  </a:solidFill>
                </a:rPr>
                <a:t>Authorizator</a:t>
              </a:r>
              <a:endParaRPr lang="es-ES" sz="1100" dirty="0">
                <a:solidFill>
                  <a:schemeClr val="tx1"/>
                </a:solidFill>
              </a:endParaRP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6AF3DB9-927B-1385-BB21-6B4D9E8AE2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728961" y="5339062"/>
              <a:ext cx="433078" cy="448704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101EF72-E0AF-5AAF-C360-152C6D48E08A}"/>
              </a:ext>
            </a:extLst>
          </p:cNvPr>
          <p:cNvGrpSpPr/>
          <p:nvPr/>
        </p:nvGrpSpPr>
        <p:grpSpPr>
          <a:xfrm>
            <a:off x="5862035" y="4596157"/>
            <a:ext cx="1319165" cy="733280"/>
            <a:chOff x="5843261" y="5038329"/>
            <a:chExt cx="1319165" cy="733280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CF69AB64-086F-E28C-FE25-FDE82A03BBB3}"/>
                </a:ext>
              </a:extLst>
            </p:cNvPr>
            <p:cNvSpPr/>
            <p:nvPr/>
          </p:nvSpPr>
          <p:spPr>
            <a:xfrm>
              <a:off x="5843261" y="5038329"/>
              <a:ext cx="982600" cy="504329"/>
            </a:xfrm>
            <a:prstGeom prst="roundRect">
              <a:avLst>
                <a:gd name="adj" fmla="val 1197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dirty="0" err="1">
                  <a:solidFill>
                    <a:schemeClr val="tx1"/>
                  </a:solidFill>
                </a:rPr>
                <a:t>Oberkorn</a:t>
              </a:r>
              <a:endParaRPr lang="es-ES" sz="1100" dirty="0">
                <a:solidFill>
                  <a:schemeClr val="tx1"/>
                </a:solidFill>
              </a:endParaRPr>
            </a:p>
            <a:p>
              <a:pPr algn="ctr"/>
              <a:r>
                <a:rPr lang="es-ES" sz="1100" dirty="0" err="1">
                  <a:solidFill>
                    <a:schemeClr val="tx1"/>
                  </a:solidFill>
                </a:rPr>
                <a:t>Authorizator</a:t>
              </a:r>
              <a:endParaRPr lang="es-ES" sz="1100" dirty="0">
                <a:solidFill>
                  <a:schemeClr val="tx1"/>
                </a:solidFill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45902974-05C0-7F9E-6C71-B9B3EED53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729348" y="5322905"/>
              <a:ext cx="433078" cy="448704"/>
            </a:xfrm>
            <a:prstGeom prst="rect">
              <a:avLst/>
            </a:prstGeom>
          </p:spPr>
        </p:pic>
      </p:grp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315CAD3-C648-DEF6-E470-CDECB96A5CFA}"/>
              </a:ext>
            </a:extLst>
          </p:cNvPr>
          <p:cNvSpPr/>
          <p:nvPr/>
        </p:nvSpPr>
        <p:spPr>
          <a:xfrm>
            <a:off x="5672932" y="4354946"/>
            <a:ext cx="1648332" cy="1920240"/>
          </a:xfrm>
          <a:prstGeom prst="roundRect">
            <a:avLst>
              <a:gd name="adj" fmla="val 4427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34EEC855-D81A-045A-3B53-7DA96384A212}"/>
              </a:ext>
            </a:extLst>
          </p:cNvPr>
          <p:cNvSpPr/>
          <p:nvPr/>
        </p:nvSpPr>
        <p:spPr>
          <a:xfrm>
            <a:off x="1344720" y="3215612"/>
            <a:ext cx="786995" cy="67665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E61C352-7AEB-FC1C-024B-0E2B22CCAFAC}"/>
              </a:ext>
            </a:extLst>
          </p:cNvPr>
          <p:cNvSpPr txBox="1"/>
          <p:nvPr/>
        </p:nvSpPr>
        <p:spPr>
          <a:xfrm>
            <a:off x="300826" y="3206087"/>
            <a:ext cx="10550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" dirty="0" err="1">
                <a:solidFill>
                  <a:schemeClr val="tx1"/>
                </a:solidFill>
              </a:rPr>
              <a:t>User</a:t>
            </a:r>
            <a:endParaRPr lang="es-ES" dirty="0"/>
          </a:p>
          <a:p>
            <a:pPr algn="r"/>
            <a:r>
              <a:rPr lang="es-ES" dirty="0" err="1">
                <a:solidFill>
                  <a:schemeClr val="tx1"/>
                </a:solidFill>
              </a:rPr>
              <a:t>Requests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A5D75090-7FD9-6F3C-41E3-D00870235D98}"/>
              </a:ext>
            </a:extLst>
          </p:cNvPr>
          <p:cNvCxnSpPr>
            <a:cxnSpLocks/>
            <a:stCxn id="20" idx="1"/>
            <a:endCxn id="32" idx="0"/>
          </p:cNvCxnSpPr>
          <p:nvPr/>
        </p:nvCxnSpPr>
        <p:spPr>
          <a:xfrm rot="10800000" flipV="1">
            <a:off x="6497098" y="2103146"/>
            <a:ext cx="645890" cy="22518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E0FD041-F784-EAA6-B222-74BE184B7349}"/>
              </a:ext>
            </a:extLst>
          </p:cNvPr>
          <p:cNvSpPr txBox="1"/>
          <p:nvPr/>
        </p:nvSpPr>
        <p:spPr>
          <a:xfrm rot="16200000">
            <a:off x="5489659" y="3028429"/>
            <a:ext cx="2026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err="1"/>
              <a:t>Create</a:t>
            </a:r>
            <a:endParaRPr lang="es-ES" sz="1200" dirty="0"/>
          </a:p>
          <a:p>
            <a:pPr algn="ctr"/>
            <a:r>
              <a:rPr lang="es-ES" sz="1200" dirty="0" err="1"/>
              <a:t>ObkAuthorizator</a:t>
            </a:r>
            <a:r>
              <a:rPr lang="es-ES" sz="1200" dirty="0"/>
              <a:t> </a:t>
            </a:r>
            <a:r>
              <a:rPr lang="es-ES" sz="1200" dirty="0" err="1"/>
              <a:t>Deployment</a:t>
            </a:r>
            <a:endParaRPr lang="es-ES" sz="12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60F0245-524F-6932-DFEC-45F4E8A646BA}"/>
              </a:ext>
            </a:extLst>
          </p:cNvPr>
          <p:cNvGrpSpPr/>
          <p:nvPr/>
        </p:nvGrpSpPr>
        <p:grpSpPr>
          <a:xfrm>
            <a:off x="10167135" y="938480"/>
            <a:ext cx="1210341" cy="933832"/>
            <a:chOff x="10171332" y="1022493"/>
            <a:chExt cx="1210341" cy="933832"/>
          </a:xfrm>
        </p:grpSpPr>
        <p:sp>
          <p:nvSpPr>
            <p:cNvPr id="40" name="Flowchart: Magnetic Disk 39">
              <a:extLst>
                <a:ext uri="{FF2B5EF4-FFF2-40B4-BE49-F238E27FC236}">
                  <a16:creationId xmlns:a16="http://schemas.microsoft.com/office/drawing/2014/main" id="{75DD23C6-D7D6-F98E-8AA2-43D4DCDD5370}"/>
                </a:ext>
              </a:extLst>
            </p:cNvPr>
            <p:cNvSpPr/>
            <p:nvPr/>
          </p:nvSpPr>
          <p:spPr>
            <a:xfrm>
              <a:off x="10171332" y="1022493"/>
              <a:ext cx="1210341" cy="933832"/>
            </a:xfrm>
            <a:prstGeom prst="flowChartMagneticDisk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028" name="Picture 4" descr="User Documentation for the sedex Client Docker Image">
              <a:extLst>
                <a:ext uri="{FF2B5EF4-FFF2-40B4-BE49-F238E27FC236}">
                  <a16:creationId xmlns:a16="http://schemas.microsoft.com/office/drawing/2014/main" id="{19314A2F-228C-EA07-B2B6-66F5AED403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68712" y="1503892"/>
              <a:ext cx="1015580" cy="2524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762EF1FB-F5BD-1BF2-E97A-FF4D5B31BD31}"/>
              </a:ext>
            </a:extLst>
          </p:cNvPr>
          <p:cNvCxnSpPr>
            <a:cxnSpLocks/>
            <a:stCxn id="40" idx="3"/>
            <a:endCxn id="20" idx="3"/>
          </p:cNvCxnSpPr>
          <p:nvPr/>
        </p:nvCxnSpPr>
        <p:spPr>
          <a:xfrm rot="5400000">
            <a:off x="9475643" y="806483"/>
            <a:ext cx="230834" cy="2362493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A73BEF0D-685E-202F-DD28-388C52D03A99}"/>
              </a:ext>
            </a:extLst>
          </p:cNvPr>
          <p:cNvCxnSpPr>
            <a:cxnSpLocks/>
            <a:stCxn id="40" idx="3"/>
            <a:endCxn id="27" idx="3"/>
          </p:cNvCxnSpPr>
          <p:nvPr/>
        </p:nvCxnSpPr>
        <p:spPr>
          <a:xfrm rot="5400000">
            <a:off x="7320466" y="1396482"/>
            <a:ext cx="2976010" cy="3927671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4BB8E0E3-7E62-B558-1EBF-26A1FA7480E9}"/>
              </a:ext>
            </a:extLst>
          </p:cNvPr>
          <p:cNvCxnSpPr>
            <a:cxnSpLocks/>
            <a:stCxn id="40" idx="3"/>
            <a:endCxn id="13" idx="3"/>
          </p:cNvCxnSpPr>
          <p:nvPr/>
        </p:nvCxnSpPr>
        <p:spPr>
          <a:xfrm rot="5400000">
            <a:off x="6900712" y="1821064"/>
            <a:ext cx="3820347" cy="3922843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2505B9E2-07D7-FD2E-A78A-60B850947336}"/>
              </a:ext>
            </a:extLst>
          </p:cNvPr>
          <p:cNvSpPr txBox="1"/>
          <p:nvPr/>
        </p:nvSpPr>
        <p:spPr>
          <a:xfrm>
            <a:off x="9665350" y="1864614"/>
            <a:ext cx="568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err="1">
                <a:solidFill>
                  <a:schemeClr val="bg2">
                    <a:lumMod val="50000"/>
                  </a:schemeClr>
                </a:solidFill>
              </a:rPr>
              <a:t>Pull</a:t>
            </a:r>
            <a:endParaRPr lang="es-ES" sz="1200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s-ES" sz="1200" dirty="0" err="1">
                <a:solidFill>
                  <a:schemeClr val="bg2">
                    <a:lumMod val="50000"/>
                  </a:schemeClr>
                </a:solidFill>
              </a:rPr>
              <a:t>Image</a:t>
            </a:r>
            <a:endParaRPr lang="es-E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EF9B7C-D54E-E504-D9A5-76A76AA06A71}"/>
              </a:ext>
            </a:extLst>
          </p:cNvPr>
          <p:cNvSpPr txBox="1"/>
          <p:nvPr/>
        </p:nvSpPr>
        <p:spPr>
          <a:xfrm rot="16200000">
            <a:off x="10475345" y="3380663"/>
            <a:ext cx="568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err="1">
                <a:solidFill>
                  <a:schemeClr val="bg2">
                    <a:lumMod val="50000"/>
                  </a:schemeClr>
                </a:solidFill>
              </a:rPr>
              <a:t>Pull</a:t>
            </a:r>
            <a:endParaRPr lang="es-ES" sz="1200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s-ES" sz="1200" dirty="0" err="1">
                <a:solidFill>
                  <a:schemeClr val="bg2">
                    <a:lumMod val="50000"/>
                  </a:schemeClr>
                </a:solidFill>
              </a:rPr>
              <a:t>Image</a:t>
            </a:r>
            <a:endParaRPr lang="es-E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A809FCC-2B9C-C148-81C6-6940EBC339BC}"/>
              </a:ext>
            </a:extLst>
          </p:cNvPr>
          <p:cNvSpPr txBox="1"/>
          <p:nvPr/>
        </p:nvSpPr>
        <p:spPr>
          <a:xfrm>
            <a:off x="5649563" y="4343067"/>
            <a:ext cx="6992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800" dirty="0" err="1"/>
              <a:t>Deployment</a:t>
            </a:r>
            <a:endParaRPr lang="es-ES" sz="8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9D24226-9B7C-D880-2754-5D1BB38B1E47}"/>
              </a:ext>
            </a:extLst>
          </p:cNvPr>
          <p:cNvGrpSpPr/>
          <p:nvPr/>
        </p:nvGrpSpPr>
        <p:grpSpPr>
          <a:xfrm>
            <a:off x="2134130" y="2887190"/>
            <a:ext cx="2047875" cy="1314450"/>
            <a:chOff x="2134130" y="2887190"/>
            <a:chExt cx="2047875" cy="131445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893CDFD-7304-57AE-6C1D-EA2D450CBF73}"/>
                </a:ext>
              </a:extLst>
            </p:cNvPr>
            <p:cNvSpPr/>
            <p:nvPr/>
          </p:nvSpPr>
          <p:spPr>
            <a:xfrm>
              <a:off x="2134130" y="2887190"/>
              <a:ext cx="2047875" cy="1314450"/>
            </a:xfrm>
            <a:prstGeom prst="roundRect">
              <a:avLst>
                <a:gd name="adj" fmla="val 1197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3F415E6-E019-A0BB-D42C-4A3F3240CF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27557" y="3020264"/>
              <a:ext cx="1060562" cy="1048301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1AABD3B-E512-FFA4-08F8-50B921C16FDA}"/>
              </a:ext>
            </a:extLst>
          </p:cNvPr>
          <p:cNvSpPr txBox="1"/>
          <p:nvPr/>
        </p:nvSpPr>
        <p:spPr>
          <a:xfrm>
            <a:off x="3242840" y="4953987"/>
            <a:ext cx="998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/>
              <a:t>Ask </a:t>
            </a:r>
            <a:r>
              <a:rPr lang="es-ES" sz="1200" dirty="0" err="1"/>
              <a:t>for</a:t>
            </a:r>
            <a:endParaRPr lang="es-ES" sz="1200" dirty="0"/>
          </a:p>
          <a:p>
            <a:pPr algn="ctr"/>
            <a:r>
              <a:rPr lang="es-ES" sz="1200" dirty="0" err="1"/>
              <a:t>authrizations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1526622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1EABD0B-7717-097C-4B8C-20C9F64F5571}"/>
              </a:ext>
            </a:extLst>
          </p:cNvPr>
          <p:cNvSpPr/>
          <p:nvPr/>
        </p:nvSpPr>
        <p:spPr>
          <a:xfrm>
            <a:off x="2512150" y="730871"/>
            <a:ext cx="6842162" cy="5908054"/>
          </a:xfrm>
          <a:prstGeom prst="roundRect">
            <a:avLst>
              <a:gd name="adj" fmla="val 4427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Picture 2" descr="KubeCon Europe 2017 Impressions · Chris Hager">
            <a:extLst>
              <a:ext uri="{FF2B5EF4-FFF2-40B4-BE49-F238E27FC236}">
                <a16:creationId xmlns:a16="http://schemas.microsoft.com/office/drawing/2014/main" id="{B4F394AE-E3F0-7B4F-8712-75186A27F0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7" t="6775" r="6520" b="7478"/>
          <a:stretch/>
        </p:blipFill>
        <p:spPr bwMode="auto">
          <a:xfrm>
            <a:off x="8922934" y="6197717"/>
            <a:ext cx="382408" cy="375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EFFA23C-8143-DF29-2CD7-4A5E451CDC42}"/>
              </a:ext>
            </a:extLst>
          </p:cNvPr>
          <p:cNvCxnSpPr>
            <a:cxnSpLocks/>
            <a:endCxn id="5" idx="3"/>
          </p:cNvCxnSpPr>
          <p:nvPr/>
        </p:nvCxnSpPr>
        <p:spPr>
          <a:xfrm rot="10800000" flipV="1">
            <a:off x="4182006" y="3255479"/>
            <a:ext cx="4083063" cy="288935"/>
          </a:xfrm>
          <a:prstGeom prst="bentConnector3">
            <a:avLst>
              <a:gd name="adj1" fmla="val -15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3576EA8-803A-EE53-BB21-E55B25D1FF29}"/>
              </a:ext>
            </a:extLst>
          </p:cNvPr>
          <p:cNvCxnSpPr>
            <a:cxnSpLocks/>
            <a:endCxn id="12" idx="2"/>
          </p:cNvCxnSpPr>
          <p:nvPr/>
        </p:nvCxnSpPr>
        <p:spPr>
          <a:xfrm rot="10800000" flipV="1">
            <a:off x="4897674" y="3245537"/>
            <a:ext cx="3367399" cy="2390380"/>
          </a:xfrm>
          <a:prstGeom prst="bentConnector4">
            <a:avLst>
              <a:gd name="adj1" fmla="val 12"/>
              <a:gd name="adj2" fmla="val 130941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43835C1-F196-3938-4348-5B554F4E1249}"/>
              </a:ext>
            </a:extLst>
          </p:cNvPr>
          <p:cNvSpPr txBox="1"/>
          <p:nvPr/>
        </p:nvSpPr>
        <p:spPr>
          <a:xfrm>
            <a:off x="4495134" y="3316737"/>
            <a:ext cx="10005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900" dirty="0"/>
              <a:t>Configure </a:t>
            </a:r>
            <a:r>
              <a:rPr lang="es-ES" sz="900" dirty="0" err="1"/>
              <a:t>Ingress</a:t>
            </a:r>
            <a:endParaRPr lang="es-ES" sz="9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4DABA0-CCD8-81F5-1F48-3E4B48A3FDBE}"/>
              </a:ext>
            </a:extLst>
          </p:cNvPr>
          <p:cNvSpPr txBox="1"/>
          <p:nvPr/>
        </p:nvSpPr>
        <p:spPr>
          <a:xfrm>
            <a:off x="3990277" y="5813014"/>
            <a:ext cx="97013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900" dirty="0" err="1"/>
              <a:t>Create</a:t>
            </a:r>
            <a:endParaRPr lang="es-ES" sz="900" dirty="0"/>
          </a:p>
          <a:p>
            <a:pPr algn="r"/>
            <a:r>
              <a:rPr lang="es-ES" sz="900" dirty="0" err="1"/>
              <a:t>ObkAuthorizator</a:t>
            </a:r>
            <a:endParaRPr lang="es-ES" sz="900" dirty="0"/>
          </a:p>
          <a:p>
            <a:pPr algn="r"/>
            <a:r>
              <a:rPr lang="es-ES" sz="900" dirty="0" err="1"/>
              <a:t>Service</a:t>
            </a:r>
            <a:endParaRPr lang="es-ES" sz="900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6C4AE1B-53CD-068A-76AB-F2F64359F37F}"/>
              </a:ext>
            </a:extLst>
          </p:cNvPr>
          <p:cNvCxnSpPr>
            <a:cxnSpLocks/>
            <a:stCxn id="12" idx="3"/>
            <a:endCxn id="5" idx="2"/>
          </p:cNvCxnSpPr>
          <p:nvPr/>
        </p:nvCxnSpPr>
        <p:spPr>
          <a:xfrm rot="10800000">
            <a:off x="3158069" y="4201640"/>
            <a:ext cx="1428129" cy="993746"/>
          </a:xfrm>
          <a:prstGeom prst="bentConnector2">
            <a:avLst/>
          </a:prstGeom>
          <a:ln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DFC7033-6B51-B615-1E61-3AEF2FAB4F55}"/>
              </a:ext>
            </a:extLst>
          </p:cNvPr>
          <p:cNvSpPr txBox="1"/>
          <p:nvPr/>
        </p:nvSpPr>
        <p:spPr>
          <a:xfrm>
            <a:off x="91732" y="167823"/>
            <a:ext cx="19875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Architecture</a:t>
            </a:r>
            <a:r>
              <a:rPr lang="es-ES" dirty="0">
                <a:solidFill>
                  <a:schemeClr val="tx1"/>
                </a:solidFill>
              </a:rPr>
              <a:t> V2</a:t>
            </a:r>
          </a:p>
        </p:txBody>
      </p:sp>
      <p:sp>
        <p:nvSpPr>
          <p:cNvPr id="12" name="Rectangle: Top Corners Snipped 11">
            <a:extLst>
              <a:ext uri="{FF2B5EF4-FFF2-40B4-BE49-F238E27FC236}">
                <a16:creationId xmlns:a16="http://schemas.microsoft.com/office/drawing/2014/main" id="{B988186F-2B87-CD09-12BC-1BC0CE649EDB}"/>
              </a:ext>
            </a:extLst>
          </p:cNvPr>
          <p:cNvSpPr/>
          <p:nvPr/>
        </p:nvSpPr>
        <p:spPr>
          <a:xfrm rot="16200000">
            <a:off x="4457142" y="4883910"/>
            <a:ext cx="881062" cy="622952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OberkornService</a:t>
            </a:r>
            <a:endParaRPr lang="es-ES" sz="1200" dirty="0"/>
          </a:p>
        </p:txBody>
      </p:sp>
      <p:cxnSp>
        <p:nvCxnSpPr>
          <p:cNvPr id="14" name="Connector: Elbow 15">
            <a:extLst>
              <a:ext uri="{FF2B5EF4-FFF2-40B4-BE49-F238E27FC236}">
                <a16:creationId xmlns:a16="http://schemas.microsoft.com/office/drawing/2014/main" id="{02D591E6-C68A-8324-F4A7-15FCBC6B8E8A}"/>
              </a:ext>
            </a:extLst>
          </p:cNvPr>
          <p:cNvCxnSpPr>
            <a:cxnSpLocks/>
            <a:stCxn id="12" idx="1"/>
            <a:endCxn id="13" idx="1"/>
          </p:cNvCxnSpPr>
          <p:nvPr/>
        </p:nvCxnSpPr>
        <p:spPr>
          <a:xfrm>
            <a:off x="5209149" y="5195386"/>
            <a:ext cx="657714" cy="497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29">
            <a:extLst>
              <a:ext uri="{FF2B5EF4-FFF2-40B4-BE49-F238E27FC236}">
                <a16:creationId xmlns:a16="http://schemas.microsoft.com/office/drawing/2014/main" id="{C51CB82D-18BC-EA7F-35BC-B65A5DACC218}"/>
              </a:ext>
            </a:extLst>
          </p:cNvPr>
          <p:cNvCxnSpPr>
            <a:cxnSpLocks/>
            <a:stCxn id="12" idx="1"/>
            <a:endCxn id="27" idx="1"/>
          </p:cNvCxnSpPr>
          <p:nvPr/>
        </p:nvCxnSpPr>
        <p:spPr>
          <a:xfrm flipV="1">
            <a:off x="5209149" y="4848322"/>
            <a:ext cx="652886" cy="347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7F1B375-8881-336C-EFCD-0534B7BE8359}"/>
              </a:ext>
            </a:extLst>
          </p:cNvPr>
          <p:cNvGrpSpPr/>
          <p:nvPr/>
        </p:nvGrpSpPr>
        <p:grpSpPr>
          <a:xfrm>
            <a:off x="5866863" y="5440494"/>
            <a:ext cx="1318778" cy="749437"/>
            <a:chOff x="5843261" y="5038329"/>
            <a:chExt cx="1318778" cy="749437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9083DB7-E99E-A13A-47C2-230CE2109141}"/>
                </a:ext>
              </a:extLst>
            </p:cNvPr>
            <p:cNvSpPr/>
            <p:nvPr/>
          </p:nvSpPr>
          <p:spPr>
            <a:xfrm>
              <a:off x="5843261" y="5038329"/>
              <a:ext cx="982600" cy="504329"/>
            </a:xfrm>
            <a:prstGeom prst="roundRect">
              <a:avLst>
                <a:gd name="adj" fmla="val 1197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dirty="0" err="1">
                  <a:solidFill>
                    <a:schemeClr val="tx1"/>
                  </a:solidFill>
                </a:rPr>
                <a:t>Oberkorn</a:t>
              </a:r>
              <a:r>
                <a:rPr lang="es-ES" sz="1100" dirty="0">
                  <a:solidFill>
                    <a:schemeClr val="tx1"/>
                  </a:solidFill>
                </a:rPr>
                <a:t> </a:t>
              </a:r>
              <a:r>
                <a:rPr lang="es-ES" sz="1100" dirty="0" err="1">
                  <a:solidFill>
                    <a:schemeClr val="tx1"/>
                  </a:solidFill>
                </a:rPr>
                <a:t>Authorizator</a:t>
              </a:r>
              <a:endParaRPr lang="es-ES" sz="1100" dirty="0">
                <a:solidFill>
                  <a:schemeClr val="tx1"/>
                </a:solidFill>
              </a:endParaRP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6AF3DB9-927B-1385-BB21-6B4D9E8AE2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728961" y="5339062"/>
              <a:ext cx="433078" cy="448704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101EF72-E0AF-5AAF-C360-152C6D48E08A}"/>
              </a:ext>
            </a:extLst>
          </p:cNvPr>
          <p:cNvGrpSpPr/>
          <p:nvPr/>
        </p:nvGrpSpPr>
        <p:grpSpPr>
          <a:xfrm>
            <a:off x="5862035" y="4596157"/>
            <a:ext cx="1319165" cy="733280"/>
            <a:chOff x="5843261" y="5038329"/>
            <a:chExt cx="1319165" cy="733280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CF69AB64-086F-E28C-FE25-FDE82A03BBB3}"/>
                </a:ext>
              </a:extLst>
            </p:cNvPr>
            <p:cNvSpPr/>
            <p:nvPr/>
          </p:nvSpPr>
          <p:spPr>
            <a:xfrm>
              <a:off x="5843261" y="5038329"/>
              <a:ext cx="982600" cy="504329"/>
            </a:xfrm>
            <a:prstGeom prst="roundRect">
              <a:avLst>
                <a:gd name="adj" fmla="val 1197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00" dirty="0" err="1">
                  <a:solidFill>
                    <a:schemeClr val="tx1"/>
                  </a:solidFill>
                </a:rPr>
                <a:t>Oberkorn</a:t>
              </a:r>
              <a:endParaRPr lang="es-ES" sz="1100" dirty="0">
                <a:solidFill>
                  <a:schemeClr val="tx1"/>
                </a:solidFill>
              </a:endParaRPr>
            </a:p>
            <a:p>
              <a:pPr algn="ctr"/>
              <a:r>
                <a:rPr lang="es-ES" sz="1100" dirty="0" err="1">
                  <a:solidFill>
                    <a:schemeClr val="tx1"/>
                  </a:solidFill>
                </a:rPr>
                <a:t>Authorizator</a:t>
              </a:r>
              <a:endParaRPr lang="es-ES" sz="1100" dirty="0">
                <a:solidFill>
                  <a:schemeClr val="tx1"/>
                </a:solidFill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45902974-05C0-7F9E-6C71-B9B3EED53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729348" y="5322905"/>
              <a:ext cx="433078" cy="448704"/>
            </a:xfrm>
            <a:prstGeom prst="rect">
              <a:avLst/>
            </a:prstGeom>
          </p:spPr>
        </p:pic>
      </p:grp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315CAD3-C648-DEF6-E470-CDECB96A5CFA}"/>
              </a:ext>
            </a:extLst>
          </p:cNvPr>
          <p:cNvSpPr/>
          <p:nvPr/>
        </p:nvSpPr>
        <p:spPr>
          <a:xfrm>
            <a:off x="5672932" y="4354946"/>
            <a:ext cx="1648332" cy="1920240"/>
          </a:xfrm>
          <a:prstGeom prst="roundRect">
            <a:avLst>
              <a:gd name="adj" fmla="val 4427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34EEC855-D81A-045A-3B53-7DA96384A212}"/>
              </a:ext>
            </a:extLst>
          </p:cNvPr>
          <p:cNvSpPr/>
          <p:nvPr/>
        </p:nvSpPr>
        <p:spPr>
          <a:xfrm>
            <a:off x="1344720" y="3215612"/>
            <a:ext cx="786995" cy="67665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E61C352-7AEB-FC1C-024B-0E2B22CCAFAC}"/>
              </a:ext>
            </a:extLst>
          </p:cNvPr>
          <p:cNvSpPr txBox="1"/>
          <p:nvPr/>
        </p:nvSpPr>
        <p:spPr>
          <a:xfrm>
            <a:off x="300826" y="3206087"/>
            <a:ext cx="10550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" dirty="0" err="1">
                <a:solidFill>
                  <a:schemeClr val="tx1"/>
                </a:solidFill>
              </a:rPr>
              <a:t>User</a:t>
            </a:r>
            <a:endParaRPr lang="es-ES" dirty="0"/>
          </a:p>
          <a:p>
            <a:pPr algn="r"/>
            <a:r>
              <a:rPr lang="es-ES" dirty="0" err="1">
                <a:solidFill>
                  <a:schemeClr val="tx1"/>
                </a:solidFill>
              </a:rPr>
              <a:t>Requests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A5D75090-7FD9-6F3C-41E3-D00870235D98}"/>
              </a:ext>
            </a:extLst>
          </p:cNvPr>
          <p:cNvCxnSpPr>
            <a:cxnSpLocks/>
            <a:endCxn id="32" idx="3"/>
          </p:cNvCxnSpPr>
          <p:nvPr/>
        </p:nvCxnSpPr>
        <p:spPr>
          <a:xfrm rot="5400000">
            <a:off x="6763466" y="3813464"/>
            <a:ext cx="2059400" cy="943804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E0FD041-F784-EAA6-B222-74BE184B7349}"/>
              </a:ext>
            </a:extLst>
          </p:cNvPr>
          <p:cNvSpPr txBox="1"/>
          <p:nvPr/>
        </p:nvSpPr>
        <p:spPr>
          <a:xfrm>
            <a:off x="8210582" y="4042756"/>
            <a:ext cx="97013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 err="1"/>
              <a:t>Create</a:t>
            </a:r>
            <a:endParaRPr lang="es-ES" sz="900" dirty="0"/>
          </a:p>
          <a:p>
            <a:r>
              <a:rPr lang="es-ES" sz="900" dirty="0" err="1"/>
              <a:t>ObkAuthorizator</a:t>
            </a:r>
            <a:endParaRPr lang="es-ES" sz="900" dirty="0"/>
          </a:p>
          <a:p>
            <a:r>
              <a:rPr lang="es-ES" sz="900" dirty="0" err="1"/>
              <a:t>Deployment</a:t>
            </a:r>
            <a:endParaRPr lang="es-ES" sz="9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60F0245-524F-6932-DFEC-45F4E8A646BA}"/>
              </a:ext>
            </a:extLst>
          </p:cNvPr>
          <p:cNvGrpSpPr/>
          <p:nvPr/>
        </p:nvGrpSpPr>
        <p:grpSpPr>
          <a:xfrm>
            <a:off x="10536244" y="2196938"/>
            <a:ext cx="1210341" cy="933832"/>
            <a:chOff x="10171332" y="1022493"/>
            <a:chExt cx="1210341" cy="933832"/>
          </a:xfrm>
        </p:grpSpPr>
        <p:sp>
          <p:nvSpPr>
            <p:cNvPr id="40" name="Flowchart: Magnetic Disk 39">
              <a:extLst>
                <a:ext uri="{FF2B5EF4-FFF2-40B4-BE49-F238E27FC236}">
                  <a16:creationId xmlns:a16="http://schemas.microsoft.com/office/drawing/2014/main" id="{75DD23C6-D7D6-F98E-8AA2-43D4DCDD5370}"/>
                </a:ext>
              </a:extLst>
            </p:cNvPr>
            <p:cNvSpPr/>
            <p:nvPr/>
          </p:nvSpPr>
          <p:spPr>
            <a:xfrm>
              <a:off x="10171332" y="1022493"/>
              <a:ext cx="1210341" cy="933832"/>
            </a:xfrm>
            <a:prstGeom prst="flowChartMagneticDisk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028" name="Picture 4" descr="User Documentation for the sedex Client Docker Image">
              <a:extLst>
                <a:ext uri="{FF2B5EF4-FFF2-40B4-BE49-F238E27FC236}">
                  <a16:creationId xmlns:a16="http://schemas.microsoft.com/office/drawing/2014/main" id="{19314A2F-228C-EA07-B2B6-66F5AED403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68712" y="1503892"/>
              <a:ext cx="1015580" cy="2524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762EF1FB-F5BD-1BF2-E97A-FF4D5B31BD31}"/>
              </a:ext>
            </a:extLst>
          </p:cNvPr>
          <p:cNvCxnSpPr>
            <a:cxnSpLocks/>
            <a:stCxn id="40" idx="2"/>
            <a:endCxn id="44" idx="3"/>
          </p:cNvCxnSpPr>
          <p:nvPr/>
        </p:nvCxnSpPr>
        <p:spPr>
          <a:xfrm rot="10800000" flipV="1">
            <a:off x="8870268" y="2663854"/>
            <a:ext cx="1665976" cy="492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A73BEF0D-685E-202F-DD28-388C52D03A99}"/>
              </a:ext>
            </a:extLst>
          </p:cNvPr>
          <p:cNvCxnSpPr>
            <a:cxnSpLocks/>
            <a:stCxn id="40" idx="3"/>
            <a:endCxn id="27" idx="3"/>
          </p:cNvCxnSpPr>
          <p:nvPr/>
        </p:nvCxnSpPr>
        <p:spPr>
          <a:xfrm rot="5400000">
            <a:off x="8134249" y="1841156"/>
            <a:ext cx="1717552" cy="4296780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4BB8E0E3-7E62-B558-1EBF-26A1FA7480E9}"/>
              </a:ext>
            </a:extLst>
          </p:cNvPr>
          <p:cNvCxnSpPr>
            <a:cxnSpLocks/>
            <a:stCxn id="40" idx="3"/>
            <a:endCxn id="13" idx="3"/>
          </p:cNvCxnSpPr>
          <p:nvPr/>
        </p:nvCxnSpPr>
        <p:spPr>
          <a:xfrm rot="5400000">
            <a:off x="7714495" y="2265738"/>
            <a:ext cx="2561889" cy="4291952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2505B9E2-07D7-FD2E-A78A-60B850947336}"/>
              </a:ext>
            </a:extLst>
          </p:cNvPr>
          <p:cNvSpPr txBox="1"/>
          <p:nvPr/>
        </p:nvSpPr>
        <p:spPr>
          <a:xfrm>
            <a:off x="9839224" y="2477773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900" dirty="0" err="1">
                <a:solidFill>
                  <a:schemeClr val="bg2">
                    <a:lumMod val="50000"/>
                  </a:schemeClr>
                </a:solidFill>
              </a:rPr>
              <a:t>Pull</a:t>
            </a:r>
            <a:endParaRPr lang="es-ES" sz="900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s-ES" sz="900" dirty="0" err="1">
                <a:solidFill>
                  <a:schemeClr val="bg2">
                    <a:lumMod val="50000"/>
                  </a:schemeClr>
                </a:solidFill>
              </a:rPr>
              <a:t>Image</a:t>
            </a:r>
            <a:endParaRPr lang="es-ES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EF9B7C-D54E-E504-D9A5-76A76AA06A71}"/>
              </a:ext>
            </a:extLst>
          </p:cNvPr>
          <p:cNvSpPr txBox="1"/>
          <p:nvPr/>
        </p:nvSpPr>
        <p:spPr>
          <a:xfrm rot="16200000">
            <a:off x="10904811" y="3425468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900" dirty="0" err="1">
                <a:solidFill>
                  <a:schemeClr val="bg2">
                    <a:lumMod val="50000"/>
                  </a:schemeClr>
                </a:solidFill>
              </a:rPr>
              <a:t>Pull</a:t>
            </a:r>
            <a:endParaRPr lang="es-ES" sz="900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s-ES" sz="900" dirty="0" err="1">
                <a:solidFill>
                  <a:schemeClr val="bg2">
                    <a:lumMod val="50000"/>
                  </a:schemeClr>
                </a:solidFill>
              </a:rPr>
              <a:t>Image</a:t>
            </a:r>
            <a:endParaRPr lang="es-ES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A809FCC-2B9C-C148-81C6-6940EBC339BC}"/>
              </a:ext>
            </a:extLst>
          </p:cNvPr>
          <p:cNvSpPr txBox="1"/>
          <p:nvPr/>
        </p:nvSpPr>
        <p:spPr>
          <a:xfrm>
            <a:off x="5649563" y="4343067"/>
            <a:ext cx="6992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800" dirty="0" err="1"/>
              <a:t>Deployment</a:t>
            </a:r>
            <a:endParaRPr lang="es-ES" sz="8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9D24226-9B7C-D880-2754-5D1BB38B1E47}"/>
              </a:ext>
            </a:extLst>
          </p:cNvPr>
          <p:cNvGrpSpPr/>
          <p:nvPr/>
        </p:nvGrpSpPr>
        <p:grpSpPr>
          <a:xfrm>
            <a:off x="2134130" y="2887190"/>
            <a:ext cx="2047875" cy="1314450"/>
            <a:chOff x="2134130" y="2887190"/>
            <a:chExt cx="2047875" cy="131445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893CDFD-7304-57AE-6C1D-EA2D450CBF73}"/>
                </a:ext>
              </a:extLst>
            </p:cNvPr>
            <p:cNvSpPr/>
            <p:nvPr/>
          </p:nvSpPr>
          <p:spPr>
            <a:xfrm>
              <a:off x="2134130" y="2887190"/>
              <a:ext cx="2047875" cy="1314450"/>
            </a:xfrm>
            <a:prstGeom prst="roundRect">
              <a:avLst>
                <a:gd name="adj" fmla="val 1197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3F415E6-E019-A0BB-D42C-4A3F3240CF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27557" y="3020264"/>
              <a:ext cx="1060562" cy="1048301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1AABD3B-E512-FFA4-08F8-50B921C16FDA}"/>
              </a:ext>
            </a:extLst>
          </p:cNvPr>
          <p:cNvSpPr txBox="1"/>
          <p:nvPr/>
        </p:nvSpPr>
        <p:spPr>
          <a:xfrm>
            <a:off x="3312185" y="5007327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900" dirty="0"/>
              <a:t>Ask </a:t>
            </a:r>
            <a:r>
              <a:rPr lang="es-ES" sz="900" dirty="0" err="1"/>
              <a:t>for</a:t>
            </a:r>
            <a:endParaRPr lang="es-ES" sz="900" dirty="0"/>
          </a:p>
          <a:p>
            <a:pPr algn="ctr"/>
            <a:r>
              <a:rPr lang="es-ES" sz="900" dirty="0" err="1"/>
              <a:t>authorizations</a:t>
            </a:r>
            <a:endParaRPr lang="es-ES" sz="900" dirty="0"/>
          </a:p>
        </p:txBody>
      </p:sp>
      <p:sp>
        <p:nvSpPr>
          <p:cNvPr id="15" name="Rectangle: Top Corners Snipped 14">
            <a:extLst>
              <a:ext uri="{FF2B5EF4-FFF2-40B4-BE49-F238E27FC236}">
                <a16:creationId xmlns:a16="http://schemas.microsoft.com/office/drawing/2014/main" id="{49B59038-B0BE-3080-65F4-9638039C2068}"/>
              </a:ext>
            </a:extLst>
          </p:cNvPr>
          <p:cNvSpPr/>
          <p:nvPr/>
        </p:nvSpPr>
        <p:spPr>
          <a:xfrm rot="16200000">
            <a:off x="5440284" y="1076548"/>
            <a:ext cx="881062" cy="622952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OberkornService</a:t>
            </a:r>
            <a:endParaRPr lang="es-ES" sz="1200" dirty="0"/>
          </a:p>
        </p:txBody>
      </p:sp>
      <p:cxnSp>
        <p:nvCxnSpPr>
          <p:cNvPr id="17" name="Connector: Elbow 29">
            <a:extLst>
              <a:ext uri="{FF2B5EF4-FFF2-40B4-BE49-F238E27FC236}">
                <a16:creationId xmlns:a16="http://schemas.microsoft.com/office/drawing/2014/main" id="{0B19A954-7022-F79F-2622-78278D228350}"/>
              </a:ext>
            </a:extLst>
          </p:cNvPr>
          <p:cNvCxnSpPr>
            <a:cxnSpLocks/>
            <a:stCxn id="15" idx="1"/>
            <a:endCxn id="30" idx="1"/>
          </p:cNvCxnSpPr>
          <p:nvPr/>
        </p:nvCxnSpPr>
        <p:spPr>
          <a:xfrm flipV="1">
            <a:off x="6192291" y="1387756"/>
            <a:ext cx="652344" cy="2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76CCED0-5CDB-2420-B3CA-B3F296DD998E}"/>
              </a:ext>
            </a:extLst>
          </p:cNvPr>
          <p:cNvGrpSpPr/>
          <p:nvPr/>
        </p:nvGrpSpPr>
        <p:grpSpPr>
          <a:xfrm>
            <a:off x="6844635" y="1135591"/>
            <a:ext cx="1307354" cy="728682"/>
            <a:chOff x="5784195" y="5055352"/>
            <a:chExt cx="1307354" cy="728682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75FD85C2-D398-D0E8-4D34-5BE600BD4B2D}"/>
                </a:ext>
              </a:extLst>
            </p:cNvPr>
            <p:cNvSpPr/>
            <p:nvPr/>
          </p:nvSpPr>
          <p:spPr>
            <a:xfrm>
              <a:off x="5784195" y="5055352"/>
              <a:ext cx="982600" cy="504329"/>
            </a:xfrm>
            <a:prstGeom prst="roundRect">
              <a:avLst>
                <a:gd name="adj" fmla="val 1197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50" dirty="0" err="1">
                  <a:solidFill>
                    <a:schemeClr val="tx1"/>
                  </a:solidFill>
                </a:rPr>
                <a:t>Oberkorn</a:t>
              </a:r>
              <a:endParaRPr lang="es-ES" sz="1050" dirty="0">
                <a:solidFill>
                  <a:schemeClr val="tx1"/>
                </a:solidFill>
              </a:endParaRPr>
            </a:p>
            <a:p>
              <a:pPr algn="ctr"/>
              <a:r>
                <a:rPr lang="es-ES" sz="1050" dirty="0" err="1">
                  <a:solidFill>
                    <a:schemeClr val="tx1"/>
                  </a:solidFill>
                </a:rPr>
                <a:t>Console</a:t>
              </a:r>
              <a:endParaRPr lang="es-ES" sz="1050" dirty="0">
                <a:solidFill>
                  <a:schemeClr val="tx1"/>
                </a:solidFill>
              </a:endParaRPr>
            </a:p>
            <a:p>
              <a:pPr algn="ctr"/>
              <a:r>
                <a:rPr lang="es-ES" sz="1050" dirty="0" err="1">
                  <a:solidFill>
                    <a:schemeClr val="tx1"/>
                  </a:solidFill>
                </a:rPr>
                <a:t>Authorizator</a:t>
              </a:r>
              <a:endParaRPr lang="es-ES" sz="1050" dirty="0">
                <a:solidFill>
                  <a:schemeClr val="tx1"/>
                </a:solidFill>
              </a:endParaRPr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DD80A821-494C-DB50-ED7F-3B545618D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58471" y="5335330"/>
              <a:ext cx="433078" cy="448704"/>
            </a:xfrm>
            <a:prstGeom prst="rect">
              <a:avLst/>
            </a:prstGeom>
          </p:spPr>
        </p:pic>
      </p:grp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18278E19-5105-0E66-E5AD-FA60486593E6}"/>
              </a:ext>
            </a:extLst>
          </p:cNvPr>
          <p:cNvCxnSpPr>
            <a:cxnSpLocks/>
            <a:endCxn id="15" idx="3"/>
          </p:cNvCxnSpPr>
          <p:nvPr/>
        </p:nvCxnSpPr>
        <p:spPr>
          <a:xfrm flipV="1">
            <a:off x="2895092" y="1388024"/>
            <a:ext cx="2674247" cy="1495737"/>
          </a:xfrm>
          <a:prstGeom prst="bentConnector3">
            <a:avLst>
              <a:gd name="adj1" fmla="val 42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45FB8C89-AC39-3EBC-E694-A8AACA75EDE2}"/>
              </a:ext>
            </a:extLst>
          </p:cNvPr>
          <p:cNvSpPr/>
          <p:nvPr/>
        </p:nvSpPr>
        <p:spPr>
          <a:xfrm>
            <a:off x="6989772" y="2079893"/>
            <a:ext cx="1880496" cy="1168905"/>
          </a:xfrm>
          <a:prstGeom prst="roundRect">
            <a:avLst>
              <a:gd name="adj" fmla="val 11979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s-ES" sz="1600" dirty="0" err="1">
                <a:solidFill>
                  <a:schemeClr val="tx1"/>
                </a:solidFill>
              </a:rPr>
              <a:t>Oberkorn</a:t>
            </a:r>
            <a:endParaRPr lang="es-ES" sz="1600" dirty="0">
              <a:solidFill>
                <a:schemeClr val="tx1"/>
              </a:solidFill>
            </a:endParaRPr>
          </a:p>
          <a:p>
            <a:pPr algn="r"/>
            <a:r>
              <a:rPr lang="es-ES" sz="1600" dirty="0" err="1">
                <a:solidFill>
                  <a:schemeClr val="tx1"/>
                </a:solidFill>
              </a:rPr>
              <a:t>Controller</a:t>
            </a:r>
            <a:endParaRPr lang="es-ES" sz="1600" dirty="0">
              <a:solidFill>
                <a:schemeClr val="tx1"/>
              </a:solidFill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5B3E85B2-4A8F-0378-E32A-FBD01E8242E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42203" y="3016273"/>
            <a:ext cx="433078" cy="448704"/>
          </a:xfrm>
          <a:prstGeom prst="rect">
            <a:avLst/>
          </a:prstGeom>
        </p:spPr>
      </p:pic>
      <p:sp>
        <p:nvSpPr>
          <p:cNvPr id="47" name="Flowchart: Magnetic Disk 46">
            <a:extLst>
              <a:ext uri="{FF2B5EF4-FFF2-40B4-BE49-F238E27FC236}">
                <a16:creationId xmlns:a16="http://schemas.microsoft.com/office/drawing/2014/main" id="{3E247033-83BC-994A-AF60-F7A8AB6C42FD}"/>
              </a:ext>
            </a:extLst>
          </p:cNvPr>
          <p:cNvSpPr/>
          <p:nvPr/>
        </p:nvSpPr>
        <p:spPr>
          <a:xfrm>
            <a:off x="7175369" y="2179603"/>
            <a:ext cx="423068" cy="448291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800" b="1" dirty="0" err="1"/>
              <a:t>Console</a:t>
            </a:r>
            <a:endParaRPr lang="es-ES" sz="800" b="1" dirty="0"/>
          </a:p>
          <a:p>
            <a:pPr algn="ctr"/>
            <a:r>
              <a:rPr lang="es-ES" sz="800" b="1" dirty="0"/>
              <a:t>(SPA)</a:t>
            </a:r>
          </a:p>
        </p:txBody>
      </p:sp>
      <p:sp>
        <p:nvSpPr>
          <p:cNvPr id="48" name="Rectangle: Top Corners Snipped 47">
            <a:extLst>
              <a:ext uri="{FF2B5EF4-FFF2-40B4-BE49-F238E27FC236}">
                <a16:creationId xmlns:a16="http://schemas.microsoft.com/office/drawing/2014/main" id="{47977AD1-9862-AFE9-CC8A-F70D642B7D90}"/>
              </a:ext>
            </a:extLst>
          </p:cNvPr>
          <p:cNvSpPr/>
          <p:nvPr/>
        </p:nvSpPr>
        <p:spPr>
          <a:xfrm rot="16200000">
            <a:off x="6632704" y="2746270"/>
            <a:ext cx="375731" cy="338404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ES" sz="800" b="1" dirty="0"/>
              <a:t>API</a:t>
            </a:r>
          </a:p>
        </p:txBody>
      </p:sp>
      <p:sp>
        <p:nvSpPr>
          <p:cNvPr id="49" name="Rectangle: Top Corners Snipped 48">
            <a:extLst>
              <a:ext uri="{FF2B5EF4-FFF2-40B4-BE49-F238E27FC236}">
                <a16:creationId xmlns:a16="http://schemas.microsoft.com/office/drawing/2014/main" id="{3DCDA2E1-093A-6CCF-4DB1-094E41200D77}"/>
              </a:ext>
            </a:extLst>
          </p:cNvPr>
          <p:cNvSpPr/>
          <p:nvPr/>
        </p:nvSpPr>
        <p:spPr>
          <a:xfrm rot="16200000">
            <a:off x="6632704" y="2234547"/>
            <a:ext cx="375731" cy="338404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ES" sz="800" b="1" dirty="0"/>
              <a:t>web</a:t>
            </a:r>
          </a:p>
        </p:txBody>
      </p:sp>
      <p:cxnSp>
        <p:nvCxnSpPr>
          <p:cNvPr id="51" name="Connector: Elbow 29">
            <a:extLst>
              <a:ext uri="{FF2B5EF4-FFF2-40B4-BE49-F238E27FC236}">
                <a16:creationId xmlns:a16="http://schemas.microsoft.com/office/drawing/2014/main" id="{AD52647A-DA73-E647-5EE7-D929DF3A8A80}"/>
              </a:ext>
            </a:extLst>
          </p:cNvPr>
          <p:cNvCxnSpPr>
            <a:cxnSpLocks/>
            <a:stCxn id="49" idx="1"/>
            <a:endCxn id="47" idx="2"/>
          </p:cNvCxnSpPr>
          <p:nvPr/>
        </p:nvCxnSpPr>
        <p:spPr>
          <a:xfrm>
            <a:off x="6989772" y="2403749"/>
            <a:ext cx="1855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29">
            <a:extLst>
              <a:ext uri="{FF2B5EF4-FFF2-40B4-BE49-F238E27FC236}">
                <a16:creationId xmlns:a16="http://schemas.microsoft.com/office/drawing/2014/main" id="{49EF892D-55BA-FCDA-BC5B-D867A8D30E79}"/>
              </a:ext>
            </a:extLst>
          </p:cNvPr>
          <p:cNvCxnSpPr>
            <a:cxnSpLocks/>
            <a:endCxn id="48" idx="3"/>
          </p:cNvCxnSpPr>
          <p:nvPr/>
        </p:nvCxnSpPr>
        <p:spPr>
          <a:xfrm>
            <a:off x="5732810" y="2604044"/>
            <a:ext cx="918558" cy="3114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29">
            <a:extLst>
              <a:ext uri="{FF2B5EF4-FFF2-40B4-BE49-F238E27FC236}">
                <a16:creationId xmlns:a16="http://schemas.microsoft.com/office/drawing/2014/main" id="{A6B8B66A-4AC6-7EB1-7999-C79A2771B830}"/>
              </a:ext>
            </a:extLst>
          </p:cNvPr>
          <p:cNvCxnSpPr>
            <a:cxnSpLocks/>
            <a:endCxn id="49" idx="3"/>
          </p:cNvCxnSpPr>
          <p:nvPr/>
        </p:nvCxnSpPr>
        <p:spPr>
          <a:xfrm flipV="1">
            <a:off x="5732810" y="2403749"/>
            <a:ext cx="918558" cy="2002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7C1E0A3-AE5E-C325-5EEB-CFAFA21E0831}"/>
              </a:ext>
            </a:extLst>
          </p:cNvPr>
          <p:cNvCxnSpPr>
            <a:cxnSpLocks/>
            <a:stCxn id="48" idx="1"/>
            <a:endCxn id="44" idx="2"/>
          </p:cNvCxnSpPr>
          <p:nvPr/>
        </p:nvCxnSpPr>
        <p:spPr>
          <a:xfrm>
            <a:off x="6989772" y="2915472"/>
            <a:ext cx="940248" cy="333326"/>
          </a:xfrm>
          <a:prstGeom prst="bentConnector4">
            <a:avLst>
              <a:gd name="adj1" fmla="val 99832"/>
              <a:gd name="adj2" fmla="val 36906"/>
            </a:avLst>
          </a:prstGeom>
          <a:ln>
            <a:solidFill>
              <a:srgbClr val="00B05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D02B62E-8AF7-61A5-12AA-CBF427BA833D}"/>
              </a:ext>
            </a:extLst>
          </p:cNvPr>
          <p:cNvSpPr txBox="1"/>
          <p:nvPr/>
        </p:nvSpPr>
        <p:spPr>
          <a:xfrm>
            <a:off x="6970111" y="2749299"/>
            <a:ext cx="705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800" dirty="0"/>
              <a:t>Proxy</a:t>
            </a:r>
          </a:p>
          <a:p>
            <a:pPr algn="ctr"/>
            <a:r>
              <a:rPr lang="es-ES" sz="800" dirty="0"/>
              <a:t>API </a:t>
            </a:r>
            <a:r>
              <a:rPr lang="es-ES" sz="800" dirty="0" err="1"/>
              <a:t>requests</a:t>
            </a:r>
            <a:endParaRPr lang="es-ES" sz="800" dirty="0"/>
          </a:p>
        </p:txBody>
      </p:sp>
      <p:cxnSp>
        <p:nvCxnSpPr>
          <p:cNvPr id="1030" name="Connector: Elbow 1029">
            <a:extLst>
              <a:ext uri="{FF2B5EF4-FFF2-40B4-BE49-F238E27FC236}">
                <a16:creationId xmlns:a16="http://schemas.microsoft.com/office/drawing/2014/main" id="{36985CB7-9F77-AF6C-CDFB-C9F12CFB5DF3}"/>
              </a:ext>
            </a:extLst>
          </p:cNvPr>
          <p:cNvCxnSpPr>
            <a:cxnSpLocks/>
            <a:stCxn id="5" idx="0"/>
          </p:cNvCxnSpPr>
          <p:nvPr/>
        </p:nvCxnSpPr>
        <p:spPr>
          <a:xfrm rot="5400000" flipH="1" flipV="1">
            <a:off x="4302879" y="1457273"/>
            <a:ext cx="285106" cy="2574729"/>
          </a:xfrm>
          <a:prstGeom prst="bentConnector2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Connector: Elbow 1033">
            <a:extLst>
              <a:ext uri="{FF2B5EF4-FFF2-40B4-BE49-F238E27FC236}">
                <a16:creationId xmlns:a16="http://schemas.microsoft.com/office/drawing/2014/main" id="{E80E4F37-0976-0EB9-6BD2-1CAF5A5D9FC8}"/>
              </a:ext>
            </a:extLst>
          </p:cNvPr>
          <p:cNvCxnSpPr>
            <a:cxnSpLocks/>
            <a:stCxn id="40" idx="2"/>
            <a:endCxn id="30" idx="3"/>
          </p:cNvCxnSpPr>
          <p:nvPr/>
        </p:nvCxnSpPr>
        <p:spPr>
          <a:xfrm rot="10800000">
            <a:off x="7827236" y="1387756"/>
            <a:ext cx="2709009" cy="1276098"/>
          </a:xfrm>
          <a:prstGeom prst="bentConnector3">
            <a:avLst>
              <a:gd name="adj1" fmla="val 32560"/>
            </a:avLst>
          </a:prstGeom>
          <a:ln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8" name="TextBox 1037">
            <a:extLst>
              <a:ext uri="{FF2B5EF4-FFF2-40B4-BE49-F238E27FC236}">
                <a16:creationId xmlns:a16="http://schemas.microsoft.com/office/drawing/2014/main" id="{8E2DF1D6-2914-CBB8-4FC2-0A4E7CD9E3A6}"/>
              </a:ext>
            </a:extLst>
          </p:cNvPr>
          <p:cNvSpPr txBox="1"/>
          <p:nvPr/>
        </p:nvSpPr>
        <p:spPr>
          <a:xfrm>
            <a:off x="3440011" y="2415092"/>
            <a:ext cx="792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900" dirty="0"/>
              <a:t>Web </a:t>
            </a:r>
            <a:r>
              <a:rPr lang="es-ES" sz="900" dirty="0" err="1"/>
              <a:t>console</a:t>
            </a:r>
            <a:endParaRPr lang="es-ES" sz="900" dirty="0"/>
          </a:p>
          <a:p>
            <a:pPr algn="ctr"/>
            <a:r>
              <a:rPr lang="es-ES" sz="900" dirty="0"/>
              <a:t>Front &amp; API)</a:t>
            </a:r>
          </a:p>
        </p:txBody>
      </p:sp>
      <p:cxnSp>
        <p:nvCxnSpPr>
          <p:cNvPr id="1052" name="Connector: Elbow 1051">
            <a:extLst>
              <a:ext uri="{FF2B5EF4-FFF2-40B4-BE49-F238E27FC236}">
                <a16:creationId xmlns:a16="http://schemas.microsoft.com/office/drawing/2014/main" id="{0339ED9F-598D-C963-2EE2-7A6F58F0F2E7}"/>
              </a:ext>
            </a:extLst>
          </p:cNvPr>
          <p:cNvCxnSpPr>
            <a:cxnSpLocks/>
            <a:stCxn id="44" idx="2"/>
            <a:endCxn id="32" idx="0"/>
          </p:cNvCxnSpPr>
          <p:nvPr/>
        </p:nvCxnSpPr>
        <p:spPr>
          <a:xfrm rot="5400000">
            <a:off x="6660485" y="3085411"/>
            <a:ext cx="1106148" cy="1432922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Straight Connector 1055">
            <a:extLst>
              <a:ext uri="{FF2B5EF4-FFF2-40B4-BE49-F238E27FC236}">
                <a16:creationId xmlns:a16="http://schemas.microsoft.com/office/drawing/2014/main" id="{20229607-4E48-BC50-04A8-A860C7068F31}"/>
              </a:ext>
            </a:extLst>
          </p:cNvPr>
          <p:cNvCxnSpPr>
            <a:cxnSpLocks/>
          </p:cNvCxnSpPr>
          <p:nvPr/>
        </p:nvCxnSpPr>
        <p:spPr>
          <a:xfrm>
            <a:off x="571161" y="6025607"/>
            <a:ext cx="51435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7" name="TextBox 1056">
            <a:extLst>
              <a:ext uri="{FF2B5EF4-FFF2-40B4-BE49-F238E27FC236}">
                <a16:creationId xmlns:a16="http://schemas.microsoft.com/office/drawing/2014/main" id="{4E4B638F-E3E4-DEDF-99F5-FCF7B0DF90F7}"/>
              </a:ext>
            </a:extLst>
          </p:cNvPr>
          <p:cNvSpPr txBox="1"/>
          <p:nvPr/>
        </p:nvSpPr>
        <p:spPr>
          <a:xfrm>
            <a:off x="1098097" y="5930270"/>
            <a:ext cx="10967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/>
              <a:t>Web </a:t>
            </a:r>
            <a:r>
              <a:rPr lang="es-ES" sz="900" dirty="0" err="1"/>
              <a:t>console</a:t>
            </a:r>
            <a:r>
              <a:rPr lang="es-ES" sz="900" dirty="0"/>
              <a:t> </a:t>
            </a:r>
            <a:r>
              <a:rPr lang="es-ES" sz="900" dirty="0" err="1"/>
              <a:t>traffic</a:t>
            </a:r>
            <a:endParaRPr lang="es-ES" sz="900" dirty="0"/>
          </a:p>
        </p:txBody>
      </p:sp>
      <p:cxnSp>
        <p:nvCxnSpPr>
          <p:cNvPr id="1058" name="Straight Connector 1057">
            <a:extLst>
              <a:ext uri="{FF2B5EF4-FFF2-40B4-BE49-F238E27FC236}">
                <a16:creationId xmlns:a16="http://schemas.microsoft.com/office/drawing/2014/main" id="{828EECD4-D125-66BC-5D36-94A09CFB3196}"/>
              </a:ext>
            </a:extLst>
          </p:cNvPr>
          <p:cNvCxnSpPr>
            <a:cxnSpLocks/>
          </p:cNvCxnSpPr>
          <p:nvPr/>
        </p:nvCxnSpPr>
        <p:spPr>
          <a:xfrm>
            <a:off x="571161" y="6197717"/>
            <a:ext cx="51435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9" name="TextBox 1058">
            <a:extLst>
              <a:ext uri="{FF2B5EF4-FFF2-40B4-BE49-F238E27FC236}">
                <a16:creationId xmlns:a16="http://schemas.microsoft.com/office/drawing/2014/main" id="{14787C2E-4DDA-6B67-FA13-39BA38855ABF}"/>
              </a:ext>
            </a:extLst>
          </p:cNvPr>
          <p:cNvSpPr txBox="1"/>
          <p:nvPr/>
        </p:nvSpPr>
        <p:spPr>
          <a:xfrm>
            <a:off x="1098097" y="6090013"/>
            <a:ext cx="6880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/>
              <a:t>Data Plane</a:t>
            </a:r>
          </a:p>
        </p:txBody>
      </p:sp>
      <p:cxnSp>
        <p:nvCxnSpPr>
          <p:cNvPr id="1060" name="Straight Connector 1059">
            <a:extLst>
              <a:ext uri="{FF2B5EF4-FFF2-40B4-BE49-F238E27FC236}">
                <a16:creationId xmlns:a16="http://schemas.microsoft.com/office/drawing/2014/main" id="{9C6DD22A-E926-C164-C9B8-54003F85EA0A}"/>
              </a:ext>
            </a:extLst>
          </p:cNvPr>
          <p:cNvCxnSpPr>
            <a:cxnSpLocks/>
          </p:cNvCxnSpPr>
          <p:nvPr/>
        </p:nvCxnSpPr>
        <p:spPr>
          <a:xfrm>
            <a:off x="571161" y="6377515"/>
            <a:ext cx="51435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1" name="TextBox 1060">
            <a:extLst>
              <a:ext uri="{FF2B5EF4-FFF2-40B4-BE49-F238E27FC236}">
                <a16:creationId xmlns:a16="http://schemas.microsoft.com/office/drawing/2014/main" id="{325B4D4F-47CD-1569-820B-66C054E8CDF4}"/>
              </a:ext>
            </a:extLst>
          </p:cNvPr>
          <p:cNvSpPr txBox="1"/>
          <p:nvPr/>
        </p:nvSpPr>
        <p:spPr>
          <a:xfrm>
            <a:off x="1098097" y="6280009"/>
            <a:ext cx="8194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/>
              <a:t>Control Plane</a:t>
            </a:r>
          </a:p>
        </p:txBody>
      </p:sp>
    </p:spTree>
    <p:extLst>
      <p:ext uri="{BB962C8B-B14F-4D97-AF65-F5344CB8AC3E}">
        <p14:creationId xmlns:p14="http://schemas.microsoft.com/office/powerpoint/2010/main" val="4237493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AD1172-547B-CC67-0049-901E08162E9F}"/>
              </a:ext>
            </a:extLst>
          </p:cNvPr>
          <p:cNvSpPr txBox="1"/>
          <p:nvPr/>
        </p:nvSpPr>
        <p:spPr>
          <a:xfrm>
            <a:off x="5550408" y="3244334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Scenarios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92717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9EA2E18-AFFA-593F-DA50-1FAE729004F0}"/>
              </a:ext>
            </a:extLst>
          </p:cNvPr>
          <p:cNvSpPr/>
          <p:nvPr/>
        </p:nvSpPr>
        <p:spPr>
          <a:xfrm>
            <a:off x="3448051" y="2203704"/>
            <a:ext cx="5430774" cy="3346704"/>
          </a:xfrm>
          <a:prstGeom prst="roundRect">
            <a:avLst>
              <a:gd name="adj" fmla="val 4427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CB3D5AD-3A44-340F-5A35-D4E7BFB44C59}"/>
              </a:ext>
            </a:extLst>
          </p:cNvPr>
          <p:cNvGrpSpPr/>
          <p:nvPr/>
        </p:nvGrpSpPr>
        <p:grpSpPr>
          <a:xfrm>
            <a:off x="4264821" y="4361110"/>
            <a:ext cx="1388064" cy="1034490"/>
            <a:chOff x="2165088" y="4352925"/>
            <a:chExt cx="1388064" cy="103449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1B8AAA2-090E-A8C0-5A2E-415F5ABDA1AB}"/>
                </a:ext>
              </a:extLst>
            </p:cNvPr>
            <p:cNvSpPr/>
            <p:nvPr/>
          </p:nvSpPr>
          <p:spPr>
            <a:xfrm>
              <a:off x="2165088" y="4352925"/>
              <a:ext cx="1388064" cy="1034490"/>
            </a:xfrm>
            <a:prstGeom prst="roundRect">
              <a:avLst>
                <a:gd name="adj" fmla="val 1197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491B9D2-D404-7715-EA4A-820DAFB24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494993" y="4492904"/>
              <a:ext cx="728254" cy="754531"/>
            </a:xfrm>
            <a:prstGeom prst="rect">
              <a:avLst/>
            </a:prstGeom>
          </p:spPr>
        </p:pic>
      </p:grpSp>
      <p:pic>
        <p:nvPicPr>
          <p:cNvPr id="9" name="Picture 2" descr="KubeCon Europe 2017 Impressions · Chris Hager">
            <a:extLst>
              <a:ext uri="{FF2B5EF4-FFF2-40B4-BE49-F238E27FC236}">
                <a16:creationId xmlns:a16="http://schemas.microsoft.com/office/drawing/2014/main" id="{39064DC7-E027-EAB9-2095-9D36E43024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7" t="6775" r="6520" b="7478"/>
          <a:stretch/>
        </p:blipFill>
        <p:spPr bwMode="auto">
          <a:xfrm>
            <a:off x="8272380" y="4890151"/>
            <a:ext cx="514265" cy="505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E54F9D76-DF29-24D6-28D9-15A514FC2F6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97503" y="4098627"/>
            <a:ext cx="975066" cy="371728"/>
          </a:xfrm>
          <a:prstGeom prst="bentConnector3">
            <a:avLst>
              <a:gd name="adj1" fmla="val 998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360EBDAE-F35A-84ED-435C-DBB11AB3C7D7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89941" y="4075859"/>
            <a:ext cx="1272836" cy="676923"/>
          </a:xfrm>
          <a:prstGeom prst="bentConnector3">
            <a:avLst>
              <a:gd name="adj1" fmla="val 100138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E88DA35-90D5-2913-BAC7-8A3DFC95B6C4}"/>
              </a:ext>
            </a:extLst>
          </p:cNvPr>
          <p:cNvSpPr/>
          <p:nvPr/>
        </p:nvSpPr>
        <p:spPr>
          <a:xfrm>
            <a:off x="6464138" y="2696818"/>
            <a:ext cx="1266825" cy="847725"/>
          </a:xfrm>
          <a:prstGeom prst="roundRect">
            <a:avLst>
              <a:gd name="adj" fmla="val 11979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/</a:t>
            </a:r>
            <a:r>
              <a:rPr lang="es-ES" sz="1400" dirty="0" err="1">
                <a:solidFill>
                  <a:schemeClr val="tx1"/>
                </a:solidFill>
              </a:rPr>
              <a:t>public</a:t>
            </a:r>
            <a:endParaRPr lang="es-ES" sz="1400" dirty="0">
              <a:solidFill>
                <a:schemeClr val="tx1"/>
              </a:solidFill>
            </a:endParaRPr>
          </a:p>
          <a:p>
            <a:pPr algn="ctr"/>
            <a:endParaRPr lang="es-ES" sz="1400" dirty="0">
              <a:solidFill>
                <a:schemeClr val="tx1"/>
              </a:solidFill>
            </a:endParaRPr>
          </a:p>
          <a:p>
            <a:pPr algn="ctr"/>
            <a:r>
              <a:rPr lang="es-ES" sz="1400" dirty="0">
                <a:solidFill>
                  <a:schemeClr val="tx1"/>
                </a:solidFill>
              </a:rPr>
              <a:t>/</a:t>
            </a:r>
            <a:r>
              <a:rPr lang="es-ES" sz="1400" dirty="0" err="1">
                <a:solidFill>
                  <a:schemeClr val="tx1"/>
                </a:solidFill>
              </a:rPr>
              <a:t>admin</a:t>
            </a:r>
            <a:endParaRPr lang="es-ES" sz="1400" dirty="0">
              <a:solidFill>
                <a:schemeClr val="tx1"/>
              </a:solidFill>
            </a:endParaRP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9A6E181-3EB0-F6C2-88CA-9DA1814F2AFE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>
            <a:off x="4776787" y="3120681"/>
            <a:ext cx="1687351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6" descr="Browser window, blank web page vector template By Microvector ...">
            <a:extLst>
              <a:ext uri="{FF2B5EF4-FFF2-40B4-BE49-F238E27FC236}">
                <a16:creationId xmlns:a16="http://schemas.microsoft.com/office/drawing/2014/main" id="{F383F405-EAE7-DCE8-F519-878DD5A3A3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207" t="19062" r="10174" b="20464"/>
          <a:stretch/>
        </p:blipFill>
        <p:spPr bwMode="auto">
          <a:xfrm>
            <a:off x="1287372" y="3905652"/>
            <a:ext cx="997540" cy="757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Connector: Elbow 25">
            <a:extLst>
              <a:ext uri="{FF2B5EF4-FFF2-40B4-BE49-F238E27FC236}">
                <a16:creationId xmlns:a16="http://schemas.microsoft.com/office/drawing/2014/main" id="{7647B06E-FFD0-F231-4546-FC840B1C3093}"/>
              </a:ext>
            </a:extLst>
          </p:cNvPr>
          <p:cNvCxnSpPr>
            <a:cxnSpLocks/>
            <a:stCxn id="18" idx="0"/>
            <a:endCxn id="4" idx="1"/>
          </p:cNvCxnSpPr>
          <p:nvPr/>
        </p:nvCxnSpPr>
        <p:spPr>
          <a:xfrm rot="5400000" flipH="1" flipV="1">
            <a:off x="1865042" y="3041782"/>
            <a:ext cx="784971" cy="9427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060D670-91F5-441B-102E-62FB5DCD1CB9}"/>
              </a:ext>
            </a:extLst>
          </p:cNvPr>
          <p:cNvSpPr txBox="1"/>
          <p:nvPr/>
        </p:nvSpPr>
        <p:spPr>
          <a:xfrm>
            <a:off x="506305" y="361539"/>
            <a:ext cx="19875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basic</a:t>
            </a:r>
            <a:r>
              <a:rPr lang="es-ES" dirty="0">
                <a:solidFill>
                  <a:schemeClr val="tx1"/>
                </a:solidFill>
              </a:rPr>
              <a:t> app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BFB1B0-75E3-032E-6303-408D6FB767E8}"/>
              </a:ext>
            </a:extLst>
          </p:cNvPr>
          <p:cNvSpPr txBox="1"/>
          <p:nvPr/>
        </p:nvSpPr>
        <p:spPr>
          <a:xfrm>
            <a:off x="6737184" y="3513167"/>
            <a:ext cx="198755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050" dirty="0">
                <a:solidFill>
                  <a:schemeClr val="tx1"/>
                </a:solidFill>
              </a:rPr>
              <a:t>Web server </a:t>
            </a:r>
            <a:r>
              <a:rPr lang="es-ES" sz="1050" dirty="0" err="1">
                <a:solidFill>
                  <a:schemeClr val="tx1"/>
                </a:solidFill>
              </a:rPr>
              <a:t>pod</a:t>
            </a:r>
            <a:endParaRPr lang="es-ES" sz="1050" dirty="0">
              <a:solidFill>
                <a:schemeClr val="tx1"/>
              </a:solidFill>
            </a:endParaRPr>
          </a:p>
          <a:p>
            <a:pPr algn="ctr"/>
            <a:r>
              <a:rPr lang="es-ES" sz="1050" dirty="0">
                <a:solidFill>
                  <a:schemeClr val="tx1"/>
                </a:solidFill>
              </a:rPr>
              <a:t>(apache, </a:t>
            </a:r>
            <a:r>
              <a:rPr lang="es-ES" sz="1050" dirty="0" err="1">
                <a:solidFill>
                  <a:schemeClr val="tx1"/>
                </a:solidFill>
              </a:rPr>
              <a:t>nginx</a:t>
            </a:r>
            <a:r>
              <a:rPr lang="es-ES" sz="1050" dirty="0">
                <a:solidFill>
                  <a:schemeClr val="tx1"/>
                </a:solidFill>
              </a:rPr>
              <a:t>…)</a:t>
            </a:r>
          </a:p>
        </p:txBody>
      </p:sp>
      <p:cxnSp>
        <p:nvCxnSpPr>
          <p:cNvPr id="23" name="Connector: Elbow 14">
            <a:extLst>
              <a:ext uri="{FF2B5EF4-FFF2-40B4-BE49-F238E27FC236}">
                <a16:creationId xmlns:a16="http://schemas.microsoft.com/office/drawing/2014/main" id="{D7DAC04C-E129-9EB1-365A-4FCB45D5060B}"/>
              </a:ext>
            </a:extLst>
          </p:cNvPr>
          <p:cNvCxnSpPr>
            <a:cxnSpLocks/>
            <a:stCxn id="13" idx="1"/>
          </p:cNvCxnSpPr>
          <p:nvPr/>
        </p:nvCxnSpPr>
        <p:spPr>
          <a:xfrm flipV="1">
            <a:off x="6464138" y="2898648"/>
            <a:ext cx="287468" cy="222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14">
            <a:extLst>
              <a:ext uri="{FF2B5EF4-FFF2-40B4-BE49-F238E27FC236}">
                <a16:creationId xmlns:a16="http://schemas.microsoft.com/office/drawing/2014/main" id="{08037114-C614-297C-F01B-696B02EE7DB1}"/>
              </a:ext>
            </a:extLst>
          </p:cNvPr>
          <p:cNvCxnSpPr>
            <a:cxnSpLocks/>
            <a:stCxn id="13" idx="1"/>
          </p:cNvCxnSpPr>
          <p:nvPr/>
        </p:nvCxnSpPr>
        <p:spPr>
          <a:xfrm>
            <a:off x="6464138" y="3120681"/>
            <a:ext cx="287468" cy="2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FDEF2C6-BA2C-B02C-8256-0524669DDCDE}"/>
              </a:ext>
            </a:extLst>
          </p:cNvPr>
          <p:cNvGrpSpPr/>
          <p:nvPr/>
        </p:nvGrpSpPr>
        <p:grpSpPr>
          <a:xfrm>
            <a:off x="2728912" y="2463456"/>
            <a:ext cx="2047875" cy="1314450"/>
            <a:chOff x="2728912" y="2463456"/>
            <a:chExt cx="2047875" cy="131445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A21BE45-ED38-57E7-5ECC-B6D9188A12F2}"/>
                </a:ext>
              </a:extLst>
            </p:cNvPr>
            <p:cNvSpPr/>
            <p:nvPr/>
          </p:nvSpPr>
          <p:spPr>
            <a:xfrm>
              <a:off x="2728912" y="2463456"/>
              <a:ext cx="2047875" cy="1314450"/>
            </a:xfrm>
            <a:prstGeom prst="roundRect">
              <a:avLst>
                <a:gd name="adj" fmla="val 1197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7B20B33-4C15-C61E-00C0-01EF3F8B608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22568" y="2593849"/>
              <a:ext cx="1060562" cy="10483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4650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9EA2E18-AFFA-593F-DA50-1FAE729004F0}"/>
              </a:ext>
            </a:extLst>
          </p:cNvPr>
          <p:cNvSpPr/>
          <p:nvPr/>
        </p:nvSpPr>
        <p:spPr>
          <a:xfrm>
            <a:off x="3448050" y="1353312"/>
            <a:ext cx="5724525" cy="4437888"/>
          </a:xfrm>
          <a:prstGeom prst="roundRect">
            <a:avLst>
              <a:gd name="adj" fmla="val 4427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CB3D5AD-3A44-340F-5A35-D4E7BFB44C59}"/>
              </a:ext>
            </a:extLst>
          </p:cNvPr>
          <p:cNvGrpSpPr/>
          <p:nvPr/>
        </p:nvGrpSpPr>
        <p:grpSpPr>
          <a:xfrm>
            <a:off x="4264821" y="4361110"/>
            <a:ext cx="1388064" cy="1034490"/>
            <a:chOff x="2165088" y="4352925"/>
            <a:chExt cx="1388064" cy="103449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1B8AAA2-090E-A8C0-5A2E-415F5ABDA1AB}"/>
                </a:ext>
              </a:extLst>
            </p:cNvPr>
            <p:cNvSpPr/>
            <p:nvPr/>
          </p:nvSpPr>
          <p:spPr>
            <a:xfrm>
              <a:off x="2165088" y="4352925"/>
              <a:ext cx="1388064" cy="1034490"/>
            </a:xfrm>
            <a:prstGeom prst="roundRect">
              <a:avLst>
                <a:gd name="adj" fmla="val 1197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491B9D2-D404-7715-EA4A-820DAFB24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494993" y="4492904"/>
              <a:ext cx="728254" cy="754531"/>
            </a:xfrm>
            <a:prstGeom prst="rect">
              <a:avLst/>
            </a:prstGeom>
          </p:spPr>
        </p:pic>
      </p:grpSp>
      <p:pic>
        <p:nvPicPr>
          <p:cNvPr id="9" name="Picture 2" descr="KubeCon Europe 2017 Impressions · Chris Hager">
            <a:extLst>
              <a:ext uri="{FF2B5EF4-FFF2-40B4-BE49-F238E27FC236}">
                <a16:creationId xmlns:a16="http://schemas.microsoft.com/office/drawing/2014/main" id="{39064DC7-E027-EAB9-2095-9D36E43024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7" t="6775" r="6520" b="7478"/>
          <a:stretch/>
        </p:blipFill>
        <p:spPr bwMode="auto">
          <a:xfrm>
            <a:off x="8477249" y="5142875"/>
            <a:ext cx="514265" cy="505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E54F9D76-DF29-24D6-28D9-15A514FC2F6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97503" y="4098627"/>
            <a:ext cx="975066" cy="371728"/>
          </a:xfrm>
          <a:prstGeom prst="bentConnector3">
            <a:avLst>
              <a:gd name="adj1" fmla="val 998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360EBDAE-F35A-84ED-435C-DBB11AB3C7D7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89941" y="4075859"/>
            <a:ext cx="1272836" cy="676923"/>
          </a:xfrm>
          <a:prstGeom prst="bentConnector3">
            <a:avLst>
              <a:gd name="adj1" fmla="val 100138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Top Corners Snipped 11">
            <a:extLst>
              <a:ext uri="{FF2B5EF4-FFF2-40B4-BE49-F238E27FC236}">
                <a16:creationId xmlns:a16="http://schemas.microsoft.com/office/drawing/2014/main" id="{6F5237BF-5424-2DDC-7EE2-06FA623DE314}"/>
              </a:ext>
            </a:extLst>
          </p:cNvPr>
          <p:cNvSpPr/>
          <p:nvPr/>
        </p:nvSpPr>
        <p:spPr>
          <a:xfrm rot="16200000">
            <a:off x="5806018" y="3673106"/>
            <a:ext cx="881062" cy="622952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Service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E88DA35-90D5-2913-BAC7-8A3DFC95B6C4}"/>
              </a:ext>
            </a:extLst>
          </p:cNvPr>
          <p:cNvSpPr/>
          <p:nvPr/>
        </p:nvSpPr>
        <p:spPr>
          <a:xfrm>
            <a:off x="7097551" y="1509598"/>
            <a:ext cx="1266825" cy="847725"/>
          </a:xfrm>
          <a:prstGeom prst="roundRect">
            <a:avLst>
              <a:gd name="adj" fmla="val 11979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>
                <a:solidFill>
                  <a:schemeClr val="tx1"/>
                </a:solidFill>
              </a:rPr>
              <a:t>Nginx</a:t>
            </a:r>
            <a:r>
              <a:rPr lang="es-ES" sz="1400" dirty="0">
                <a:solidFill>
                  <a:schemeClr val="tx1"/>
                </a:solidFill>
              </a:rPr>
              <a:t> </a:t>
            </a:r>
            <a:r>
              <a:rPr lang="es-ES" sz="1400" dirty="0" err="1">
                <a:solidFill>
                  <a:schemeClr val="tx1"/>
                </a:solidFill>
              </a:rPr>
              <a:t>serving</a:t>
            </a:r>
            <a:r>
              <a:rPr lang="es-ES" sz="1400" dirty="0">
                <a:solidFill>
                  <a:schemeClr val="tx1"/>
                </a:solidFill>
              </a:rPr>
              <a:t> </a:t>
            </a:r>
            <a:r>
              <a:rPr lang="es-ES" sz="1400" dirty="0" err="1">
                <a:solidFill>
                  <a:schemeClr val="tx1"/>
                </a:solidFill>
              </a:rPr>
              <a:t>with</a:t>
            </a:r>
            <a:r>
              <a:rPr lang="es-ES" sz="1400" dirty="0">
                <a:solidFill>
                  <a:schemeClr val="tx1"/>
                </a:solidFill>
              </a:rPr>
              <a:t> </a:t>
            </a:r>
            <a:r>
              <a:rPr lang="es-ES" sz="1400" dirty="0" err="1">
                <a:solidFill>
                  <a:schemeClr val="tx1"/>
                </a:solidFill>
              </a:rPr>
              <a:t>static</a:t>
            </a:r>
            <a:r>
              <a:rPr lang="es-ES" sz="1400" dirty="0">
                <a:solidFill>
                  <a:schemeClr val="tx1"/>
                </a:solidFill>
              </a:rPr>
              <a:t> SPA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F443E67-6593-A074-FAF6-2B1477B022B9}"/>
              </a:ext>
            </a:extLst>
          </p:cNvPr>
          <p:cNvSpPr/>
          <p:nvPr/>
        </p:nvSpPr>
        <p:spPr>
          <a:xfrm>
            <a:off x="7210425" y="4076815"/>
            <a:ext cx="982600" cy="504329"/>
          </a:xfrm>
          <a:prstGeom prst="roundRect">
            <a:avLst>
              <a:gd name="adj" fmla="val 11979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API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9A6E181-3EB0-F6C2-88CA-9DA1814F2AFE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4776787" y="1933461"/>
            <a:ext cx="2320764" cy="1187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2E7C5AD8-5A29-B3EC-2329-5AC5E53D1458}"/>
              </a:ext>
            </a:extLst>
          </p:cNvPr>
          <p:cNvCxnSpPr>
            <a:cxnSpLocks/>
            <a:stCxn id="12" idx="1"/>
            <a:endCxn id="14" idx="1"/>
          </p:cNvCxnSpPr>
          <p:nvPr/>
        </p:nvCxnSpPr>
        <p:spPr>
          <a:xfrm>
            <a:off x="6558025" y="3984582"/>
            <a:ext cx="652400" cy="344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25">
            <a:extLst>
              <a:ext uri="{FF2B5EF4-FFF2-40B4-BE49-F238E27FC236}">
                <a16:creationId xmlns:a16="http://schemas.microsoft.com/office/drawing/2014/main" id="{9C8E0810-A486-0536-48A0-C62A7B969CB3}"/>
              </a:ext>
            </a:extLst>
          </p:cNvPr>
          <p:cNvCxnSpPr>
            <a:cxnSpLocks/>
            <a:stCxn id="4" idx="3"/>
            <a:endCxn id="12" idx="3"/>
          </p:cNvCxnSpPr>
          <p:nvPr/>
        </p:nvCxnSpPr>
        <p:spPr>
          <a:xfrm>
            <a:off x="4776787" y="3120681"/>
            <a:ext cx="1158286" cy="863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6" descr="Browser window, blank web page vector template By Microvector ...">
            <a:extLst>
              <a:ext uri="{FF2B5EF4-FFF2-40B4-BE49-F238E27FC236}">
                <a16:creationId xmlns:a16="http://schemas.microsoft.com/office/drawing/2014/main" id="{F383F405-EAE7-DCE8-F519-878DD5A3A3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207" t="19062" r="10174" b="20464"/>
          <a:stretch/>
        </p:blipFill>
        <p:spPr bwMode="auto">
          <a:xfrm>
            <a:off x="1287372" y="3905652"/>
            <a:ext cx="997540" cy="757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Connector: Elbow 25">
            <a:extLst>
              <a:ext uri="{FF2B5EF4-FFF2-40B4-BE49-F238E27FC236}">
                <a16:creationId xmlns:a16="http://schemas.microsoft.com/office/drawing/2014/main" id="{7647B06E-FFD0-F231-4546-FC840B1C3093}"/>
              </a:ext>
            </a:extLst>
          </p:cNvPr>
          <p:cNvCxnSpPr>
            <a:cxnSpLocks/>
            <a:stCxn id="18" idx="0"/>
            <a:endCxn id="4" idx="1"/>
          </p:cNvCxnSpPr>
          <p:nvPr/>
        </p:nvCxnSpPr>
        <p:spPr>
          <a:xfrm rot="5400000" flipH="1" flipV="1">
            <a:off x="1865042" y="3041782"/>
            <a:ext cx="784971" cy="9427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060D670-91F5-441B-102E-62FB5DCD1CB9}"/>
              </a:ext>
            </a:extLst>
          </p:cNvPr>
          <p:cNvSpPr txBox="1"/>
          <p:nvPr/>
        </p:nvSpPr>
        <p:spPr>
          <a:xfrm>
            <a:off x="506305" y="361539"/>
            <a:ext cx="19875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SPA app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49B3ACC-9AF0-D354-47EC-3FD2A29EB773}"/>
              </a:ext>
            </a:extLst>
          </p:cNvPr>
          <p:cNvSpPr/>
          <p:nvPr/>
        </p:nvSpPr>
        <p:spPr>
          <a:xfrm>
            <a:off x="7215739" y="3429000"/>
            <a:ext cx="982600" cy="504329"/>
          </a:xfrm>
          <a:prstGeom prst="roundRect">
            <a:avLst>
              <a:gd name="adj" fmla="val 11979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API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E771BFEB-B6DA-F637-5943-C8E2A096271A}"/>
              </a:ext>
            </a:extLst>
          </p:cNvPr>
          <p:cNvCxnSpPr>
            <a:cxnSpLocks/>
            <a:stCxn id="12" idx="1"/>
            <a:endCxn id="27" idx="1"/>
          </p:cNvCxnSpPr>
          <p:nvPr/>
        </p:nvCxnSpPr>
        <p:spPr>
          <a:xfrm flipV="1">
            <a:off x="6558025" y="3681165"/>
            <a:ext cx="657714" cy="303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40A0F95-088C-9C4A-EB51-24039DA064E8}"/>
              </a:ext>
            </a:extLst>
          </p:cNvPr>
          <p:cNvGrpSpPr/>
          <p:nvPr/>
        </p:nvGrpSpPr>
        <p:grpSpPr>
          <a:xfrm>
            <a:off x="2728912" y="2463456"/>
            <a:ext cx="2047875" cy="1314450"/>
            <a:chOff x="2728912" y="2463456"/>
            <a:chExt cx="2047875" cy="131445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A21BE45-ED38-57E7-5ECC-B6D9188A12F2}"/>
                </a:ext>
              </a:extLst>
            </p:cNvPr>
            <p:cNvSpPr/>
            <p:nvPr/>
          </p:nvSpPr>
          <p:spPr>
            <a:xfrm>
              <a:off x="2728912" y="2463456"/>
              <a:ext cx="2047875" cy="1314450"/>
            </a:xfrm>
            <a:prstGeom prst="roundRect">
              <a:avLst>
                <a:gd name="adj" fmla="val 1197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F023EDA-03FD-0FC1-5543-E86FE92C7A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27683" y="2600395"/>
              <a:ext cx="1060562" cy="10483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1738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1097</TotalTime>
  <Words>152</Words>
  <Application>Microsoft Office PowerPoint</Application>
  <PresentationFormat>Widescreen</PresentationFormat>
  <Paragraphs>109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Julio Fernandez Vilas</dc:creator>
  <cp:lastModifiedBy>Julio Fernandez Vilas</cp:lastModifiedBy>
  <cp:revision>14</cp:revision>
  <dcterms:created xsi:type="dcterms:W3CDTF">2023-12-02T13:31:03Z</dcterms:created>
  <dcterms:modified xsi:type="dcterms:W3CDTF">2024-05-19T10:14:13Z</dcterms:modified>
</cp:coreProperties>
</file>