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  <p:sldMasterId id="2147483663" r:id="rId5"/>
    <p:sldMasterId id="2147483682" r:id="rId6"/>
  </p:sldMasterIdLst>
  <p:sldIdLst>
    <p:sldId id="256" r:id="rId7"/>
    <p:sldId id="259" r:id="rId8"/>
    <p:sldId id="258" r:id="rId9"/>
    <p:sldId id="261" r:id="rId10"/>
    <p:sldId id="268" r:id="rId11"/>
    <p:sldId id="266" r:id="rId12"/>
    <p:sldId id="264" r:id="rId13"/>
    <p:sldId id="270" r:id="rId14"/>
    <p:sldId id="273" r:id="rId15"/>
    <p:sldId id="272" r:id="rId16"/>
    <p:sldId id="274" r:id="rId17"/>
    <p:sldId id="269" r:id="rId18"/>
    <p:sldId id="262" r:id="rId19"/>
    <p:sldId id="263" r:id="rId20"/>
    <p:sldId id="265" r:id="rId21"/>
    <p:sldId id="271" r:id="rId22"/>
    <p:sldId id="267" r:id="rId23"/>
    <p:sldId id="536" r:id="rId24"/>
    <p:sldId id="281" r:id="rId25"/>
    <p:sldId id="537" r:id="rId26"/>
    <p:sldId id="279" r:id="rId27"/>
    <p:sldId id="538" r:id="rId28"/>
    <p:sldId id="277" r:id="rId29"/>
    <p:sldId id="278" r:id="rId30"/>
    <p:sldId id="282" r:id="rId31"/>
    <p:sldId id="283" r:id="rId32"/>
    <p:sldId id="284" r:id="rId33"/>
    <p:sldId id="53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B8AC-F3D2-4835-9010-065B7AF7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8-D241-4011-8435-1483D674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BDD3-57E2-4B79-B5D7-89D2FF4B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1480-D95A-4691-8D3D-3C4A1263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1089-0726-416C-8661-05F6588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8177-39B3-4077-A190-23F6B0BE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33ED2-DFB7-4E85-8A43-D0CE53F9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53A0-43AF-4462-93F8-5DA0BCB7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4E-2D1C-4446-80B5-09B58C3D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386E-6BCC-4C26-BBE5-B28116F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01422-E954-470B-94B3-B575ADA3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FF887-4E65-4161-B9CD-BAD3BD6F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964A-DB46-410D-80F6-27E6C015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5258-A661-42A3-AB95-785C8EC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260B-888F-4B12-A446-E19AB595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89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8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67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0" name="Picture 4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 userDrawn="1"/>
          </p:nvGrpSpPr>
          <p:grpSpPr>
            <a:xfrm>
              <a:off x="4636351" y="4720590"/>
              <a:ext cx="783583" cy="783583"/>
              <a:chOff x="656450" y="2171639"/>
              <a:chExt cx="1388962" cy="1388962"/>
            </a:xfrm>
          </p:grpSpPr>
          <p:sp>
            <p:nvSpPr>
              <p:cNvPr id="64" name="Donut 63"/>
              <p:cNvSpPr/>
              <p:nvPr/>
            </p:nvSpPr>
            <p:spPr>
              <a:xfrm>
                <a:off x="656450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132" y="2638290"/>
                <a:ext cx="785598" cy="446809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68" name="Donut 67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4" name="Donut 73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80" name="Donut 79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86" name="Donut 85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36467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Company confidential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27933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1193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08182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2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66C-0CAD-447F-AD09-D9E6BFE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5442-ED7C-4FE3-93AE-064FE97C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D919-473E-4D52-B70B-8CF5289D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6152-7BF4-4761-902A-F55CB60F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8657-175B-4D94-A990-8137A9F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1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9265580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0412" y="6267450"/>
            <a:ext cx="5879337" cy="2311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RT1170 Test Architecture Review</a:t>
            </a:r>
          </a:p>
        </p:txBody>
      </p:sp>
    </p:spTree>
    <p:extLst>
      <p:ext uri="{BB962C8B-B14F-4D97-AF65-F5344CB8AC3E}">
        <p14:creationId xmlns:p14="http://schemas.microsoft.com/office/powerpoint/2010/main" val="18165871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1841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344224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143289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75922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9098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0980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1700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6969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0AED-8DA5-4134-A9F9-80822758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CFC09-894F-4772-8813-790CAE185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EAF5-2CBC-4CF5-A058-A264C331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BB0F-FFB3-4E0B-8AE6-8516BE32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14B0-1044-4BFA-8A1B-4B11D017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79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96940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6515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73E0-42C7-42D6-9E5F-CB866940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50FF-43AC-4ECE-B171-1A5764F71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0BAD-28E6-49A3-93FC-BBB4F079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F8D8-A139-4E4A-B9C4-1079178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D83B9-1233-46EF-BB99-B8A1F3C9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4540-3820-47EF-8E4C-08949EC3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6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F4F6-F877-42FA-B882-33DF67C3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4CAE-D274-407B-B4EC-07360C21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E420-EE02-4A3C-8879-618403AD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F7779-1660-418E-8817-AF86F954A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9DCA4-3193-4993-A9A1-B04947074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57F9E-595D-4ACD-ACA0-E3483DB5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12B4B-56E6-447C-8D32-6ADEE58A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0606E-8B4D-4AF9-B44F-6F993BE2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0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2D49-17D4-4B69-8984-618F4848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94D70-A371-4448-AFD7-B1EA0274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5EE32-9699-4BAB-A0B9-61A2C232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15BF-B7CC-49F4-B20C-CC360B61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3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B15B1-3700-4A64-93AC-6FD52EFD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83BA-BCD2-4A51-AC8E-B5E69BB6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6A79-23F4-46C8-AB89-2D969186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6A0C-BE71-4CDE-BC64-1769AE44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2676-C72D-49F2-AF01-A32C5ADB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DB8A-A54F-40AE-9F3C-B15F957D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43886-B39C-48F6-90C4-E77FA0BC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29AF-50F1-4C7C-934F-28DB0CAA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7238-809A-450D-AAB4-69EADBAE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91F8-6F6C-4D40-8D93-1B96A9C8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3E001-8226-408C-A96E-0439B352E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2C3A6-B7CD-4342-A7FB-20DDD3E5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48F2-4DD8-4700-98DE-38A7F7C4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5D40-4005-4FE2-8BBE-E8CFA674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3CD6-E60B-4CCC-A996-889784D7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00100-369E-4F4E-A081-CA1708AF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6A02-B9BC-4D4D-85A3-DBFC0B17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35CE-DC7C-492E-A88C-84071D795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3DFA-30C7-4577-AC2A-47D73CC25244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45A8-7BC4-4484-98E0-27010733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7407-494F-45B3-9A33-BC65443B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92A7-6ADF-4BA6-9C1F-EB032C9D2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ransition>
    <p:fade/>
  </p:transition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8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40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2.6.1/" TargetMode="External"/><Relationship Id="rId2" Type="http://schemas.openxmlformats.org/officeDocument/2006/relationships/hyperlink" Target="https://www.ruby-lang.org/zh_cn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rubyinstaller.org/downlo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AFB8066-45B9-4DEB-8692-95090A51EE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131533"/>
            <a:ext cx="12192000" cy="1297467"/>
          </a:xfrm>
        </p:spPr>
        <p:txBody>
          <a:bodyPr/>
          <a:lstStyle/>
          <a:p>
            <a:pPr algn="ctr"/>
            <a:r>
              <a:rPr lang="en-US" altLang="zh-CN" cap="none" dirty="0">
                <a:solidFill>
                  <a:schemeClr val="tx1"/>
                </a:solidFill>
              </a:rPr>
              <a:t>Chao Yang</a:t>
            </a:r>
          </a:p>
          <a:p>
            <a:pPr algn="ctr"/>
            <a:r>
              <a:rPr lang="en-US" altLang="zh-CN" cap="none" dirty="0">
                <a:solidFill>
                  <a:schemeClr val="tx1"/>
                </a:solidFill>
              </a:rPr>
              <a:t>Jan, 30 2019 </a:t>
            </a:r>
            <a:endParaRPr lang="zh-CN" altLang="en-US" cap="none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85225F-DE41-4FF3-A497-839B28517305}"/>
              </a:ext>
            </a:extLst>
          </p:cNvPr>
          <p:cNvSpPr txBox="1"/>
          <p:nvPr/>
        </p:nvSpPr>
        <p:spPr>
          <a:xfrm>
            <a:off x="0" y="375920"/>
            <a:ext cx="12192000" cy="148336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en-US" altLang="zh-CN" sz="4400" b="1" dirty="0">
                <a:latin typeface="+mj-lt"/>
              </a:rPr>
              <a:t>Ruby Basic Training</a:t>
            </a:r>
            <a:endParaRPr lang="zh-CN" altLang="en-US" sz="4400" b="1" dirty="0" err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4635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E5F0-B100-41F5-BBC1-AA9B8C68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类和对象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4ECF9-A0BA-4358-A69C-E564D024A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访问控制：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000" b="1" dirty="0"/>
              <a:t>   Public </a:t>
            </a:r>
            <a:r>
              <a:rPr lang="zh-CN" altLang="en-US" sz="2000" b="1" dirty="0"/>
              <a:t>方法：</a:t>
            </a:r>
            <a:r>
              <a:rPr lang="zh-CN" altLang="en-US" sz="2000" dirty="0"/>
              <a:t> 可被任意对象调用。除了 </a:t>
            </a:r>
            <a:r>
              <a:rPr lang="en-US" altLang="zh-CN" sz="2000" dirty="0"/>
              <a:t>initialize </a:t>
            </a:r>
            <a:r>
              <a:rPr lang="zh-CN" altLang="en-US" sz="2000" dirty="0"/>
              <a:t>方法是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的，方法默认都是 </a:t>
            </a:r>
            <a:r>
              <a:rPr lang="en-US" altLang="zh-CN" sz="2000" dirty="0"/>
              <a:t>public 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pPr marL="0" indent="0" latinLnBrk="1">
              <a:buNone/>
            </a:pPr>
            <a:r>
              <a:rPr lang="en-US" altLang="zh-CN" sz="2000" b="1" dirty="0"/>
              <a:t>   Private </a:t>
            </a:r>
            <a:r>
              <a:rPr lang="zh-CN" altLang="en-US" sz="2000" b="1" dirty="0"/>
              <a:t>方法：</a:t>
            </a:r>
            <a:r>
              <a:rPr lang="zh-CN" altLang="en-US" sz="2000" dirty="0"/>
              <a:t> 能从类外部访问或查看。只有类方法可以访问。</a:t>
            </a:r>
          </a:p>
          <a:p>
            <a:pPr marL="0" indent="0" latinLnBrk="1">
              <a:buNone/>
            </a:pPr>
            <a:r>
              <a:rPr lang="en-US" altLang="zh-CN" sz="2000" b="1" dirty="0"/>
              <a:t>   Protected </a:t>
            </a:r>
            <a:r>
              <a:rPr lang="zh-CN" altLang="en-US" sz="2000" b="1" dirty="0"/>
              <a:t>方法：</a:t>
            </a:r>
            <a:r>
              <a:rPr lang="zh-CN" altLang="en-US" sz="2000" dirty="0"/>
              <a:t> 只能被类及其子类的对象调用。访问也只能在类及其子类内部进行。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A3FB0B-906C-4F87-B32E-DFEF2109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2080"/>
              </p:ext>
            </p:extLst>
          </p:nvPr>
        </p:nvGraphicFramePr>
        <p:xfrm>
          <a:off x="299523" y="2909946"/>
          <a:ext cx="7771866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6132">
                  <a:extLst>
                    <a:ext uri="{9D8B030D-6E8A-4147-A177-3AD203B41FA5}">
                      <a16:colId xmlns:a16="http://schemas.microsoft.com/office/drawing/2014/main" val="147096805"/>
                    </a:ext>
                  </a:extLst>
                </a:gridCol>
                <a:gridCol w="1602493">
                  <a:extLst>
                    <a:ext uri="{9D8B030D-6E8A-4147-A177-3AD203B41FA5}">
                      <a16:colId xmlns:a16="http://schemas.microsoft.com/office/drawing/2014/main" val="656700313"/>
                    </a:ext>
                  </a:extLst>
                </a:gridCol>
                <a:gridCol w="2177184">
                  <a:extLst>
                    <a:ext uri="{9D8B030D-6E8A-4147-A177-3AD203B41FA5}">
                      <a16:colId xmlns:a16="http://schemas.microsoft.com/office/drawing/2014/main" val="2732109433"/>
                    </a:ext>
                  </a:extLst>
                </a:gridCol>
                <a:gridCol w="2326057">
                  <a:extLst>
                    <a:ext uri="{9D8B030D-6E8A-4147-A177-3AD203B41FA5}">
                      <a16:colId xmlns:a16="http://schemas.microsoft.com/office/drawing/2014/main" val="7768464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等效于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80796"/>
                  </a:ext>
                </a:extLst>
              </a:tr>
              <a:tr h="90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attr_reader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读方法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attr_reader:width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def width</a:t>
                      </a:r>
                    </a:p>
                    <a:p>
                      <a:pPr algn="l"/>
                      <a:r>
                        <a:rPr lang="en-US" altLang="zh-CN" dirty="0"/>
                        <a:t>    @width</a:t>
                      </a:r>
                    </a:p>
                    <a:p>
                      <a:pPr algn="l"/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57850"/>
                  </a:ext>
                </a:extLst>
              </a:tr>
              <a:tr h="90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attr_writer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写方法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attr_writer:width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def width=(width)</a:t>
                      </a:r>
                    </a:p>
                    <a:p>
                      <a:pPr algn="l"/>
                      <a:r>
                        <a:rPr lang="en-US" altLang="zh-CN" dirty="0"/>
                        <a:t>@width = width</a:t>
                      </a:r>
                    </a:p>
                    <a:p>
                      <a:pPr algn="l"/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92833"/>
                  </a:ext>
                </a:extLst>
              </a:tr>
              <a:tr h="3624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attr_accessor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产生读写方法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attr_accessor:width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上面两个方法之和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899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AFB890-2444-4B53-8D95-7950CD99D42D}"/>
              </a:ext>
            </a:extLst>
          </p:cNvPr>
          <p:cNvSpPr txBox="1"/>
          <p:nvPr/>
        </p:nvSpPr>
        <p:spPr>
          <a:xfrm>
            <a:off x="636104" y="5687165"/>
            <a:ext cx="3240157" cy="475096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例：</a:t>
            </a:r>
            <a:r>
              <a:rPr lang="en-US" altLang="zh-CN" sz="2200" dirty="0">
                <a:solidFill>
                  <a:schemeClr val="tx1"/>
                </a:solidFill>
              </a:rPr>
              <a:t>demo9.rb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47BE5-5A85-4750-99D5-80B07F50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89" y="2932806"/>
            <a:ext cx="4019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974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3B15-4226-48E2-92AB-4B780ABD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类变量和类方法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86BA-A48C-4D53-A756-F6870B7F0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类变量是类的所有实例</a:t>
            </a:r>
            <a:r>
              <a:rPr lang="zh-CN" altLang="en-US" b="1" dirty="0">
                <a:solidFill>
                  <a:schemeClr val="tx1"/>
                </a:solidFill>
              </a:rPr>
              <a:t>共享</a:t>
            </a:r>
            <a:r>
              <a:rPr lang="zh-CN" altLang="en-US" dirty="0"/>
              <a:t>的变量。</a:t>
            </a:r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</a:rPr>
              <a:t>类变量以两个 </a:t>
            </a:r>
            <a:r>
              <a:rPr lang="en-US" altLang="zh-CN" b="1" dirty="0">
                <a:solidFill>
                  <a:schemeClr val="tx1"/>
                </a:solidFill>
              </a:rPr>
              <a:t>@ </a:t>
            </a:r>
            <a:r>
              <a:rPr lang="zh-CN" altLang="en-US" b="1" dirty="0">
                <a:solidFill>
                  <a:schemeClr val="tx1"/>
                </a:solidFill>
              </a:rPr>
              <a:t>字符（</a:t>
            </a:r>
            <a:r>
              <a:rPr lang="en-US" altLang="zh-CN" b="1" dirty="0">
                <a:solidFill>
                  <a:schemeClr val="tx1"/>
                </a:solidFill>
              </a:rPr>
              <a:t>@@</a:t>
            </a:r>
            <a:r>
              <a:rPr lang="zh-CN" altLang="en-US" b="1" dirty="0">
                <a:solidFill>
                  <a:schemeClr val="tx1"/>
                </a:solidFill>
              </a:rPr>
              <a:t>）开头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类变量必须在类定义中被初始化。</a:t>
            </a:r>
            <a:endParaRPr lang="en-US" altLang="zh-CN" dirty="0"/>
          </a:p>
          <a:p>
            <a:r>
              <a:rPr lang="zh-CN" altLang="en-US" dirty="0"/>
              <a:t>访问类变量需用实例方法或类方法。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r>
              <a:rPr lang="en-US" altLang="zh-CN" dirty="0"/>
              <a:t>demo10.rb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9BF6-24BA-4CD4-BBCE-67E4A3E092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5503098"/>
          </a:xfrm>
        </p:spPr>
        <p:txBody>
          <a:bodyPr>
            <a:normAutofit/>
          </a:bodyPr>
          <a:lstStyle/>
          <a:p>
            <a:r>
              <a:rPr lang="zh-CN" altLang="en-US" b="1" dirty="0"/>
              <a:t>类方法定义：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 调用方式：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类名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类名</a:t>
            </a:r>
            <a:r>
              <a:rPr lang="en-US" altLang="zh-CN" dirty="0"/>
              <a:t>::</a:t>
            </a:r>
            <a:r>
              <a:rPr lang="zh-CN" altLang="en-US" dirty="0"/>
              <a:t>方法名</a:t>
            </a:r>
            <a:endParaRPr lang="en-US" altLang="zh-CN" dirty="0"/>
          </a:p>
          <a:p>
            <a:r>
              <a:rPr lang="zh-CN" altLang="en-US" dirty="0"/>
              <a:t>常见例子：</a:t>
            </a:r>
            <a:r>
              <a:rPr lang="en-US" altLang="zh-CN" dirty="0" err="1"/>
              <a:t>File.delete</a:t>
            </a:r>
            <a:r>
              <a:rPr lang="en-US" altLang="zh-CN" dirty="0"/>
              <a:t>(“</a:t>
            </a:r>
            <a:r>
              <a:rPr lang="en-US" altLang="zh-CN" dirty="0" err="1"/>
              <a:t>test.rb</a:t>
            </a:r>
            <a:r>
              <a:rPr lang="en-US" altLang="zh-CN" dirty="0"/>
              <a:t>”)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6A563-50A1-49B8-9A14-650CB12A33B3}"/>
              </a:ext>
            </a:extLst>
          </p:cNvPr>
          <p:cNvSpPr/>
          <p:nvPr/>
        </p:nvSpPr>
        <p:spPr>
          <a:xfrm>
            <a:off x="6146799" y="1637058"/>
            <a:ext cx="4975088" cy="30016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Example</a:t>
            </a:r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self.methodname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        #code </a:t>
            </a:r>
          </a:p>
          <a:p>
            <a:r>
              <a:rPr lang="en-US" altLang="zh-CN" sz="2000" dirty="0"/>
              <a:t>    end</a:t>
            </a:r>
          </a:p>
          <a:p>
            <a:r>
              <a:rPr lang="zh-CN" altLang="en-US" sz="2000" dirty="0"/>
              <a:t>或   </a:t>
            </a:r>
            <a:endParaRPr lang="en-US" altLang="zh-CN" sz="2000" dirty="0"/>
          </a:p>
          <a:p>
            <a:r>
              <a:rPr lang="en-US" altLang="zh-CN" sz="2000" dirty="0"/>
              <a:t>    def </a:t>
            </a:r>
            <a:r>
              <a:rPr lang="en-US" altLang="zh-CN" sz="2000" dirty="0" err="1"/>
              <a:t>Example.methodname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        #code</a:t>
            </a:r>
          </a:p>
          <a:p>
            <a:r>
              <a:rPr lang="en-US" altLang="zh-CN" sz="2000" dirty="0"/>
              <a:t>    end </a:t>
            </a:r>
          </a:p>
          <a:p>
            <a:r>
              <a:rPr lang="en-US" altLang="zh-CN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394115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A1B7-DB17-4D4D-93A5-831C53F4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Ranges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区间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CB6A-CBD3-4FC9-9A7D-4D8E16E09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5539716" cy="5460397"/>
          </a:xfrm>
        </p:spPr>
        <p:txBody>
          <a:bodyPr/>
          <a:lstStyle/>
          <a:p>
            <a:r>
              <a:rPr lang="zh-CN" altLang="en-US" dirty="0"/>
              <a:t>表示一个序列，使用 </a:t>
            </a:r>
            <a:r>
              <a:rPr lang="en-US" altLang="zh-CN" b="1" dirty="0"/>
              <a:t>''..''</a:t>
            </a:r>
            <a:r>
              <a:rPr lang="zh-CN" altLang="en-US" dirty="0"/>
              <a:t> 和 </a:t>
            </a:r>
            <a:r>
              <a:rPr lang="en-US" altLang="zh-CN" b="1" dirty="0"/>
              <a:t>''...''</a:t>
            </a:r>
            <a:r>
              <a:rPr lang="zh-CN" altLang="en-US" dirty="0"/>
              <a:t> 范围运算符创建这些序列</a:t>
            </a:r>
            <a:endParaRPr lang="en-US" altLang="zh-CN" dirty="0"/>
          </a:p>
          <a:p>
            <a:r>
              <a:rPr lang="en-US" altLang="zh-CN" dirty="0"/>
              <a:t>(1..5) #==&gt; 1, 2, 3, 4, 5 </a:t>
            </a:r>
          </a:p>
          <a:p>
            <a:r>
              <a:rPr lang="en-US" altLang="zh-CN" dirty="0"/>
              <a:t>(1...5) #==&gt; 1, 2, 3, 4 </a:t>
            </a:r>
          </a:p>
          <a:p>
            <a:r>
              <a:rPr lang="en-US" altLang="zh-CN" dirty="0"/>
              <a:t>('</a:t>
            </a:r>
            <a:r>
              <a:rPr lang="en-US" altLang="zh-CN" dirty="0" err="1"/>
              <a:t>a'..'d</a:t>
            </a:r>
            <a:r>
              <a:rPr lang="en-US" altLang="zh-CN" dirty="0"/>
              <a:t>') #==&gt; 'a', 'b', 'c', ‘d’</a:t>
            </a:r>
          </a:p>
          <a:p>
            <a:r>
              <a:rPr lang="zh-CN" altLang="en-US" dirty="0"/>
              <a:t>可以作为条件和</a:t>
            </a:r>
            <a:r>
              <a:rPr lang="en-US" altLang="zh-CN" dirty="0"/>
              <a:t>for</a:t>
            </a:r>
            <a:r>
              <a:rPr lang="zh-CN" altLang="en-US" dirty="0"/>
              <a:t>搭配使用：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C80CB-E9AF-4E21-9EAA-E6ED0FA9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39" y="1019916"/>
            <a:ext cx="556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9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E744-65DA-4021-89B6-AA1E0746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Arrays - 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DE5F-B42E-42F9-9DEB-CE008E5BC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5206755" cy="4667249"/>
          </a:xfrm>
        </p:spPr>
        <p:txBody>
          <a:bodyPr/>
          <a:lstStyle/>
          <a:p>
            <a:r>
              <a:rPr lang="zh-CN" altLang="en-US" dirty="0"/>
              <a:t>数组中元素不必为同一类型</a:t>
            </a:r>
            <a:endParaRPr lang="en-US" altLang="zh-CN" dirty="0"/>
          </a:p>
          <a:p>
            <a:r>
              <a:rPr lang="zh-CN" altLang="en-US" dirty="0"/>
              <a:t>索引</a:t>
            </a:r>
            <a:r>
              <a:rPr lang="en-US" altLang="zh-CN" dirty="0"/>
              <a:t>0</a:t>
            </a:r>
            <a:r>
              <a:rPr lang="zh-CN" altLang="en-US" dirty="0"/>
              <a:t>为第一个元素，</a:t>
            </a:r>
            <a:r>
              <a:rPr lang="en-US" altLang="zh-CN" dirty="0"/>
              <a:t>-1</a:t>
            </a:r>
            <a:r>
              <a:rPr lang="zh-CN" altLang="en-US" dirty="0"/>
              <a:t>为最后一个元素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C01E-D549-4386-B2C9-9135AACE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67" y="876300"/>
            <a:ext cx="61912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83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15B8-5318-4AC7-ABFB-2A1AA566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Hashes – </a:t>
            </a:r>
            <a:r>
              <a:rPr lang="zh-CN" altLang="en-US" dirty="0">
                <a:solidFill>
                  <a:schemeClr val="tx1"/>
                </a:solidFill>
              </a:rPr>
              <a:t>散列表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A926-2B51-4873-AC88-8EF3663C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4" y="1019916"/>
            <a:ext cx="9261920" cy="4667249"/>
          </a:xfrm>
        </p:spPr>
        <p:txBody>
          <a:bodyPr/>
          <a:lstStyle/>
          <a:p>
            <a:pPr latinLnBrk="1"/>
            <a:r>
              <a:rPr lang="en-US" altLang="zh-CN" dirty="0"/>
              <a:t>Hash</a:t>
            </a:r>
            <a:r>
              <a:rPr lang="zh-CN" altLang="en-US" dirty="0"/>
              <a:t>和数组类似，是类似 </a:t>
            </a:r>
            <a:r>
              <a:rPr lang="en-US" altLang="zh-CN" dirty="0"/>
              <a:t>"key" =&gt; "value" </a:t>
            </a:r>
            <a:r>
              <a:rPr lang="zh-CN" altLang="en-US" dirty="0"/>
              <a:t>这样的键值对集合。</a:t>
            </a:r>
            <a:endParaRPr lang="en-US" altLang="zh-CN" dirty="0"/>
          </a:p>
          <a:p>
            <a:pPr latinLnBrk="1"/>
            <a:r>
              <a:rPr lang="en-US" altLang="zh-CN" dirty="0"/>
              <a:t>Hash </a:t>
            </a:r>
            <a:r>
              <a:rPr lang="zh-CN" altLang="en-US" dirty="0"/>
              <a:t>的索引（</a:t>
            </a:r>
            <a:r>
              <a:rPr lang="en-US" altLang="zh-CN" dirty="0"/>
              <a:t>key</a:t>
            </a:r>
            <a:r>
              <a:rPr lang="zh-CN" altLang="en-US" dirty="0"/>
              <a:t>）几乎可以是任何对象。</a:t>
            </a:r>
          </a:p>
          <a:p>
            <a:pPr latinLnBrk="1"/>
            <a:r>
              <a:rPr lang="en-US" altLang="zh-CN" dirty="0"/>
              <a:t>Hash </a:t>
            </a:r>
            <a:r>
              <a:rPr lang="zh-CN" altLang="en-US" dirty="0"/>
              <a:t>的元素没有特定的顺序。 </a:t>
            </a:r>
            <a:endParaRPr lang="en-US" altLang="zh-CN" dirty="0"/>
          </a:p>
          <a:p>
            <a:pPr latinLnBrk="1"/>
            <a:r>
              <a:rPr lang="zh-CN" altLang="en-US" dirty="0"/>
              <a:t>语法：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D645E8-1544-4986-90AF-CB62102384AC}"/>
              </a:ext>
            </a:extLst>
          </p:cNvPr>
          <p:cNvSpPr/>
          <p:nvPr/>
        </p:nvSpPr>
        <p:spPr>
          <a:xfrm>
            <a:off x="567880" y="3061249"/>
            <a:ext cx="364631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 hash = {</a:t>
            </a:r>
          </a:p>
          <a:p>
            <a:r>
              <a:rPr lang="en-US" altLang="zh-CN" sz="2800" dirty="0"/>
              <a:t>   key1 =&gt; value1,</a:t>
            </a:r>
          </a:p>
          <a:p>
            <a:r>
              <a:rPr lang="en-US" altLang="zh-CN" sz="2800" dirty="0"/>
              <a:t>   key2 =&gt; value2, </a:t>
            </a:r>
          </a:p>
          <a:p>
            <a:r>
              <a:rPr lang="en-US" altLang="zh-CN" sz="2800" dirty="0"/>
              <a:t>   key3 =&gt; value3 </a:t>
            </a:r>
          </a:p>
          <a:p>
            <a:r>
              <a:rPr lang="en-US" altLang="zh-CN" sz="2800" dirty="0"/>
              <a:t>   }</a:t>
            </a:r>
            <a:endParaRPr lang="zh-CN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970694-2ACE-4E99-A8C3-230B5F61E268}"/>
              </a:ext>
            </a:extLst>
          </p:cNvPr>
          <p:cNvSpPr/>
          <p:nvPr/>
        </p:nvSpPr>
        <p:spPr>
          <a:xfrm>
            <a:off x="4307877" y="3061250"/>
            <a:ext cx="364631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hash=</a:t>
            </a:r>
            <a:r>
              <a:rPr lang="en-US" altLang="zh-CN" sz="2800" dirty="0" err="1"/>
              <a:t>Hash.new</a:t>
            </a:r>
            <a:endParaRPr lang="en-US" altLang="zh-CN" sz="2800" dirty="0"/>
          </a:p>
          <a:p>
            <a:r>
              <a:rPr lang="en-US" altLang="zh-CN" sz="2800" dirty="0"/>
              <a:t>hash["a"]=1</a:t>
            </a:r>
            <a:endParaRPr lang="zh-CN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BB485-C9E7-4097-B4BE-DA45451094BB}"/>
              </a:ext>
            </a:extLst>
          </p:cNvPr>
          <p:cNvSpPr txBox="1"/>
          <p:nvPr/>
        </p:nvSpPr>
        <p:spPr>
          <a:xfrm>
            <a:off x="8950985" y="3061249"/>
            <a:ext cx="3011557" cy="822966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zh-CN" altLang="en-US" sz="2200" dirty="0"/>
              <a:t>例：</a:t>
            </a:r>
            <a:endParaRPr lang="en-US" altLang="zh-CN" sz="2200" dirty="0"/>
          </a:p>
          <a:p>
            <a:r>
              <a:rPr lang="en-US" altLang="zh-CN" sz="2200" dirty="0">
                <a:solidFill>
                  <a:schemeClr val="tx1"/>
                </a:solidFill>
              </a:rPr>
              <a:t>demo4.rb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628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9172-2FBC-4829-B00D-0D0BC4BF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Symbols - </a:t>
            </a:r>
            <a:r>
              <a:rPr lang="zh-CN" altLang="en-US" dirty="0">
                <a:solidFill>
                  <a:schemeClr val="tx1"/>
                </a:solidFill>
              </a:rPr>
              <a:t>符号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C0E0-E7A5-4219-89B1-43BB9332E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4938399" cy="5768510"/>
          </a:xfrm>
        </p:spPr>
        <p:txBody>
          <a:bodyPr>
            <a:normAutofit/>
          </a:bodyPr>
          <a:lstStyle/>
          <a:p>
            <a:r>
              <a:rPr lang="zh-CN" altLang="en-US" dirty="0"/>
              <a:t>类似字符串，在名字前加冒号即符号。常作为</a:t>
            </a:r>
            <a:r>
              <a:rPr lang="en-US" altLang="zh-CN" dirty="0"/>
              <a:t>key</a:t>
            </a:r>
            <a:r>
              <a:rPr lang="zh-CN" altLang="en-US" dirty="0"/>
              <a:t>值用在</a:t>
            </a:r>
            <a:r>
              <a:rPr lang="en-US" altLang="zh-CN" dirty="0"/>
              <a:t>Hash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语法：              也可写作：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FD117D-684E-4B8E-9F32-6F12588BDAF0}"/>
              </a:ext>
            </a:extLst>
          </p:cNvPr>
          <p:cNvSpPr/>
          <p:nvPr/>
        </p:nvSpPr>
        <p:spPr>
          <a:xfrm>
            <a:off x="209382" y="2360540"/>
            <a:ext cx="2354886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price={</a:t>
            </a:r>
          </a:p>
          <a:p>
            <a:r>
              <a:rPr lang="en-US" altLang="zh-CN" sz="2800" dirty="0"/>
              <a:t>   :apple=&gt;2,</a:t>
            </a:r>
          </a:p>
          <a:p>
            <a:r>
              <a:rPr lang="en-US" altLang="zh-CN" sz="2800" dirty="0"/>
              <a:t>   :pear=&gt;1,</a:t>
            </a:r>
          </a:p>
          <a:p>
            <a:r>
              <a:rPr lang="en-US" altLang="zh-CN" sz="2800" dirty="0"/>
              <a:t>   :grape=&gt;3</a:t>
            </a:r>
          </a:p>
          <a:p>
            <a:r>
              <a:rPr lang="en-US" altLang="zh-CN" sz="2800" dirty="0"/>
              <a:t>  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1BA023-7ABF-44D0-8A0D-E2871C5E3E14}"/>
              </a:ext>
            </a:extLst>
          </p:cNvPr>
          <p:cNvSpPr/>
          <p:nvPr/>
        </p:nvSpPr>
        <p:spPr>
          <a:xfrm>
            <a:off x="2654409" y="2360540"/>
            <a:ext cx="2493372" cy="24152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/>
              <a:t>price={</a:t>
            </a:r>
          </a:p>
          <a:p>
            <a:r>
              <a:rPr lang="en-US" altLang="zh-CN" sz="2800" dirty="0"/>
              <a:t>apple:2,</a:t>
            </a:r>
          </a:p>
          <a:p>
            <a:r>
              <a:rPr lang="en-US" altLang="zh-CN" sz="2800" dirty="0"/>
              <a:t>pear:1,</a:t>
            </a:r>
          </a:p>
          <a:p>
            <a:r>
              <a:rPr lang="en-US" altLang="zh-CN" sz="2800" dirty="0"/>
              <a:t>grape:3</a:t>
            </a:r>
          </a:p>
          <a:p>
            <a:r>
              <a:rPr lang="en-US" altLang="zh-CN" sz="2800" dirty="0"/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7C313-C234-4744-AC94-DC94BC3861BB}"/>
              </a:ext>
            </a:extLst>
          </p:cNvPr>
          <p:cNvGrpSpPr/>
          <p:nvPr/>
        </p:nvGrpSpPr>
        <p:grpSpPr>
          <a:xfrm>
            <a:off x="5237921" y="1019916"/>
            <a:ext cx="6863109" cy="5032927"/>
            <a:chOff x="5147781" y="1019916"/>
            <a:chExt cx="6953250" cy="5032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CE7E96-9D7F-462A-89E8-0F4F44C4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7781" y="1223668"/>
              <a:ext cx="6953250" cy="48291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BB1CA-F07E-4EAA-9A37-1AE06041D9CB}"/>
                </a:ext>
              </a:extLst>
            </p:cNvPr>
            <p:cNvSpPr txBox="1"/>
            <p:nvPr/>
          </p:nvSpPr>
          <p:spPr>
            <a:xfrm>
              <a:off x="5529469" y="1019916"/>
              <a:ext cx="1133061" cy="407505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</a:rPr>
                <a:t>例：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73785D-C9E0-42FC-B3C0-2D0E29F02362}"/>
              </a:ext>
            </a:extLst>
          </p:cNvPr>
          <p:cNvSpPr txBox="1"/>
          <p:nvPr/>
        </p:nvSpPr>
        <p:spPr>
          <a:xfrm>
            <a:off x="209382" y="5287617"/>
            <a:ext cx="4938399" cy="68580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puts price[:apple]    #</a:t>
            </a:r>
            <a:r>
              <a:rPr lang="zh-CN" altLang="en-US" sz="2200" dirty="0">
                <a:solidFill>
                  <a:schemeClr val="tx1"/>
                </a:solidFill>
              </a:rPr>
              <a:t>输出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643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48DA-674C-4C1E-8119-F60C2480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Symbols - </a:t>
            </a:r>
            <a:r>
              <a:rPr lang="zh-CN" altLang="en-US" dirty="0">
                <a:solidFill>
                  <a:schemeClr val="tx1"/>
                </a:solidFill>
              </a:rPr>
              <a:t>符号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3F7A-F774-4944-AF0F-E1570E281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字符串和符号可以相互转换</a:t>
            </a:r>
            <a:br>
              <a:rPr lang="en-US" altLang="zh-CN" dirty="0"/>
            </a:br>
            <a:r>
              <a:rPr lang="zh-CN" altLang="en-US" dirty="0"/>
              <a:t>字符串转符号：</a:t>
            </a:r>
            <a:r>
              <a:rPr lang="en-US" altLang="zh-CN" dirty="0" err="1"/>
              <a:t>to_sym</a:t>
            </a:r>
            <a:r>
              <a:rPr lang="zh-CN" altLang="en-US" dirty="0"/>
              <a:t>或</a:t>
            </a:r>
            <a:r>
              <a:rPr lang="en-US" altLang="zh-CN" dirty="0"/>
              <a:t>intern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符号转字符串：</a:t>
            </a:r>
            <a:r>
              <a:rPr lang="en-US" altLang="zh-CN" dirty="0" err="1"/>
              <a:t>to_s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F73C8-BCA3-486E-8084-E3797F6B9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符号和字符串关键不同点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相同的符号为同一个对象，相同的字符串为不同的字符串对象。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85C62-4864-4BD4-8661-61002BB0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2452067"/>
            <a:ext cx="4714088" cy="293494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8FE7DD-987C-4862-8F6A-C18CE22F1E3A}"/>
              </a:ext>
            </a:extLst>
          </p:cNvPr>
          <p:cNvSpPr/>
          <p:nvPr/>
        </p:nvSpPr>
        <p:spPr>
          <a:xfrm>
            <a:off x="2912165" y="3001618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A0E4B6-6E0D-492C-B8DC-02683263AB1E}"/>
              </a:ext>
            </a:extLst>
          </p:cNvPr>
          <p:cNvSpPr/>
          <p:nvPr/>
        </p:nvSpPr>
        <p:spPr>
          <a:xfrm>
            <a:off x="2912165" y="3671060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43038D-070F-4486-AEA3-42D9DF3E6FA5}"/>
              </a:ext>
            </a:extLst>
          </p:cNvPr>
          <p:cNvSpPr/>
          <p:nvPr/>
        </p:nvSpPr>
        <p:spPr>
          <a:xfrm>
            <a:off x="2903690" y="4340502"/>
            <a:ext cx="1858618" cy="4969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38223-6B67-4D16-BFB6-EADBC83C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47" y="2452067"/>
            <a:ext cx="3963810" cy="2940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491A0-25D6-417A-B98F-9A929CE1D459}"/>
              </a:ext>
            </a:extLst>
          </p:cNvPr>
          <p:cNvSpPr txBox="1"/>
          <p:nvPr/>
        </p:nvSpPr>
        <p:spPr>
          <a:xfrm>
            <a:off x="6146799" y="5880862"/>
            <a:ext cx="4070627" cy="74543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zh-CN" altLang="en-US" sz="2000" dirty="0"/>
              <a:t>符号相比字符串，占用更少的资源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B511A0-129B-49E9-B651-D6428E739E2E}"/>
              </a:ext>
            </a:extLst>
          </p:cNvPr>
          <p:cNvSpPr/>
          <p:nvPr/>
        </p:nvSpPr>
        <p:spPr>
          <a:xfrm>
            <a:off x="10426453" y="3001618"/>
            <a:ext cx="1466024" cy="16498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object_id</a:t>
            </a:r>
            <a:r>
              <a:rPr lang="en-US" altLang="zh-CN" sz="2000" dirty="0"/>
              <a:t>:</a:t>
            </a:r>
            <a:r>
              <a:rPr lang="zh-CN" altLang="en-US" sz="2000" dirty="0"/>
              <a:t>返回与各个对象对应的唯一的整数。</a:t>
            </a:r>
          </a:p>
        </p:txBody>
      </p:sp>
    </p:spTree>
    <p:extLst>
      <p:ext uri="{BB962C8B-B14F-4D97-AF65-F5344CB8AC3E}">
        <p14:creationId xmlns:p14="http://schemas.microsoft.com/office/powerpoint/2010/main" val="37325677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3C8B-D9B2-4122-AC04-FDB3B1B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条件判断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1BDF-9D56-4652-AA0C-A5FE1E1CF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90E815-ED00-416D-AB96-260EEA61A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unless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A9B848-DEA4-4751-8D7D-86D1789EFC33}"/>
              </a:ext>
            </a:extLst>
          </p:cNvPr>
          <p:cNvSpPr/>
          <p:nvPr/>
        </p:nvSpPr>
        <p:spPr>
          <a:xfrm>
            <a:off x="497616" y="1565409"/>
            <a:ext cx="3845783" cy="22313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x=1 </a:t>
            </a:r>
          </a:p>
          <a:p>
            <a:r>
              <a:rPr lang="en-US" altLang="zh-CN" dirty="0"/>
              <a:t>if x &gt;= 2 </a:t>
            </a:r>
          </a:p>
          <a:p>
            <a:r>
              <a:rPr lang="en-US" altLang="zh-CN" dirty="0"/>
              <a:t>    puts "x </a:t>
            </a:r>
            <a:r>
              <a:rPr lang="zh-CN" altLang="en-US" dirty="0"/>
              <a:t>大于 </a:t>
            </a:r>
            <a:r>
              <a:rPr lang="en-US" altLang="zh-CN" dirty="0"/>
              <a:t>2"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elsif</a:t>
            </a:r>
            <a:r>
              <a:rPr lang="en-US" altLang="zh-CN" dirty="0"/>
              <a:t> x &gt; 0</a:t>
            </a:r>
          </a:p>
          <a:p>
            <a:r>
              <a:rPr lang="en-US" altLang="zh-CN" dirty="0"/>
              <a:t>    puts “x </a:t>
            </a:r>
            <a:r>
              <a:rPr lang="zh-CN" altLang="en-US" dirty="0"/>
              <a:t>等于 </a:t>
            </a:r>
            <a:r>
              <a:rPr lang="en-US" altLang="zh-CN" dirty="0"/>
              <a:t>1"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else </a:t>
            </a:r>
          </a:p>
          <a:p>
            <a:r>
              <a:rPr lang="en-US" altLang="zh-CN" dirty="0"/>
              <a:t>    puts “x </a:t>
            </a:r>
            <a:r>
              <a:rPr lang="zh-CN" altLang="en-US" dirty="0"/>
              <a:t>小于 </a:t>
            </a:r>
            <a:r>
              <a:rPr lang="en-US" altLang="zh-CN" dirty="0"/>
              <a:t>0"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end  #</a:t>
            </a:r>
            <a:r>
              <a:rPr lang="zh-CN" altLang="en-US" dirty="0"/>
              <a:t>输出</a:t>
            </a:r>
            <a:r>
              <a:rPr lang="en-US" altLang="zh-CN" dirty="0"/>
              <a:t>”x</a:t>
            </a:r>
            <a:r>
              <a:rPr lang="zh-CN" altLang="en-US" dirty="0"/>
              <a:t>等于</a:t>
            </a:r>
            <a:r>
              <a:rPr lang="en-US" altLang="zh-CN" dirty="0"/>
              <a:t>1”</a:t>
            </a:r>
            <a:endParaRPr lang="en-US" altLang="zh-C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643FB3-AE51-49CD-A72C-3B200980F281}"/>
              </a:ext>
            </a:extLst>
          </p:cNvPr>
          <p:cNvSpPr/>
          <p:nvPr/>
        </p:nvSpPr>
        <p:spPr>
          <a:xfrm>
            <a:off x="497616" y="3995530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if a &gt; 4 then puts “a </a:t>
            </a:r>
            <a:r>
              <a:rPr lang="zh-CN" altLang="en-US" sz="2000" dirty="0"/>
              <a:t>大于 </a:t>
            </a:r>
            <a:r>
              <a:rPr lang="en-US" altLang="zh-CN" sz="2000" dirty="0"/>
              <a:t>4</a:t>
            </a:r>
            <a:r>
              <a:rPr lang="zh-CN" altLang="en-US" sz="2000" dirty="0"/>
              <a:t>”</a:t>
            </a:r>
            <a:r>
              <a:rPr lang="en-US" altLang="zh-CN" sz="2000" dirty="0"/>
              <a:t> 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3EE7A3-C039-4524-8C1B-A2F269CC19BE}"/>
              </a:ext>
            </a:extLst>
          </p:cNvPr>
          <p:cNvSpPr/>
          <p:nvPr/>
        </p:nvSpPr>
        <p:spPr>
          <a:xfrm>
            <a:off x="497616" y="4612915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puts “a </a:t>
            </a:r>
            <a:r>
              <a:rPr lang="zh-CN" altLang="en-US" sz="2000" dirty="0"/>
              <a:t>大于 </a:t>
            </a:r>
            <a:r>
              <a:rPr lang="en-US" altLang="zh-CN" sz="2000" dirty="0"/>
              <a:t>4” if a &gt;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D8A077-7580-44D7-A3B4-C62D906FBFD3}"/>
              </a:ext>
            </a:extLst>
          </p:cNvPr>
          <p:cNvSpPr/>
          <p:nvPr/>
        </p:nvSpPr>
        <p:spPr>
          <a:xfrm>
            <a:off x="6061005" y="1540557"/>
            <a:ext cx="3845783" cy="177413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x=1</a:t>
            </a:r>
          </a:p>
          <a:p>
            <a:r>
              <a:rPr lang="en-US" altLang="zh-CN" dirty="0"/>
              <a:t>unless x&gt;2 </a:t>
            </a:r>
          </a:p>
          <a:p>
            <a:r>
              <a:rPr lang="en-US" altLang="zh-CN" dirty="0"/>
              <a:t>    puts "x </a:t>
            </a:r>
            <a:r>
              <a:rPr lang="zh-CN" altLang="en-US" dirty="0"/>
              <a:t>小于 </a:t>
            </a:r>
            <a:r>
              <a:rPr lang="en-US" altLang="zh-CN" dirty="0"/>
              <a:t>2" </a:t>
            </a:r>
          </a:p>
          <a:p>
            <a:r>
              <a:rPr lang="en-US" altLang="zh-CN" dirty="0"/>
              <a:t>else </a:t>
            </a:r>
          </a:p>
          <a:p>
            <a:r>
              <a:rPr lang="en-US" altLang="zh-CN" dirty="0"/>
              <a:t>    puts "x </a:t>
            </a:r>
            <a:r>
              <a:rPr lang="zh-CN" altLang="en-US" dirty="0"/>
              <a:t>大于 </a:t>
            </a:r>
            <a:r>
              <a:rPr lang="en-US" altLang="zh-CN" dirty="0"/>
              <a:t>2" </a:t>
            </a:r>
          </a:p>
          <a:p>
            <a:r>
              <a:rPr lang="en-US" altLang="zh-CN" dirty="0"/>
              <a:t>end    #</a:t>
            </a:r>
            <a:r>
              <a:rPr lang="zh-CN" altLang="en-US" dirty="0"/>
              <a:t>输出</a:t>
            </a:r>
            <a:r>
              <a:rPr lang="en-US" altLang="zh-CN" dirty="0"/>
              <a:t>”x </a:t>
            </a:r>
            <a:r>
              <a:rPr lang="zh-CN" altLang="en-US" dirty="0"/>
              <a:t>小于 </a:t>
            </a:r>
            <a:r>
              <a:rPr lang="en-US" altLang="zh-CN" dirty="0"/>
              <a:t>2”</a:t>
            </a:r>
            <a:endParaRPr lang="en-US" altLang="zh-CN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0E79B1-321C-4708-B649-D96ADB40350E}"/>
              </a:ext>
            </a:extLst>
          </p:cNvPr>
          <p:cNvSpPr/>
          <p:nvPr/>
        </p:nvSpPr>
        <p:spPr>
          <a:xfrm>
            <a:off x="6061005" y="3995530"/>
            <a:ext cx="4737904" cy="437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unless a &gt; 4 puts “a </a:t>
            </a:r>
            <a:r>
              <a:rPr lang="zh-CN" altLang="en-US" sz="2000" dirty="0"/>
              <a:t>不大于 </a:t>
            </a:r>
            <a:r>
              <a:rPr lang="en-US" altLang="zh-CN" sz="2000" dirty="0"/>
              <a:t>4</a:t>
            </a:r>
            <a:r>
              <a:rPr lang="zh-CN" altLang="en-US" sz="2000" dirty="0"/>
              <a:t>”</a:t>
            </a:r>
            <a:r>
              <a:rPr lang="en-US" altLang="zh-CN" sz="2000" dirty="0"/>
              <a:t> 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B8F065-C785-4B83-B921-32753CB13042}"/>
              </a:ext>
            </a:extLst>
          </p:cNvPr>
          <p:cNvSpPr/>
          <p:nvPr/>
        </p:nvSpPr>
        <p:spPr>
          <a:xfrm>
            <a:off x="6076733" y="4612915"/>
            <a:ext cx="4571340" cy="3467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puts “a </a:t>
            </a:r>
            <a:r>
              <a:rPr lang="zh-CN" altLang="en-US" sz="2000" dirty="0"/>
              <a:t>不大于 </a:t>
            </a:r>
            <a:r>
              <a:rPr lang="en-US" altLang="zh-CN" sz="2000" dirty="0"/>
              <a:t>4” unless a &gt; 4</a:t>
            </a:r>
          </a:p>
        </p:txBody>
      </p:sp>
    </p:spTree>
    <p:extLst>
      <p:ext uri="{BB962C8B-B14F-4D97-AF65-F5344CB8AC3E}">
        <p14:creationId xmlns:p14="http://schemas.microsoft.com/office/powerpoint/2010/main" val="10183341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E50DA7-8526-4B8B-85FB-916F9E8B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条件判断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D6A265-52A4-42B3-88D1-7D9D224D3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语句：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5E809F-3FC8-4735-9722-2FD5E333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case</a:t>
            </a:r>
            <a:r>
              <a:rPr lang="zh-CN" altLang="en-US" dirty="0"/>
              <a:t>的</a:t>
            </a:r>
            <a:r>
              <a:rPr lang="en-US" altLang="zh-CN" dirty="0"/>
              <a:t>"</a:t>
            </a:r>
            <a:r>
              <a:rPr lang="zh-CN" altLang="en-US" dirty="0"/>
              <a:t>表达式</a:t>
            </a:r>
            <a:r>
              <a:rPr lang="en-US" altLang="zh-CN" dirty="0"/>
              <a:t>"</a:t>
            </a:r>
            <a:r>
              <a:rPr lang="zh-CN" altLang="en-US" dirty="0"/>
              <a:t>部分被省略时，将计算第一个</a:t>
            </a:r>
            <a:r>
              <a:rPr lang="en-US" altLang="zh-CN" dirty="0"/>
              <a:t>when</a:t>
            </a:r>
            <a:r>
              <a:rPr lang="zh-CN" altLang="en-US" dirty="0"/>
              <a:t>条件部分为真的表达式。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ADAB20-B5F6-4A2C-9D7B-02A0819EB445}"/>
              </a:ext>
            </a:extLst>
          </p:cNvPr>
          <p:cNvSpPr/>
          <p:nvPr/>
        </p:nvSpPr>
        <p:spPr>
          <a:xfrm>
            <a:off x="379036" y="1991137"/>
            <a:ext cx="5068297" cy="34091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grade=70</a:t>
            </a:r>
          </a:p>
          <a:p>
            <a:pPr latinLnBrk="1"/>
            <a:r>
              <a:rPr lang="en-US" altLang="zh-CN" dirty="0"/>
              <a:t>case grade</a:t>
            </a:r>
          </a:p>
          <a:p>
            <a:pPr latinLnBrk="1"/>
            <a:r>
              <a:rPr lang="en-US" altLang="zh-CN" dirty="0"/>
              <a:t>when 80..100</a:t>
            </a:r>
          </a:p>
          <a:p>
            <a:pPr latinLnBrk="1"/>
            <a:r>
              <a:rPr lang="en-US" altLang="zh-CN" dirty="0"/>
              <a:t>    puts “Top”</a:t>
            </a:r>
          </a:p>
          <a:p>
            <a:pPr latinLnBrk="1"/>
            <a:r>
              <a:rPr lang="en-US" altLang="zh-CN" dirty="0"/>
              <a:t>when 60..79</a:t>
            </a:r>
          </a:p>
          <a:p>
            <a:pPr latinLnBrk="1"/>
            <a:r>
              <a:rPr lang="en-US" altLang="zh-CN" dirty="0"/>
              <a:t>    puts “Good”</a:t>
            </a:r>
          </a:p>
          <a:p>
            <a:pPr latinLnBrk="1"/>
            <a:r>
              <a:rPr lang="en-US" altLang="zh-CN" dirty="0"/>
              <a:t>when 0..59 </a:t>
            </a:r>
          </a:p>
          <a:p>
            <a:pPr latinLnBrk="1"/>
            <a:r>
              <a:rPr lang="en-US" altLang="zh-CN" dirty="0"/>
              <a:t>    puts “Bad”</a:t>
            </a:r>
          </a:p>
          <a:p>
            <a:pPr latinLnBrk="1"/>
            <a:r>
              <a:rPr lang="en-US" altLang="zh-CN" dirty="0"/>
              <a:t>else</a:t>
            </a:r>
          </a:p>
          <a:p>
            <a:pPr latinLnBrk="1"/>
            <a:r>
              <a:rPr lang="en-US" altLang="zh-CN" dirty="0"/>
              <a:t>    puts “Error”</a:t>
            </a:r>
          </a:p>
          <a:p>
            <a:pPr latinLnBrk="1"/>
            <a:r>
              <a:rPr lang="en-US" altLang="zh-CN" dirty="0"/>
              <a:t>end    #</a:t>
            </a:r>
            <a:r>
              <a:rPr lang="zh-CN" altLang="en-US" dirty="0"/>
              <a:t>输出</a:t>
            </a:r>
            <a:r>
              <a:rPr lang="en-US" altLang="zh-CN" dirty="0"/>
              <a:t>”Good”</a:t>
            </a:r>
            <a:endParaRPr lang="en-US" altLang="zh-C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7CF022-CB00-4B76-8091-487D2758E382}"/>
              </a:ext>
            </a:extLst>
          </p:cNvPr>
          <p:cNvSpPr/>
          <p:nvPr/>
        </p:nvSpPr>
        <p:spPr>
          <a:xfrm>
            <a:off x="6115269" y="1991137"/>
            <a:ext cx="5068297" cy="34091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foo = false </a:t>
            </a:r>
          </a:p>
          <a:p>
            <a:pPr latinLnBrk="1"/>
            <a:r>
              <a:rPr lang="en-US" altLang="zh-CN" dirty="0"/>
              <a:t>bar = true </a:t>
            </a:r>
          </a:p>
          <a:p>
            <a:pPr latinLnBrk="1"/>
            <a:r>
              <a:rPr lang="en-US" altLang="zh-CN" dirty="0" err="1"/>
              <a:t>quu</a:t>
            </a:r>
            <a:r>
              <a:rPr lang="en-US" altLang="zh-CN" dirty="0"/>
              <a:t> = false </a:t>
            </a:r>
          </a:p>
          <a:p>
            <a:pPr latinLnBrk="1"/>
            <a:r>
              <a:rPr lang="en-US" altLang="zh-CN" dirty="0"/>
              <a:t>case </a:t>
            </a:r>
          </a:p>
          <a:p>
            <a:pPr latinLnBrk="1"/>
            <a:r>
              <a:rPr lang="en-US" altLang="zh-CN" dirty="0"/>
              <a:t>when foo then puts 'foo is true’</a:t>
            </a:r>
          </a:p>
          <a:p>
            <a:pPr latinLnBrk="1"/>
            <a:r>
              <a:rPr lang="en-US" altLang="zh-CN" dirty="0"/>
              <a:t>when bar then puts 'bar is true’ </a:t>
            </a:r>
          </a:p>
          <a:p>
            <a:pPr latinLnBrk="1"/>
            <a:r>
              <a:rPr lang="en-US" altLang="zh-CN" dirty="0"/>
              <a:t>when </a:t>
            </a:r>
            <a:r>
              <a:rPr lang="en-US" altLang="zh-CN" dirty="0" err="1"/>
              <a:t>quu</a:t>
            </a:r>
            <a:r>
              <a:rPr lang="en-US" altLang="zh-CN" dirty="0"/>
              <a:t> then puts '</a:t>
            </a:r>
            <a:r>
              <a:rPr lang="en-US" altLang="zh-CN" dirty="0" err="1"/>
              <a:t>quu</a:t>
            </a:r>
            <a:r>
              <a:rPr lang="en-US" altLang="zh-CN" dirty="0"/>
              <a:t> is true’ 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dirty="0"/>
              <a:t>#</a:t>
            </a:r>
            <a:r>
              <a:rPr lang="en-US" altLang="zh-CN" dirty="0"/>
              <a:t> </a:t>
            </a:r>
            <a:r>
              <a:rPr lang="zh-CN" altLang="en-US" dirty="0"/>
              <a:t>输出 </a:t>
            </a:r>
            <a:r>
              <a:rPr lang="en-US" altLang="zh-CN" dirty="0"/>
              <a:t>"bar is true"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890404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7EAF-0E64-4234-8BF9-6E861742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3CE6-F00F-451E-9A85-A94EB6F5A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While: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434184-42E5-4E42-B509-21C8E7977D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18B407-497E-4D94-A3C7-373735EA174F}"/>
              </a:ext>
            </a:extLst>
          </p:cNvPr>
          <p:cNvSpPr/>
          <p:nvPr/>
        </p:nvSpPr>
        <p:spPr>
          <a:xfrm>
            <a:off x="299522" y="4264675"/>
            <a:ext cx="2234956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pPr latinLnBrk="1"/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pPr latinLnBrk="1"/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</a:t>
            </a:r>
            <a:r>
              <a:rPr lang="en-US" altLang="zh-CN" dirty="0"/>
              <a:t> do </a:t>
            </a:r>
          </a:p>
          <a:p>
            <a:pPr latinLnBrk="1"/>
            <a:r>
              <a:rPr lang="en-US" altLang="zh-CN" dirty="0"/>
              <a:t>    puts("</a:t>
            </a:r>
            <a:r>
              <a:rPr lang="zh-CN" altLang="en-US" dirty="0"/>
              <a:t>在循环语句中 </a:t>
            </a:r>
            <a:r>
              <a:rPr lang="en-US" altLang="zh-CN" dirty="0" err="1"/>
              <a:t>i</a:t>
            </a:r>
            <a:r>
              <a:rPr lang="en-US" altLang="zh-CN" dirty="0"/>
              <a:t> = #{</a:t>
            </a:r>
            <a:r>
              <a:rPr lang="en-US" altLang="zh-CN" dirty="0" err="1"/>
              <a:t>i</a:t>
            </a:r>
            <a:r>
              <a:rPr lang="en-US" altLang="zh-CN" dirty="0"/>
              <a:t>}" ) </a:t>
            </a:r>
          </a:p>
          <a:p>
            <a:pPr latinLnBrk="1"/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pPr latinLnBrk="1"/>
            <a:r>
              <a:rPr lang="en-US" altLang="zh-CN" dirty="0"/>
              <a:t>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261B0A-3F4D-44FC-A56E-0BCC57CC99AC}"/>
              </a:ext>
            </a:extLst>
          </p:cNvPr>
          <p:cNvSpPr/>
          <p:nvPr/>
        </p:nvSpPr>
        <p:spPr>
          <a:xfrm>
            <a:off x="299521" y="1590671"/>
            <a:ext cx="3845783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while conditional [do] </a:t>
            </a:r>
          </a:p>
          <a:p>
            <a:r>
              <a:rPr lang="en-US" altLang="zh-CN" dirty="0"/>
              <a:t>    code </a:t>
            </a:r>
          </a:p>
          <a:p>
            <a:r>
              <a:rPr lang="en-US" altLang="zh-CN" dirty="0"/>
              <a:t>end</a:t>
            </a:r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while conditional [:] </a:t>
            </a:r>
          </a:p>
          <a:p>
            <a:r>
              <a:rPr lang="en-US" altLang="zh-CN" dirty="0"/>
              <a:t>    code </a:t>
            </a:r>
          </a:p>
          <a:p>
            <a:r>
              <a:rPr lang="en-US" altLang="zh-CN" dirty="0"/>
              <a:t>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1DB606-4589-4C71-8EA8-C2CBC61EA144}"/>
              </a:ext>
            </a:extLst>
          </p:cNvPr>
          <p:cNvSpPr/>
          <p:nvPr/>
        </p:nvSpPr>
        <p:spPr>
          <a:xfrm>
            <a:off x="2561351" y="4264675"/>
            <a:ext cx="2428092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pPr latinLnBrk="1"/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pPr latinLnBrk="1"/>
            <a:r>
              <a:rPr lang="en-US" altLang="zh-CN" dirty="0"/>
              <a:t>begin </a:t>
            </a:r>
          </a:p>
          <a:p>
            <a:pPr latinLnBrk="1"/>
            <a:r>
              <a:rPr lang="en-US" altLang="zh-CN" dirty="0"/>
              <a:t>    puts("</a:t>
            </a:r>
            <a:r>
              <a:rPr lang="zh-CN" altLang="en-US" dirty="0"/>
              <a:t>在循环语句中 </a:t>
            </a:r>
            <a:r>
              <a:rPr lang="en-US" altLang="zh-CN" dirty="0" err="1"/>
              <a:t>i</a:t>
            </a:r>
            <a:r>
              <a:rPr lang="en-US" altLang="zh-CN" dirty="0"/>
              <a:t> = #{</a:t>
            </a:r>
            <a:r>
              <a:rPr lang="en-US" altLang="zh-CN" dirty="0" err="1"/>
              <a:t>i</a:t>
            </a:r>
            <a:r>
              <a:rPr lang="en-US" altLang="zh-CN" dirty="0"/>
              <a:t>}" )       </a:t>
            </a:r>
          </a:p>
          <a:p>
            <a:pPr latinLnBrk="1"/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pPr latinLnBrk="1"/>
            <a:r>
              <a:rPr lang="en-US" altLang="zh-CN" dirty="0"/>
              <a:t>end while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</a:t>
            </a:r>
            <a:endParaRPr lang="en-US" altLang="zh-C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BA69CE-729F-4A5B-9EFE-E9E8DD2176BF}"/>
              </a:ext>
            </a:extLst>
          </p:cNvPr>
          <p:cNvSpPr/>
          <p:nvPr/>
        </p:nvSpPr>
        <p:spPr>
          <a:xfrm>
            <a:off x="6131034" y="1590670"/>
            <a:ext cx="3845783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i</a:t>
            </a:r>
            <a:r>
              <a:rPr lang="en-US" altLang="zh-CN" dirty="0"/>
              <a:t> &gt; </a:t>
            </a:r>
            <a:r>
              <a:rPr lang="en-US" altLang="zh-CN" dirty="0" err="1"/>
              <a:t>num</a:t>
            </a:r>
            <a:r>
              <a:rPr lang="en-US" altLang="zh-CN" dirty="0"/>
              <a:t> do </a:t>
            </a:r>
          </a:p>
          <a:p>
            <a:r>
              <a:rPr lang="en-US" altLang="zh-CN" dirty="0"/>
              <a:t>    puts("</a:t>
            </a:r>
            <a:r>
              <a:rPr lang="zh-CN" altLang="en-US" dirty="0"/>
              <a:t>在循环语句中 </a:t>
            </a:r>
            <a:r>
              <a:rPr lang="en-US" altLang="zh-CN" dirty="0" err="1"/>
              <a:t>i</a:t>
            </a:r>
            <a:r>
              <a:rPr lang="en-US" altLang="zh-CN" dirty="0"/>
              <a:t> = #{</a:t>
            </a:r>
            <a:r>
              <a:rPr lang="en-US" altLang="zh-CN" dirty="0" err="1"/>
              <a:t>i</a:t>
            </a:r>
            <a:r>
              <a:rPr lang="en-US" altLang="zh-CN" dirty="0"/>
              <a:t>}" )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r>
              <a:rPr lang="en-US" altLang="zh-CN" dirty="0"/>
              <a:t>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215C73-F250-442E-9D81-A6AA997357F8}"/>
              </a:ext>
            </a:extLst>
          </p:cNvPr>
          <p:cNvSpPr/>
          <p:nvPr/>
        </p:nvSpPr>
        <p:spPr>
          <a:xfrm>
            <a:off x="6131034" y="4000402"/>
            <a:ext cx="3845783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 err="1"/>
              <a:t>num</a:t>
            </a:r>
            <a:r>
              <a:rPr lang="en-US" altLang="zh-CN" dirty="0"/>
              <a:t> = 5 </a:t>
            </a:r>
          </a:p>
          <a:p>
            <a:r>
              <a:rPr lang="en-US" altLang="zh-CN" dirty="0"/>
              <a:t>begin </a:t>
            </a:r>
          </a:p>
          <a:p>
            <a:r>
              <a:rPr lang="en-US" altLang="zh-CN" dirty="0"/>
              <a:t>    puts("</a:t>
            </a:r>
            <a:r>
              <a:rPr lang="zh-CN" altLang="en-US" dirty="0"/>
              <a:t>在循环语句中 </a:t>
            </a:r>
            <a:r>
              <a:rPr lang="en-US" altLang="zh-CN" dirty="0" err="1"/>
              <a:t>i</a:t>
            </a:r>
            <a:r>
              <a:rPr lang="en-US" altLang="zh-CN" dirty="0"/>
              <a:t> = #{</a:t>
            </a:r>
            <a:r>
              <a:rPr lang="en-US" altLang="zh-CN" dirty="0" err="1"/>
              <a:t>i</a:t>
            </a:r>
            <a:r>
              <a:rPr lang="en-US" altLang="zh-CN" dirty="0"/>
              <a:t>}" )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+=1 </a:t>
            </a:r>
          </a:p>
          <a:p>
            <a:r>
              <a:rPr lang="en-US" altLang="zh-CN" dirty="0"/>
              <a:t>end until </a:t>
            </a:r>
            <a:r>
              <a:rPr lang="en-US" altLang="zh-CN" dirty="0" err="1"/>
              <a:t>i</a:t>
            </a:r>
            <a:r>
              <a:rPr lang="en-US" altLang="zh-CN" dirty="0"/>
              <a:t> &gt; </a:t>
            </a:r>
            <a:r>
              <a:rPr lang="en-US" altLang="zh-CN" dirty="0" err="1"/>
              <a:t>num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48479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AA10F-7CD3-48DF-96C8-496EEEB9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Ruby </a:t>
            </a:r>
            <a:r>
              <a:rPr lang="zh-CN" altLang="en-US" dirty="0">
                <a:solidFill>
                  <a:schemeClr val="tx1"/>
                </a:solidFill>
              </a:rPr>
              <a:t>介绍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0B19B6-BF84-4353-8EE8-79AA18C14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7"/>
            <a:ext cx="11663021" cy="128596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Ruby</a:t>
            </a:r>
            <a:r>
              <a:rPr lang="zh-CN" altLang="en-US" sz="2000" dirty="0"/>
              <a:t>是一门面向对象的</a:t>
            </a:r>
            <a:r>
              <a:rPr lang="zh-CN" altLang="en-US" sz="2000" dirty="0">
                <a:solidFill>
                  <a:srgbClr val="FF0000"/>
                </a:solidFill>
              </a:rPr>
              <a:t>脚本</a:t>
            </a:r>
            <a:r>
              <a:rPr lang="zh-CN" altLang="en-US" sz="2000" dirty="0"/>
              <a:t>语言，由日本的松本行弘创建。</a:t>
            </a:r>
            <a:endParaRPr lang="en-US" altLang="zh-CN" sz="2000" dirty="0"/>
          </a:p>
          <a:p>
            <a:r>
              <a:rPr lang="zh-CN" altLang="en-US" sz="2000" dirty="0"/>
              <a:t>官方网站：</a:t>
            </a:r>
            <a:r>
              <a:rPr lang="en-US" altLang="zh-CN" sz="2000" dirty="0">
                <a:hlinkClick r:id="rId2"/>
              </a:rPr>
              <a:t>https://www.ruby-lang.org/zh_cn/</a:t>
            </a:r>
            <a:endParaRPr lang="en-US" altLang="zh-CN" sz="2000" dirty="0"/>
          </a:p>
          <a:p>
            <a:r>
              <a:rPr lang="en-US" altLang="zh-CN" sz="2000" dirty="0"/>
              <a:t>Ruby</a:t>
            </a:r>
            <a:r>
              <a:rPr lang="zh-CN" altLang="en-US" sz="2000" dirty="0"/>
              <a:t> 内核参考：</a:t>
            </a:r>
            <a:r>
              <a:rPr lang="en-US" altLang="zh-CN" sz="2000" dirty="0">
                <a:hlinkClick r:id="rId3"/>
              </a:rPr>
              <a:t>http://ruby-doc.org/core-2.6.1/</a:t>
            </a:r>
            <a:endParaRPr lang="en-US" altLang="zh-CN" sz="20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8142E20-0110-48E7-B86A-08E2D6EAE98B}"/>
              </a:ext>
            </a:extLst>
          </p:cNvPr>
          <p:cNvSpPr txBox="1">
            <a:spLocks/>
          </p:cNvSpPr>
          <p:nvPr/>
        </p:nvSpPr>
        <p:spPr bwMode="auto">
          <a:xfrm>
            <a:off x="299522" y="2328232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900" b="1" kern="120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下安装</a:t>
            </a:r>
            <a:r>
              <a:rPr lang="en-US" altLang="zh-CN" dirty="0">
                <a:solidFill>
                  <a:schemeClr val="tx1"/>
                </a:solidFill>
              </a:rPr>
              <a:t>Ruby</a:t>
            </a:r>
            <a:br>
              <a:rPr lang="en-US" altLang="zh-CN" dirty="0"/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2F6922B-B070-4B1C-9232-0661F8B1BEFA}"/>
              </a:ext>
            </a:extLst>
          </p:cNvPr>
          <p:cNvSpPr txBox="1">
            <a:spLocks/>
          </p:cNvSpPr>
          <p:nvPr/>
        </p:nvSpPr>
        <p:spPr>
          <a:xfrm>
            <a:off x="299521" y="2957508"/>
            <a:ext cx="11663021" cy="364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CN" sz="2000" dirty="0"/>
              <a:t>Windows</a:t>
            </a:r>
            <a:r>
              <a:rPr lang="zh-CN" altLang="en-US" sz="2000" dirty="0"/>
              <a:t>下</a:t>
            </a:r>
            <a:r>
              <a:rPr lang="en-US" altLang="zh-CN" sz="2000" dirty="0"/>
              <a:t>Ruby</a:t>
            </a:r>
            <a:r>
              <a:rPr lang="zh-CN" altLang="en-US" sz="2000" dirty="0"/>
              <a:t>安装包下载页面：</a:t>
            </a:r>
            <a:r>
              <a:rPr lang="en-US" altLang="zh-CN" sz="2000" dirty="0">
                <a:hlinkClick r:id="rId4"/>
              </a:rPr>
              <a:t>https://rubyinstaller.org/downloads/</a:t>
            </a:r>
            <a:endParaRPr lang="en-US" altLang="zh-CN" sz="2000" dirty="0"/>
          </a:p>
          <a:p>
            <a:r>
              <a:rPr lang="zh-CN" altLang="en-US" sz="2000" dirty="0"/>
              <a:t>选中‘</a:t>
            </a:r>
            <a:r>
              <a:rPr lang="en-US" altLang="zh-CN" sz="2000" dirty="0"/>
              <a:t>Add Ruby executables to your PATH</a:t>
            </a:r>
            <a:r>
              <a:rPr lang="zh-CN" altLang="en-US" sz="2000" dirty="0"/>
              <a:t>’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下输入</a:t>
            </a:r>
            <a:r>
              <a:rPr lang="en-US" altLang="zh-CN" sz="2000" dirty="0"/>
              <a:t>’ruby –v’</a:t>
            </a:r>
            <a:r>
              <a:rPr lang="zh-CN" altLang="en-US" sz="2000" dirty="0"/>
              <a:t>，得到</a:t>
            </a:r>
            <a:r>
              <a:rPr lang="en-US" altLang="zh-CN" sz="2000" dirty="0"/>
              <a:t>ruby</a:t>
            </a:r>
            <a:r>
              <a:rPr lang="zh-CN" altLang="en-US" sz="2000" dirty="0"/>
              <a:t>版本号表示安装成功。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kern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928C6F-F225-4B4D-9F33-1DEE2A5E52DE}"/>
              </a:ext>
            </a:extLst>
          </p:cNvPr>
          <p:cNvGrpSpPr/>
          <p:nvPr/>
        </p:nvGrpSpPr>
        <p:grpSpPr>
          <a:xfrm>
            <a:off x="299520" y="3704418"/>
            <a:ext cx="6851739" cy="1248411"/>
            <a:chOff x="617573" y="2112683"/>
            <a:chExt cx="6851739" cy="124841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C5BB5B-F019-47C0-A3A9-E3E65DB62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73" y="2112684"/>
              <a:ext cx="6851739" cy="124841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BD66AB-CFC7-4B1B-841F-257A6CED4D5D}"/>
                </a:ext>
              </a:extLst>
            </p:cNvPr>
            <p:cNvSpPr/>
            <p:nvPr/>
          </p:nvSpPr>
          <p:spPr>
            <a:xfrm>
              <a:off x="617573" y="2112683"/>
              <a:ext cx="6851739" cy="441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C5E0020-6DFA-4C25-9EAF-AD0AF518F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20" y="5503196"/>
            <a:ext cx="9996414" cy="10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09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1665-1E2B-4DC2-9D01-B947204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C6D5-9B11-4E46-8629-EA9938847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break</a:t>
            </a:r>
            <a:r>
              <a:rPr lang="zh-CN" altLang="en-US" dirty="0"/>
              <a:t>语句：结束后面所有循环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</a:t>
            </a:r>
            <a:r>
              <a:rPr lang="zh-CN" altLang="en-US" dirty="0"/>
              <a:t>语句：结束某一次循环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3D6436-A6E1-4AEE-B50B-C3FDE320A18A}"/>
              </a:ext>
            </a:extLst>
          </p:cNvPr>
          <p:cNvSpPr/>
          <p:nvPr/>
        </p:nvSpPr>
        <p:spPr>
          <a:xfrm>
            <a:off x="4920544" y="1313143"/>
            <a:ext cx="2781608" cy="9334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 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#</a:t>
            </a:r>
            <a:r>
              <a:rPr lang="zh-CN" altLang="en-US" dirty="0"/>
              <a:t>输出</a:t>
            </a:r>
            <a:r>
              <a:rPr lang="en-US" altLang="zh-CN" dirty="0"/>
              <a:t>0 1 2 3 4 5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22A6D5-2912-421D-AD95-7D1CC13AFCDC}"/>
              </a:ext>
            </a:extLst>
          </p:cNvPr>
          <p:cNvSpPr/>
          <p:nvPr/>
        </p:nvSpPr>
        <p:spPr>
          <a:xfrm>
            <a:off x="4920544" y="2743248"/>
            <a:ext cx="2781608" cy="171947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 </a:t>
            </a:r>
          </a:p>
          <a:p>
            <a:pPr latinLnBrk="1"/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&gt;= 2 </a:t>
            </a:r>
          </a:p>
          <a:p>
            <a:pPr latinLnBrk="1"/>
            <a:r>
              <a:rPr lang="en-US" altLang="zh-CN" dirty="0"/>
              <a:t>        break</a:t>
            </a:r>
          </a:p>
          <a:p>
            <a:pPr latinLnBrk="1"/>
            <a:r>
              <a:rPr lang="en-US" altLang="zh-CN" dirty="0"/>
              <a:t>    end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#</a:t>
            </a:r>
            <a:r>
              <a:rPr lang="zh-CN" altLang="en-US" dirty="0"/>
              <a:t>输出</a:t>
            </a:r>
            <a:r>
              <a:rPr lang="en-US" altLang="zh-CN" dirty="0"/>
              <a:t>0 1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B5DE19-B9B7-4B4F-8375-8330DBB5FACF}"/>
              </a:ext>
            </a:extLst>
          </p:cNvPr>
          <p:cNvSpPr/>
          <p:nvPr/>
        </p:nvSpPr>
        <p:spPr>
          <a:xfrm>
            <a:off x="4920544" y="4827430"/>
            <a:ext cx="2781608" cy="171947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0..5 [do] </a:t>
            </a:r>
          </a:p>
          <a:p>
            <a:pPr latinLnBrk="1"/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== 2 </a:t>
            </a:r>
          </a:p>
          <a:p>
            <a:pPr latinLnBrk="1"/>
            <a:r>
              <a:rPr lang="en-US" altLang="zh-CN" dirty="0"/>
              <a:t>        next</a:t>
            </a:r>
          </a:p>
          <a:p>
            <a:pPr latinLnBrk="1"/>
            <a:r>
              <a:rPr lang="en-US" altLang="zh-CN" dirty="0"/>
              <a:t>    end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atinLnBrk="1"/>
            <a:r>
              <a:rPr lang="en-US" altLang="zh-CN" dirty="0"/>
              <a:t>end    #</a:t>
            </a:r>
            <a:r>
              <a:rPr lang="zh-CN" altLang="en-US" dirty="0"/>
              <a:t>输出</a:t>
            </a:r>
            <a:r>
              <a:rPr lang="en-US" altLang="zh-CN" dirty="0"/>
              <a:t>0 1 3 4 5</a:t>
            </a:r>
          </a:p>
        </p:txBody>
      </p:sp>
    </p:spTree>
    <p:extLst>
      <p:ext uri="{BB962C8B-B14F-4D97-AF65-F5344CB8AC3E}">
        <p14:creationId xmlns:p14="http://schemas.microsoft.com/office/powerpoint/2010/main" val="33389895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E37-34C8-408B-A268-997F8450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Blocks – </a:t>
            </a:r>
            <a:r>
              <a:rPr lang="zh-CN" altLang="en-US" dirty="0">
                <a:solidFill>
                  <a:schemeClr val="tx1"/>
                </a:solidFill>
              </a:rPr>
              <a:t>块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3B068-BD21-4017-8EDA-48664DBA8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241736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000" dirty="0"/>
              <a:t>块中的代码总是包含在大括号 </a:t>
            </a:r>
            <a:r>
              <a:rPr lang="en-US" altLang="zh-CN" sz="2000" dirty="0"/>
              <a:t>{} </a:t>
            </a:r>
            <a:r>
              <a:rPr lang="zh-CN" altLang="en-US" sz="2000" dirty="0"/>
              <a:t>内。</a:t>
            </a:r>
            <a:endParaRPr lang="en-US" altLang="zh-CN" sz="2000" dirty="0"/>
          </a:p>
          <a:p>
            <a:pPr latinLnBrk="1"/>
            <a:r>
              <a:rPr lang="zh-CN" altLang="en-US" sz="2000" dirty="0"/>
              <a:t>块有一个名字。</a:t>
            </a:r>
          </a:p>
          <a:p>
            <a:pPr latinLnBrk="1"/>
            <a:r>
              <a:rPr lang="zh-CN" altLang="en-US" sz="2000" dirty="0"/>
              <a:t>块总是被与其同名的方法调用。</a:t>
            </a:r>
          </a:p>
          <a:p>
            <a:pPr latinLnBrk="1"/>
            <a:r>
              <a:rPr lang="zh-CN" altLang="en-US" sz="2000" dirty="0"/>
              <a:t>在方法中使用</a:t>
            </a:r>
            <a:r>
              <a:rPr lang="en-US" altLang="zh-CN" sz="2000" b="1" dirty="0"/>
              <a:t>yield</a:t>
            </a:r>
            <a:r>
              <a:rPr lang="zh-CN" altLang="en-US" sz="2000" dirty="0"/>
              <a:t>语句来调用一个块。</a:t>
            </a:r>
            <a:endParaRPr lang="en-US" altLang="zh-CN" sz="2000" dirty="0"/>
          </a:p>
          <a:p>
            <a:pPr latinLnBrk="1"/>
            <a:r>
              <a:rPr lang="en-US" altLang="zh-CN" sz="2000" dirty="0"/>
              <a:t>yield</a:t>
            </a:r>
            <a:r>
              <a:rPr lang="zh-CN" altLang="en-US" sz="2000" dirty="0"/>
              <a:t>可以向块中传递参数。</a:t>
            </a:r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latinLnBrk="1"/>
            <a:endParaRPr lang="en-US" altLang="zh-CN" sz="2000" dirty="0"/>
          </a:p>
          <a:p>
            <a:pPr marL="0" indent="0" latinLnBrk="1">
              <a:buNone/>
            </a:pPr>
            <a:r>
              <a:rPr lang="zh-CN" altLang="en-US" sz="2000" dirty="0"/>
              <a:t>例： </a:t>
            </a:r>
            <a:r>
              <a:rPr lang="en-US" altLang="zh-CN" sz="2000" dirty="0"/>
              <a:t>demo11.rb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CE78B-3CF5-4951-96E0-1837BBBDF93F}"/>
              </a:ext>
            </a:extLst>
          </p:cNvPr>
          <p:cNvSpPr/>
          <p:nvPr/>
        </p:nvSpPr>
        <p:spPr>
          <a:xfrm>
            <a:off x="388975" y="3166856"/>
            <a:ext cx="3348139" cy="2005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sz="2000" dirty="0"/>
              <a:t>def test </a:t>
            </a:r>
          </a:p>
          <a:p>
            <a:pPr latinLnBrk="1"/>
            <a:r>
              <a:rPr lang="en-US" altLang="zh-CN" sz="2000" dirty="0"/>
              <a:t>    yield </a:t>
            </a:r>
          </a:p>
          <a:p>
            <a:pPr latinLnBrk="1"/>
            <a:r>
              <a:rPr lang="en-US" altLang="zh-CN" sz="2000" dirty="0"/>
              <a:t>end </a:t>
            </a:r>
          </a:p>
          <a:p>
            <a:pPr latinLnBrk="1"/>
            <a:r>
              <a:rPr lang="en-US" altLang="zh-CN" sz="2000" dirty="0"/>
              <a:t>test{ puts "Hello world"}</a:t>
            </a:r>
          </a:p>
          <a:p>
            <a:pPr latinLnBrk="1"/>
            <a:r>
              <a:rPr lang="en-US" altLang="zh-CN" sz="2000" dirty="0"/>
              <a:t>#</a:t>
            </a:r>
            <a:r>
              <a:rPr lang="zh-CN" altLang="en-US" sz="2000" dirty="0"/>
              <a:t>输出</a:t>
            </a:r>
            <a:r>
              <a:rPr lang="en-US" altLang="zh-CN" sz="2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1117225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4C1E-3A56-4266-9F4E-E4B9562B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Iterators - </a:t>
            </a:r>
            <a:r>
              <a:rPr lang="zh-CN" altLang="en-US" dirty="0">
                <a:solidFill>
                  <a:schemeClr val="tx1"/>
                </a:solidFill>
              </a:rPr>
              <a:t>迭代器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5107-0E3C-4D52-A080-FC94CA8DF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(iterator)</a:t>
            </a:r>
            <a:r>
              <a:rPr lang="zh-CN" altLang="en-US" dirty="0"/>
              <a:t>是用来重复多次做相同的事。一般配合数组，散列表使用来实现循环。</a:t>
            </a:r>
            <a:endParaRPr lang="en-US" altLang="zh-CN" dirty="0"/>
          </a:p>
          <a:p>
            <a:r>
              <a:rPr lang="en-US" altLang="zh-CN" b="1" i="1" dirty="0"/>
              <a:t>each</a:t>
            </a:r>
            <a:r>
              <a:rPr lang="en-US" altLang="zh-CN" b="1" dirty="0"/>
              <a:t> </a:t>
            </a:r>
            <a:r>
              <a:rPr lang="zh-CN" altLang="en-US" b="1" dirty="0"/>
              <a:t>迭代器：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AF3005-7D8E-45E7-B0F6-77A9421F1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其他迭代器：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9BCD12-31F7-44FB-8ED4-94CB13A1F2FC}"/>
              </a:ext>
            </a:extLst>
          </p:cNvPr>
          <p:cNvSpPr/>
          <p:nvPr/>
        </p:nvSpPr>
        <p:spPr>
          <a:xfrm>
            <a:off x="299522" y="2749413"/>
            <a:ext cx="2433740" cy="28264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 err="1"/>
              <a:t>ary</a:t>
            </a:r>
            <a:r>
              <a:rPr lang="en-US" altLang="zh-CN" dirty="0"/>
              <a:t> = [1,2,3,4,5] </a:t>
            </a:r>
          </a:p>
          <a:p>
            <a:pPr latinLnBrk="1"/>
            <a:r>
              <a:rPr lang="en-US" altLang="zh-CN" dirty="0" err="1"/>
              <a:t>ary.each</a:t>
            </a:r>
            <a:r>
              <a:rPr lang="en-US" altLang="zh-CN" dirty="0"/>
              <a:t> do |</a:t>
            </a:r>
            <a:r>
              <a:rPr lang="en-US" altLang="zh-CN" dirty="0" err="1"/>
              <a:t>i</a:t>
            </a:r>
            <a:r>
              <a:rPr lang="en-US" altLang="zh-CN" dirty="0"/>
              <a:t>|</a:t>
            </a:r>
          </a:p>
          <a:p>
            <a:pPr latinLnBrk="1"/>
            <a:r>
              <a:rPr lang="en-US" altLang="zh-CN" dirty="0"/>
              <a:t>    puts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zh-CN" altLang="en-US" sz="2000" dirty="0"/>
              <a:t>或</a:t>
            </a:r>
            <a:endParaRPr lang="en-US" altLang="zh-CN" sz="2000" dirty="0"/>
          </a:p>
          <a:p>
            <a:pPr latinLnBrk="1"/>
            <a:r>
              <a:rPr lang="en-US" altLang="zh-CN" sz="2000" dirty="0" err="1"/>
              <a:t>ary.each</a:t>
            </a:r>
            <a:r>
              <a:rPr lang="en-US" altLang="zh-CN" sz="2000" dirty="0"/>
              <a:t> 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</a:t>
            </a:r>
          </a:p>
          <a:p>
            <a:pPr latinLnBrk="1"/>
            <a:r>
              <a:rPr lang="en-US" altLang="zh-CN" sz="2000" dirty="0"/>
              <a:t>   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</a:p>
          <a:p>
            <a:pPr latinLnBrk="1"/>
            <a:r>
              <a:rPr lang="en-US" altLang="zh-CN" sz="2000" dirty="0"/>
              <a:t>}</a:t>
            </a:r>
          </a:p>
          <a:p>
            <a:pPr latinLnBrk="1"/>
            <a:r>
              <a:rPr lang="en-US" altLang="zh-CN" sz="2000" dirty="0"/>
              <a:t>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68AAC-8A50-4CF3-B8A0-003BAAB01C03}"/>
              </a:ext>
            </a:extLst>
          </p:cNvPr>
          <p:cNvSpPr/>
          <p:nvPr/>
        </p:nvSpPr>
        <p:spPr>
          <a:xfrm>
            <a:off x="2798660" y="3350730"/>
            <a:ext cx="3085305" cy="16238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prices = {apple:2, pear:4}</a:t>
            </a:r>
          </a:p>
          <a:p>
            <a:pPr latinLnBrk="1"/>
            <a:r>
              <a:rPr lang="en-US" altLang="zh-CN" dirty="0" err="1"/>
              <a:t>prices.each</a:t>
            </a:r>
            <a:r>
              <a:rPr lang="en-US" altLang="zh-CN" dirty="0"/>
              <a:t> do |key, value|</a:t>
            </a:r>
          </a:p>
          <a:p>
            <a:pPr latinLnBrk="1"/>
            <a:r>
              <a:rPr lang="en-US" altLang="zh-CN" dirty="0"/>
              <a:t>  puts prices[key]</a:t>
            </a:r>
          </a:p>
          <a:p>
            <a:pPr latinLnBrk="1"/>
            <a:r>
              <a:rPr lang="en-US" altLang="zh-CN" dirty="0"/>
              <a:t>End</a:t>
            </a:r>
          </a:p>
          <a:p>
            <a:pPr latinLnBrk="1"/>
            <a:r>
              <a:rPr lang="en-US" altLang="zh-CN" sz="2000" dirty="0"/>
              <a:t>#</a:t>
            </a:r>
            <a:r>
              <a:rPr lang="zh-CN" altLang="en-US" sz="2000" dirty="0"/>
              <a:t>输出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8D73FD-F246-411A-A4A0-93DFB67FFE54}"/>
              </a:ext>
            </a:extLst>
          </p:cNvPr>
          <p:cNvSpPr/>
          <p:nvPr/>
        </p:nvSpPr>
        <p:spPr>
          <a:xfrm>
            <a:off x="6136860" y="1726925"/>
            <a:ext cx="5562851" cy="162380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/>
            <a:r>
              <a:rPr lang="en-US" altLang="zh-CN" dirty="0"/>
              <a:t>3.Times { puts “hello world”}</a:t>
            </a:r>
          </a:p>
          <a:p>
            <a:pPr latinLnBrk="1"/>
            <a:r>
              <a:rPr lang="en-US" altLang="zh-CN" sz="2000" dirty="0"/>
              <a:t>1.upto(5){|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   #</a:t>
            </a:r>
            <a:r>
              <a:rPr lang="zh-CN" altLang="en-US" sz="2000" dirty="0"/>
              <a:t>输出</a:t>
            </a:r>
            <a:r>
              <a:rPr lang="en-US" altLang="zh-CN" sz="2000" dirty="0"/>
              <a:t>1 2 3 4 5</a:t>
            </a:r>
          </a:p>
          <a:p>
            <a:pPr latinLnBrk="1"/>
            <a:r>
              <a:rPr lang="en-US" altLang="zh-CN" sz="2000" dirty="0"/>
              <a:t>10.Downto(5){|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  #</a:t>
            </a:r>
            <a:r>
              <a:rPr lang="zh-CN" altLang="en-US" sz="2000" dirty="0"/>
              <a:t>输出</a:t>
            </a:r>
            <a:r>
              <a:rPr lang="en-US" altLang="zh-CN" sz="2000" dirty="0"/>
              <a:t>10 9 8 7 6 5</a:t>
            </a:r>
          </a:p>
          <a:p>
            <a:pPr latinLnBrk="1"/>
            <a:r>
              <a:rPr lang="en-US" altLang="zh-CN" sz="2000" dirty="0"/>
              <a:t>0.step(50,10){|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| puts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} #</a:t>
            </a:r>
            <a:r>
              <a:rPr lang="zh-CN" altLang="en-US" sz="2000" dirty="0"/>
              <a:t>输出</a:t>
            </a:r>
            <a:r>
              <a:rPr lang="en-US" altLang="zh-CN" sz="2000" dirty="0"/>
              <a:t>0 10 20 30 40 50</a:t>
            </a:r>
          </a:p>
        </p:txBody>
      </p:sp>
    </p:spTree>
    <p:extLst>
      <p:ext uri="{BB962C8B-B14F-4D97-AF65-F5344CB8AC3E}">
        <p14:creationId xmlns:p14="http://schemas.microsoft.com/office/powerpoint/2010/main" val="29058911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06E4-DBEF-4650-807B-B871C47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Modules(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en-US" altLang="zh-CN" dirty="0">
                <a:solidFill>
                  <a:schemeClr val="tx1"/>
                </a:solidFill>
              </a:rPr>
              <a:t>) - Namespaces(</a:t>
            </a:r>
            <a:r>
              <a:rPr lang="zh-CN" altLang="en-US" dirty="0">
                <a:solidFill>
                  <a:schemeClr val="tx1"/>
                </a:solidFill>
              </a:rPr>
              <a:t>命令空间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8C81C-986C-4076-B7E0-4F1287D40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模块（</a:t>
            </a:r>
            <a:r>
              <a:rPr lang="en-US" altLang="zh-CN" dirty="0"/>
              <a:t>Module</a:t>
            </a:r>
            <a:r>
              <a:rPr lang="zh-CN" altLang="en-US" dirty="0"/>
              <a:t>）像是一个工具箱，把</a:t>
            </a:r>
            <a:r>
              <a:rPr lang="zh-CN" altLang="en-US" b="1" dirty="0">
                <a:solidFill>
                  <a:schemeClr val="tx1"/>
                </a:solidFill>
              </a:rPr>
              <a:t>方法、类和常量</a:t>
            </a:r>
            <a:r>
              <a:rPr lang="zh-CN" altLang="en-US" dirty="0"/>
              <a:t>组合在一起。</a:t>
            </a:r>
            <a:endParaRPr lang="en-US" altLang="zh-CN" dirty="0"/>
          </a:p>
          <a:p>
            <a:r>
              <a:rPr lang="zh-CN" altLang="en-US" dirty="0"/>
              <a:t>与类相似，但不能创建实例，也不能有子类。</a:t>
            </a:r>
            <a:endParaRPr lang="en-US" altLang="zh-CN" dirty="0"/>
          </a:p>
          <a:p>
            <a:r>
              <a:rPr lang="zh-CN" altLang="en-US" dirty="0"/>
              <a:t>模块（</a:t>
            </a:r>
            <a:r>
              <a:rPr lang="en-US" altLang="zh-CN" dirty="0"/>
              <a:t>Module</a:t>
            </a:r>
            <a:r>
              <a:rPr lang="zh-CN" altLang="en-US" dirty="0"/>
              <a:t>）定义了一个命名空间，解决了不同文件中同名方法冲突的问题。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r>
              <a:rPr lang="en-US" altLang="zh-CN" dirty="0" err="1"/>
              <a:t>demo_trig.rb</a:t>
            </a:r>
            <a:r>
              <a:rPr lang="en-US" altLang="zh-CN" dirty="0"/>
              <a:t>, </a:t>
            </a:r>
            <a:r>
              <a:rPr lang="en-US" altLang="zh-CN" dirty="0" err="1"/>
              <a:t>demo_moral,rb</a:t>
            </a:r>
            <a:r>
              <a:rPr lang="en-US" altLang="zh-CN" dirty="0"/>
              <a:t>, demo14.rb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1607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0134-2454-443E-A085-200FE4F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Modules(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en-US" altLang="zh-CN" dirty="0">
                <a:solidFill>
                  <a:schemeClr val="tx1"/>
                </a:solidFill>
              </a:rPr>
              <a:t>) - </a:t>
            </a:r>
            <a:r>
              <a:rPr lang="en-US" altLang="zh-CN" dirty="0" err="1">
                <a:solidFill>
                  <a:schemeClr val="tx1"/>
                </a:solidFill>
              </a:rPr>
              <a:t>Mixin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6DBB-B534-4CD7-9E87-E761024E1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728754"/>
          </a:xfrm>
        </p:spPr>
        <p:txBody>
          <a:bodyPr>
            <a:normAutofit/>
          </a:bodyPr>
          <a:lstStyle/>
          <a:p>
            <a:r>
              <a:rPr lang="zh-CN" altLang="en-US" dirty="0"/>
              <a:t>当在类中</a:t>
            </a:r>
            <a:r>
              <a:rPr lang="en-US" altLang="zh-CN" dirty="0"/>
              <a:t>include</a:t>
            </a:r>
            <a:r>
              <a:rPr lang="zh-CN" altLang="en-US" dirty="0"/>
              <a:t>一个模块，则该类拥有该模块中的实例方法。模块模拟了父类的功能。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include</a:t>
            </a:r>
            <a:r>
              <a:rPr lang="zh-CN" altLang="en-US" dirty="0"/>
              <a:t>多个模块，则模拟了</a:t>
            </a:r>
            <a:r>
              <a:rPr lang="zh-CN" altLang="en-US" b="1" dirty="0"/>
              <a:t>多重继承</a:t>
            </a:r>
            <a:r>
              <a:rPr lang="zh-CN" altLang="en-US" dirty="0"/>
              <a:t>的功能。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include</a:t>
            </a:r>
            <a:r>
              <a:rPr lang="zh-CN" altLang="en-US" dirty="0"/>
              <a:t>之前，需要用</a:t>
            </a:r>
            <a:r>
              <a:rPr lang="en-US" altLang="zh-CN" dirty="0"/>
              <a:t>require</a:t>
            </a:r>
            <a:r>
              <a:rPr lang="zh-CN" altLang="en-US" dirty="0"/>
              <a:t>加载文件。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demo15.rb</a:t>
            </a:r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4F92F3-96E9-4C87-B6BA-FA6722D224CB}"/>
              </a:ext>
            </a:extLst>
          </p:cNvPr>
          <p:cNvGrpSpPr/>
          <p:nvPr/>
        </p:nvGrpSpPr>
        <p:grpSpPr>
          <a:xfrm>
            <a:off x="2438733" y="3009530"/>
            <a:ext cx="1898374" cy="2132861"/>
            <a:chOff x="2395330" y="3429000"/>
            <a:chExt cx="1898374" cy="21328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C67807-AE6A-4AAC-8B95-F4D1F8CFD164}"/>
                </a:ext>
              </a:extLst>
            </p:cNvPr>
            <p:cNvSpPr/>
            <p:nvPr/>
          </p:nvSpPr>
          <p:spPr>
            <a:xfrm>
              <a:off x="2395330" y="3911965"/>
              <a:ext cx="1898374" cy="16498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module M2</a:t>
              </a:r>
            </a:p>
            <a:p>
              <a:r>
                <a:rPr lang="en-US" altLang="zh-CN" sz="2000" dirty="0"/>
                <a:t>def method2</a:t>
              </a:r>
            </a:p>
            <a:p>
              <a:r>
                <a:rPr lang="en-US" altLang="zh-CN" sz="2000" dirty="0"/>
                <a:t>end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C9AF83-7EA4-48C2-B7BE-852ACC0396F4}"/>
                </a:ext>
              </a:extLst>
            </p:cNvPr>
            <p:cNvSpPr txBox="1"/>
            <p:nvPr/>
          </p:nvSpPr>
          <p:spPr>
            <a:xfrm>
              <a:off x="2854614" y="3429000"/>
              <a:ext cx="979806" cy="482965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m2.rb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2F7EA8-4141-46C7-81CA-847DDE8C5AA2}"/>
              </a:ext>
            </a:extLst>
          </p:cNvPr>
          <p:cNvGrpSpPr/>
          <p:nvPr/>
        </p:nvGrpSpPr>
        <p:grpSpPr>
          <a:xfrm>
            <a:off x="4556015" y="3009530"/>
            <a:ext cx="3465751" cy="2460853"/>
            <a:chOff x="4752988" y="3429000"/>
            <a:chExt cx="3465751" cy="246085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967EF9F-61AE-429C-AEDD-B981108E65F4}"/>
                </a:ext>
              </a:extLst>
            </p:cNvPr>
            <p:cNvSpPr/>
            <p:nvPr/>
          </p:nvSpPr>
          <p:spPr>
            <a:xfrm>
              <a:off x="4752988" y="3911965"/>
              <a:ext cx="3465751" cy="19778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require ‘m1’</a:t>
              </a:r>
            </a:p>
            <a:p>
              <a:r>
                <a:rPr lang="en-US" altLang="zh-CN" sz="2000" dirty="0"/>
                <a:t>require ‘m2’</a:t>
              </a:r>
            </a:p>
            <a:p>
              <a:r>
                <a:rPr lang="en-US" altLang="zh-CN" sz="2000" dirty="0"/>
                <a:t>class  Example</a:t>
              </a:r>
            </a:p>
            <a:p>
              <a:r>
                <a:rPr lang="en-US" altLang="zh-CN" sz="2000" dirty="0"/>
                <a:t>include M1</a:t>
              </a:r>
            </a:p>
            <a:p>
              <a:r>
                <a:rPr lang="en-US" altLang="zh-CN" sz="2000" dirty="0"/>
                <a:t>include M2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DF1EE6-982C-4DA7-B0DD-C1990D0D6C65}"/>
                </a:ext>
              </a:extLst>
            </p:cNvPr>
            <p:cNvSpPr txBox="1"/>
            <p:nvPr/>
          </p:nvSpPr>
          <p:spPr>
            <a:xfrm>
              <a:off x="5476767" y="3429000"/>
              <a:ext cx="1570383" cy="484599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r>
                <a:rPr lang="en-US" altLang="zh-CN" sz="2200" dirty="0" err="1">
                  <a:solidFill>
                    <a:schemeClr val="tx1"/>
                  </a:solidFill>
                </a:rPr>
                <a:t>example.rb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60683-27D2-4AD6-8A30-E3675490446E}"/>
              </a:ext>
            </a:extLst>
          </p:cNvPr>
          <p:cNvSpPr/>
          <p:nvPr/>
        </p:nvSpPr>
        <p:spPr>
          <a:xfrm>
            <a:off x="8398444" y="3496356"/>
            <a:ext cx="2927194" cy="197788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</a:rPr>
              <a:t>ex1 = </a:t>
            </a:r>
            <a:r>
              <a:rPr lang="en-US" altLang="zh-CN" sz="2000" dirty="0" err="1">
                <a:solidFill>
                  <a:schemeClr val="tx1"/>
                </a:solidFill>
              </a:rPr>
              <a:t>Example.new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/>
              <a:t>ex1.method1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ex1.method2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1E6A8E-FADE-4247-80DE-C5ED68131F2F}"/>
              </a:ext>
            </a:extLst>
          </p:cNvPr>
          <p:cNvGrpSpPr/>
          <p:nvPr/>
        </p:nvGrpSpPr>
        <p:grpSpPr>
          <a:xfrm>
            <a:off x="339119" y="2923837"/>
            <a:ext cx="1898374" cy="2122922"/>
            <a:chOff x="299523" y="3353540"/>
            <a:chExt cx="1898374" cy="212292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9B449D-788D-4B34-AFE7-EE3B315AF217}"/>
                </a:ext>
              </a:extLst>
            </p:cNvPr>
            <p:cNvSpPr/>
            <p:nvPr/>
          </p:nvSpPr>
          <p:spPr>
            <a:xfrm>
              <a:off x="299523" y="3826566"/>
              <a:ext cx="1898374" cy="16498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/>
                <a:t>module M1</a:t>
              </a:r>
            </a:p>
            <a:p>
              <a:r>
                <a:rPr lang="en-US" altLang="zh-CN" sz="2000" dirty="0"/>
                <a:t>def method1</a:t>
              </a:r>
            </a:p>
            <a:p>
              <a:r>
                <a:rPr lang="en-US" altLang="zh-CN" sz="2000" dirty="0"/>
                <a:t>end</a:t>
              </a:r>
            </a:p>
            <a:p>
              <a:r>
                <a:rPr lang="en-US" altLang="zh-CN" sz="2000" dirty="0"/>
                <a:t>end</a:t>
              </a:r>
              <a:endParaRPr lang="zh-CN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3FF3AB-B4B3-495A-809C-5AD595165AAD}"/>
                </a:ext>
              </a:extLst>
            </p:cNvPr>
            <p:cNvSpPr txBox="1"/>
            <p:nvPr/>
          </p:nvSpPr>
          <p:spPr>
            <a:xfrm>
              <a:off x="758807" y="3353540"/>
              <a:ext cx="979806" cy="482965"/>
            </a:xfrm>
            <a:prstGeom prst="rect">
              <a:avLst/>
            </a:prstGeom>
            <a:noFill/>
          </p:spPr>
          <p:txBody>
            <a:bodyPr wrap="none" lIns="91440" tIns="45720" rIns="91440" rtlCol="0" anchor="t">
              <a:no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m1.rb</a:t>
              </a:r>
              <a:endParaRPr lang="zh-CN" altLang="en-US" sz="2200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469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8C70-E8DE-40E9-9855-E6D4A5F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文件打开和关闭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F8B4-055D-45D3-92FD-9F3F006F9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7022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0552-05AE-40EC-AD21-0A32B5EB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文件读写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5B95-0F49-474F-98EC-9A34C67FE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430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6830-A3FF-4A98-A37C-F4968165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Debug – </a:t>
            </a:r>
            <a:r>
              <a:rPr lang="zh-CN" altLang="en-US" dirty="0">
                <a:solidFill>
                  <a:schemeClr val="tx1"/>
                </a:solidFill>
              </a:rPr>
              <a:t>调试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9E99-ED7D-4347-9881-11E6DB7FC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7557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493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494CEF7-B51E-463F-9884-FD88B44E2FF1}"/>
              </a:ext>
            </a:extLst>
          </p:cNvPr>
          <p:cNvSpPr txBox="1">
            <a:spLocks/>
          </p:cNvSpPr>
          <p:nvPr/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900" b="1" kern="120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  <a:lvl2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第一个程序</a:t>
            </a:r>
            <a:endParaRPr kumimoji="0" lang="en-US" altLang="zh-CN" sz="2900" b="1" i="0" u="none" strike="noStrike" kern="1200" cap="none" spc="0" normalizeH="0" baseline="0" noProof="0" dirty="0">
              <a:ln>
                <a:noFill/>
              </a:ln>
              <a:solidFill>
                <a:srgbClr val="969696">
                  <a:lumMod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21BE7-4E9B-46B3-9B83-6AE582D53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以交互式的方式输入代码直接执行</a:t>
            </a:r>
            <a:r>
              <a:rPr lang="en-US" altLang="zh-CN" dirty="0"/>
              <a:t>(</a:t>
            </a:r>
            <a:r>
              <a:rPr lang="en-US" altLang="zh-CN" dirty="0" err="1"/>
              <a:t>irb</a:t>
            </a:r>
            <a:r>
              <a:rPr lang="en-US" altLang="zh-CN" dirty="0"/>
              <a:t> - Interactive Ruby)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C548AE-992A-4C3D-B32B-B4FEDC487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先创建程序文件，然后再运行。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B916FA-48F9-449C-9688-577CAC465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3" y="2228398"/>
            <a:ext cx="5305361" cy="23835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05C4C6-76D5-4CF1-90EA-E8A32C48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19" y="1875140"/>
            <a:ext cx="4869353" cy="21899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BFA714-9B7F-4323-A1E8-289A557C1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19" y="4533080"/>
            <a:ext cx="5756181" cy="10592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B38F01-E2CB-4913-9CCE-6768FC752DD9}"/>
              </a:ext>
            </a:extLst>
          </p:cNvPr>
          <p:cNvSpPr txBox="1"/>
          <p:nvPr/>
        </p:nvSpPr>
        <p:spPr>
          <a:xfrm>
            <a:off x="588543" y="5148470"/>
            <a:ext cx="5558255" cy="732392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ctr"/>
            <a:r>
              <a:rPr lang="zh-CN" altLang="en-US" sz="2200" b="1" dirty="0"/>
              <a:t>便于实验</a:t>
            </a:r>
          </a:p>
        </p:txBody>
      </p:sp>
    </p:spTree>
    <p:extLst>
      <p:ext uri="{BB962C8B-B14F-4D97-AF65-F5344CB8AC3E}">
        <p14:creationId xmlns:p14="http://schemas.microsoft.com/office/powerpoint/2010/main" val="1966710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1E3F-BB7E-451E-BA78-C00B84F1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Comments - </a:t>
            </a:r>
            <a:r>
              <a:rPr lang="zh-CN" altLang="en-US" dirty="0">
                <a:solidFill>
                  <a:schemeClr val="tx1"/>
                </a:solidFill>
              </a:rPr>
              <a:t>注释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0F84B-DF7A-47AF-8E0D-94A8F2072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单行注释以 </a:t>
            </a:r>
            <a:r>
              <a:rPr lang="en-US" altLang="zh-CN" dirty="0"/>
              <a:t># </a:t>
            </a:r>
            <a:r>
              <a:rPr lang="zh-CN" altLang="en-US" dirty="0"/>
              <a:t>字符开始，直到该行结束。</a:t>
            </a:r>
            <a:endParaRPr lang="en-US" altLang="zh-CN" dirty="0"/>
          </a:p>
          <a:p>
            <a:r>
              <a:rPr lang="zh-CN" altLang="en-US" dirty="0"/>
              <a:t>多行注释使用 </a:t>
            </a:r>
            <a:r>
              <a:rPr lang="en-US" altLang="zh-CN" b="1" dirty="0"/>
              <a:t>=begin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b="1" dirty="0"/>
              <a:t>=end</a:t>
            </a:r>
            <a:r>
              <a:rPr lang="zh-CN" altLang="en-US" dirty="0"/>
              <a:t>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B4D85-8D5B-41AD-88DA-97611135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2023440"/>
            <a:ext cx="7992092" cy="398973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8B87E2-328D-4CE8-A873-A5BF9327D521}"/>
              </a:ext>
            </a:extLst>
          </p:cNvPr>
          <p:cNvSpPr/>
          <p:nvPr/>
        </p:nvSpPr>
        <p:spPr>
          <a:xfrm>
            <a:off x="8403831" y="3190461"/>
            <a:ext cx="3446497" cy="1123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Tips:</a:t>
            </a:r>
            <a:r>
              <a:rPr lang="en-US" altLang="zh-CN" dirty="0"/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puts </a:t>
            </a:r>
            <a:r>
              <a:rPr lang="zh-CN" altLang="en-US" dirty="0">
                <a:solidFill>
                  <a:schemeClr val="tx1"/>
                </a:solidFill>
              </a:rPr>
              <a:t>输出带换行符，自动换行。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print </a:t>
            </a:r>
            <a:r>
              <a:rPr lang="zh-CN" altLang="en-US" dirty="0">
                <a:solidFill>
                  <a:schemeClr val="tx1"/>
                </a:solidFill>
              </a:rPr>
              <a:t>不带换行符。</a:t>
            </a:r>
            <a:r>
              <a:rPr lang="en-US" altLang="zh-CN" dirty="0"/>
              <a:t>print</a:t>
            </a:r>
            <a:r>
              <a:rPr lang="zh-CN" altLang="en-US" dirty="0"/>
              <a:t>不带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505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289D-E198-42C5-8D5F-D46AE1BF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Strings –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A869-D90F-4C9B-BA9C-8A2D5E85F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281493"/>
          </a:xfrm>
        </p:spPr>
        <p:txBody>
          <a:bodyPr/>
          <a:lstStyle/>
          <a:p>
            <a:r>
              <a:rPr lang="zh-CN" altLang="en-US" dirty="0"/>
              <a:t>分为单引号字符串（</a:t>
            </a:r>
            <a:r>
              <a:rPr lang="en-US" altLang="zh-CN" dirty="0"/>
              <a:t>'</a:t>
            </a:r>
            <a:r>
              <a:rPr lang="zh-CN" altLang="en-US" dirty="0"/>
              <a:t>）和双引号字符串（</a:t>
            </a:r>
            <a:r>
              <a:rPr lang="en-US" altLang="zh-CN" dirty="0"/>
              <a:t>"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单引号字符串中使用</a:t>
            </a:r>
            <a:r>
              <a:rPr lang="en-US" altLang="zh-CN" dirty="0"/>
              <a:t>’</a:t>
            </a:r>
            <a:r>
              <a:rPr lang="zh-CN" altLang="en-US" dirty="0"/>
              <a:t>和</a:t>
            </a:r>
            <a:r>
              <a:rPr lang="en-US" altLang="zh-CN" dirty="0"/>
              <a:t>\</a:t>
            </a:r>
            <a:r>
              <a:rPr lang="zh-CN" altLang="en-US" dirty="0"/>
              <a:t>要在前面加反斜杠</a:t>
            </a:r>
            <a:r>
              <a:rPr lang="en-US" altLang="zh-CN" dirty="0"/>
              <a:t>(\)</a:t>
            </a:r>
          </a:p>
          <a:p>
            <a:r>
              <a:rPr lang="zh-CN" altLang="en-US" dirty="0"/>
              <a:t>双引号字符串可以使用更多的转义字符，如“</a:t>
            </a:r>
            <a:r>
              <a:rPr lang="en-US" altLang="zh-CN" dirty="0"/>
              <a:t>\n”</a:t>
            </a:r>
          </a:p>
          <a:p>
            <a:r>
              <a:rPr lang="zh-CN" altLang="en-US" dirty="0"/>
              <a:t>双引号字符串中使用</a:t>
            </a:r>
            <a:r>
              <a:rPr lang="en-US" altLang="zh-CN" dirty="0">
                <a:solidFill>
                  <a:srgbClr val="FF0000"/>
                </a:solidFill>
              </a:rPr>
              <a:t>#{}</a:t>
            </a:r>
            <a:r>
              <a:rPr lang="zh-CN" altLang="en-US" dirty="0"/>
              <a:t>来引用变量或表达式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10F1A-F16D-4231-9EA4-D80850AD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3062080"/>
            <a:ext cx="10285651" cy="29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96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28BC-C738-4B55-A715-7B483A23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Methods – </a:t>
            </a:r>
            <a:r>
              <a:rPr lang="zh-CN" altLang="en-US" dirty="0">
                <a:solidFill>
                  <a:schemeClr val="tx1"/>
                </a:solidFill>
              </a:rPr>
              <a:t>方法（函数）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8FC8-12AE-4C9C-99D3-D882F18F6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019916"/>
            <a:ext cx="11962544" cy="5838084"/>
          </a:xfrm>
        </p:spPr>
        <p:txBody>
          <a:bodyPr/>
          <a:lstStyle/>
          <a:p>
            <a:r>
              <a:rPr lang="zh-CN" altLang="en-US" dirty="0"/>
              <a:t>方法名不能用大写字母开头</a:t>
            </a:r>
            <a:endParaRPr lang="en-US" altLang="zh-CN" dirty="0"/>
          </a:p>
          <a:p>
            <a:r>
              <a:rPr lang="en-US" altLang="zh-CN" dirty="0"/>
              <a:t>Return </a:t>
            </a:r>
            <a:r>
              <a:rPr lang="zh-CN" altLang="en-US" dirty="0"/>
              <a:t>用来在方法中给出返回值。若无</a:t>
            </a:r>
            <a:r>
              <a:rPr lang="en-US" altLang="zh-CN" dirty="0"/>
              <a:t>return</a:t>
            </a:r>
            <a:r>
              <a:rPr lang="zh-CN" altLang="en-US" dirty="0"/>
              <a:t>语句，则</a:t>
            </a:r>
            <a:r>
              <a:rPr lang="zh-CN" altLang="en-US" dirty="0">
                <a:solidFill>
                  <a:srgbClr val="FF0000"/>
                </a:solidFill>
              </a:rPr>
              <a:t>方法最后一句为返回值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语法：</a:t>
            </a:r>
            <a:endParaRPr lang="en-US" altLang="zh-C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1DA852-2008-4D04-92B2-376A6C2F843A}"/>
              </a:ext>
            </a:extLst>
          </p:cNvPr>
          <p:cNvGrpSpPr/>
          <p:nvPr/>
        </p:nvGrpSpPr>
        <p:grpSpPr>
          <a:xfrm>
            <a:off x="610275" y="2607358"/>
            <a:ext cx="11041518" cy="3428773"/>
            <a:chOff x="229456" y="2305428"/>
            <a:chExt cx="11041518" cy="39195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FD1F7F-7CD2-480F-B325-ACC42ECC3441}"/>
                </a:ext>
              </a:extLst>
            </p:cNvPr>
            <p:cNvSpPr/>
            <p:nvPr/>
          </p:nvSpPr>
          <p:spPr>
            <a:xfrm>
              <a:off x="229457" y="2305428"/>
              <a:ext cx="4672802" cy="18784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无参方法：</a:t>
              </a:r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endParaRPr lang="en-US" altLang="zh-CN" sz="2400" dirty="0"/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AFB081A-9673-43E6-953B-28978048A2D1}"/>
                </a:ext>
              </a:extLst>
            </p:cNvPr>
            <p:cNvSpPr/>
            <p:nvPr/>
          </p:nvSpPr>
          <p:spPr>
            <a:xfrm>
              <a:off x="229456" y="4369170"/>
              <a:ext cx="4672803" cy="185580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含参方法：</a:t>
              </a:r>
              <a:endParaRPr lang="en-US" altLang="zh-CN" sz="2400" dirty="0"/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(arg1, arg2)</a:t>
              </a:r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620F982-5194-4BB6-9A18-2D0929E5A1D1}"/>
                </a:ext>
              </a:extLst>
            </p:cNvPr>
            <p:cNvSpPr/>
            <p:nvPr/>
          </p:nvSpPr>
          <p:spPr>
            <a:xfrm>
              <a:off x="5095460" y="2305428"/>
              <a:ext cx="6175513" cy="187849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含默认参数方法：</a:t>
              </a:r>
              <a:endParaRPr lang="en-US" altLang="zh-CN" sz="2400" dirty="0"/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(arg1=value1, arg2=value2)</a:t>
              </a:r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6D1A709-96F9-4B31-B1D4-6C07974B5FD2}"/>
                </a:ext>
              </a:extLst>
            </p:cNvPr>
            <p:cNvSpPr/>
            <p:nvPr/>
          </p:nvSpPr>
          <p:spPr>
            <a:xfrm>
              <a:off x="5095461" y="4343651"/>
              <a:ext cx="6175513" cy="185580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含可变参数方法：</a:t>
              </a:r>
              <a:endParaRPr lang="en-US" altLang="zh-CN" sz="2400" dirty="0"/>
            </a:p>
            <a:p>
              <a:r>
                <a:rPr lang="en-US" altLang="zh-CN" sz="2400" dirty="0"/>
                <a:t>def </a:t>
              </a:r>
              <a:r>
                <a:rPr lang="en-US" altLang="zh-CN" sz="2400" dirty="0" err="1"/>
                <a:t>my_method</a:t>
              </a:r>
              <a:r>
                <a:rPr lang="en-US" altLang="zh-CN" sz="2400" dirty="0"/>
                <a:t>(*arg1)</a:t>
              </a:r>
            </a:p>
            <a:p>
              <a:r>
                <a:rPr lang="en-US" altLang="zh-CN" sz="2400" dirty="0"/>
                <a:t>#code </a:t>
              </a:r>
            </a:p>
            <a:p>
              <a:r>
                <a:rPr lang="en-US" altLang="zh-CN" sz="2400" dirty="0"/>
                <a:t>end</a:t>
              </a:r>
              <a:endParaRPr lang="zh-CN" altLang="en-US" sz="2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9CCEED-7E05-4794-907C-AE45A124AFE0}"/>
              </a:ext>
            </a:extLst>
          </p:cNvPr>
          <p:cNvSpPr txBox="1"/>
          <p:nvPr/>
        </p:nvSpPr>
        <p:spPr>
          <a:xfrm>
            <a:off x="5476279" y="6295272"/>
            <a:ext cx="4337633" cy="56402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zh-CN" altLang="en-US" sz="2200" dirty="0"/>
              <a:t>例：</a:t>
            </a:r>
            <a:r>
              <a:rPr lang="en-US" altLang="zh-CN" sz="2200" dirty="0">
                <a:solidFill>
                  <a:schemeClr val="tx1"/>
                </a:solidFill>
              </a:rPr>
              <a:t>demo5.rb</a:t>
            </a:r>
            <a:endParaRPr lang="zh-CN" altLang="en-US" sz="2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02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1980-54CF-4BAF-97A7-F42E8A5C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类和对象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076F64-A231-4C50-834E-0249CE162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r>
              <a:rPr lang="zh-CN" altLang="zh-CN" b="1" dirty="0"/>
              <a:t>类</a:t>
            </a:r>
            <a:r>
              <a:rPr lang="zh-CN" altLang="zh-CN" dirty="0"/>
              <a:t>：是对事物的抽象，比如：汽车模型</a:t>
            </a:r>
          </a:p>
          <a:p>
            <a:r>
              <a:rPr lang="zh-CN" altLang="zh-CN" b="1" dirty="0"/>
              <a:t>对象</a:t>
            </a:r>
            <a:r>
              <a:rPr lang="zh-CN" altLang="zh-CN" dirty="0"/>
              <a:t>：是类的一个实例，比如：奔驰汽车、大客车</a:t>
            </a:r>
          </a:p>
          <a:p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505ED-598E-452C-A70D-FC8FE60B211E}"/>
              </a:ext>
            </a:extLst>
          </p:cNvPr>
          <p:cNvSpPr/>
          <p:nvPr/>
        </p:nvSpPr>
        <p:spPr>
          <a:xfrm>
            <a:off x="5765190" y="3702284"/>
            <a:ext cx="6197354" cy="150080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 </a:t>
            </a:r>
            <a:r>
              <a:rPr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Everything is an object.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2B31B-D963-4E76-A183-B792B366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3" y="1970599"/>
            <a:ext cx="5307495" cy="4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81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60A7-BE0D-4FDE-A8B9-1B9EF619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类的封装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2460-40FC-4042-8308-7A477DC5B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类为属性和方法的组合</a:t>
            </a:r>
            <a:endParaRPr lang="en-US" altLang="zh-CN" dirty="0"/>
          </a:p>
          <a:p>
            <a:r>
              <a:rPr lang="zh-CN" altLang="en-US" dirty="0"/>
              <a:t>类名以大写字母开头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实例化：类名</a:t>
            </a:r>
            <a:r>
              <a:rPr lang="en-US" altLang="zh-CN" dirty="0"/>
              <a:t>.new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BF185-DF10-411E-A4D5-373D5E1E0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initialize </a:t>
            </a:r>
            <a:r>
              <a:rPr lang="zh-CN" altLang="en-US" b="1" dirty="0"/>
              <a:t>方法（</a:t>
            </a:r>
            <a:r>
              <a:rPr lang="en-US" altLang="zh-CN" b="1" dirty="0"/>
              <a:t>private - </a:t>
            </a:r>
            <a:r>
              <a:rPr lang="zh-CN" altLang="en-US" b="1" dirty="0"/>
              <a:t>私有）：</a:t>
            </a:r>
          </a:p>
          <a:p>
            <a:pPr marL="0" indent="0">
              <a:buNone/>
            </a:pPr>
            <a:r>
              <a:rPr lang="zh-CN" altLang="en-US" dirty="0"/>
              <a:t>类似其他语言的构造函数，在对象被创建时被调用，用来在创建对象的同时初始化一些变量。</a:t>
            </a:r>
            <a:r>
              <a:rPr lang="zh-CN" altLang="en-US" b="1" dirty="0">
                <a:solidFill>
                  <a:schemeClr val="tx1"/>
                </a:solidFill>
              </a:rPr>
              <a:t>实例变量以</a:t>
            </a:r>
            <a:r>
              <a:rPr lang="en-US" altLang="zh-CN" b="1" dirty="0">
                <a:solidFill>
                  <a:schemeClr val="tx1"/>
                </a:solidFill>
              </a:rPr>
              <a:t>@</a:t>
            </a:r>
            <a:r>
              <a:rPr lang="zh-CN" altLang="en-US" b="1" dirty="0">
                <a:solidFill>
                  <a:schemeClr val="tx1"/>
                </a:solidFill>
              </a:rPr>
              <a:t>开头。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B9C0AA-8592-43F3-A5F5-67821C225644}"/>
              </a:ext>
            </a:extLst>
          </p:cNvPr>
          <p:cNvSpPr/>
          <p:nvPr/>
        </p:nvSpPr>
        <p:spPr>
          <a:xfrm>
            <a:off x="299523" y="1948068"/>
            <a:ext cx="3387894" cy="246490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#</a:t>
            </a:r>
            <a:r>
              <a:rPr lang="zh-CN" altLang="en-US" sz="2400" dirty="0"/>
              <a:t>定义类</a:t>
            </a:r>
            <a:endParaRPr lang="en-US" altLang="zh-CN" sz="2400" dirty="0"/>
          </a:p>
          <a:p>
            <a:r>
              <a:rPr lang="en-US" altLang="zh-CN" sz="2400" dirty="0"/>
              <a:t>class Shape </a:t>
            </a:r>
          </a:p>
          <a:p>
            <a:r>
              <a:rPr lang="en-US" altLang="zh-CN" sz="2400" dirty="0"/>
              <a:t>    #code</a:t>
            </a:r>
          </a:p>
          <a:p>
            <a:r>
              <a:rPr lang="en-US" altLang="zh-CN" sz="2400" dirty="0"/>
              <a:t>End</a:t>
            </a:r>
          </a:p>
          <a:p>
            <a:r>
              <a:rPr lang="zh-CN" altLang="en-US" sz="2400" dirty="0"/>
              <a:t>定义对象（实例化）</a:t>
            </a:r>
            <a:endParaRPr lang="en-US" altLang="zh-CN" sz="2400" dirty="0"/>
          </a:p>
          <a:p>
            <a:r>
              <a:rPr lang="en-US" altLang="zh-CN" sz="2400" dirty="0"/>
              <a:t>shape1 = </a:t>
            </a:r>
            <a:r>
              <a:rPr lang="en-US" altLang="zh-CN" sz="2400" dirty="0" err="1"/>
              <a:t>Shape.new</a:t>
            </a:r>
            <a:endParaRPr lang="zh-CN" alt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23984A-BF3D-4EB2-8946-9FC28729A3D4}"/>
              </a:ext>
            </a:extLst>
          </p:cNvPr>
          <p:cNvSpPr/>
          <p:nvPr/>
        </p:nvSpPr>
        <p:spPr>
          <a:xfrm>
            <a:off x="6096000" y="2733261"/>
            <a:ext cx="4320818" cy="34886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Shape </a:t>
            </a:r>
          </a:p>
          <a:p>
            <a:r>
              <a:rPr lang="en-US" altLang="zh-CN" sz="2000" dirty="0"/>
              <a:t>    def initialize(</a:t>
            </a:r>
            <a:r>
              <a:rPr lang="en-US" altLang="zh-CN" sz="2000" dirty="0" err="1"/>
              <a:t>w,h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        @width = w </a:t>
            </a:r>
          </a:p>
          <a:p>
            <a:r>
              <a:rPr lang="en-US" altLang="zh-CN" sz="2000" dirty="0"/>
              <a:t>        @height = h </a:t>
            </a:r>
          </a:p>
          <a:p>
            <a:r>
              <a:rPr lang="en-US" altLang="zh-CN" sz="2000" dirty="0"/>
              <a:t>    end </a:t>
            </a:r>
          </a:p>
          <a:p>
            <a:r>
              <a:rPr lang="en-US" altLang="zh-CN" sz="2000" dirty="0"/>
              <a:t>    def width  </a:t>
            </a:r>
          </a:p>
          <a:p>
            <a:r>
              <a:rPr lang="en-US" altLang="zh-CN" sz="2000" dirty="0"/>
              <a:t>        @width</a:t>
            </a:r>
          </a:p>
          <a:p>
            <a:r>
              <a:rPr lang="en-US" altLang="zh-CN" sz="2000" dirty="0"/>
              <a:t>    end</a:t>
            </a:r>
          </a:p>
          <a:p>
            <a:r>
              <a:rPr lang="en-US" altLang="zh-CN" sz="2000" dirty="0"/>
              <a:t>end</a:t>
            </a:r>
          </a:p>
          <a:p>
            <a:r>
              <a:rPr lang="en-US" altLang="zh-CN" sz="2000" dirty="0"/>
              <a:t>shape1 = </a:t>
            </a:r>
            <a:r>
              <a:rPr lang="en-US" altLang="zh-CN" sz="2000" dirty="0" err="1"/>
              <a:t>Shape.new</a:t>
            </a:r>
            <a:r>
              <a:rPr lang="en-US" altLang="zh-CN" sz="2000" dirty="0"/>
              <a:t>(4,6)</a:t>
            </a:r>
          </a:p>
          <a:p>
            <a:r>
              <a:rPr lang="en-US" altLang="zh-CN" sz="2000" dirty="0"/>
              <a:t>shape1.width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64520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0EE-2FF1-43F8-9A09-B735E0F2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类的继承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2E39-2948-4C08-B636-78C5D71A7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继承</a:t>
            </a:r>
            <a:r>
              <a:rPr lang="zh-CN" altLang="en-US" sz="2000" dirty="0"/>
              <a:t>是从已有的类中派生出新的类，新的类能吸收已有类的数据属性和行为，并能扩展新的能力。</a:t>
            </a:r>
            <a:endParaRPr lang="en-US" altLang="zh-CN" sz="2000" dirty="0"/>
          </a:p>
          <a:p>
            <a:r>
              <a:rPr lang="zh-CN" altLang="en-US" sz="2000" dirty="0"/>
              <a:t>用</a:t>
            </a:r>
            <a:r>
              <a:rPr lang="en-US" altLang="zh-CN" sz="2000" dirty="0"/>
              <a:t>&lt;</a:t>
            </a:r>
            <a:r>
              <a:rPr lang="zh-CN" altLang="en-US" sz="2000" dirty="0"/>
              <a:t>实现继承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Rectangle:</a:t>
            </a:r>
            <a:r>
              <a:rPr lang="zh-CN" altLang="en-US" sz="2000" dirty="0"/>
              <a:t>子类，派生类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Shape:</a:t>
            </a:r>
            <a:r>
              <a:rPr lang="zh-CN" altLang="en-US" sz="2000" dirty="0"/>
              <a:t>父类，基类，超类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6E9F-B335-420B-B85E-CDD23C81E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000" dirty="0"/>
              <a:t>子类拥有父类的方法，当同名时重写父类方法。</a:t>
            </a:r>
            <a:endParaRPr lang="en-US" altLang="zh-CN" sz="2000" dirty="0"/>
          </a:p>
          <a:p>
            <a:r>
              <a:rPr lang="en-US" altLang="zh-CN" sz="2000" b="1" dirty="0"/>
              <a:t>super(arg1,arg2…)</a:t>
            </a:r>
            <a:r>
              <a:rPr lang="zh-CN" altLang="en-US" sz="2000" dirty="0"/>
              <a:t>表示调用父类的同名函数，并将本函数的参数传入父类的同名函数。</a:t>
            </a:r>
            <a:endParaRPr lang="en-US" altLang="zh-CN" sz="2000" dirty="0"/>
          </a:p>
          <a:p>
            <a:r>
              <a:rPr lang="zh-CN" altLang="en-US" sz="2000" dirty="0"/>
              <a:t>当同名函数参数相同时，可简写为</a:t>
            </a:r>
            <a:r>
              <a:rPr lang="en-US" altLang="zh-CN" sz="2000" dirty="0"/>
              <a:t>super</a:t>
            </a:r>
          </a:p>
          <a:p>
            <a:pPr marL="0" indent="0">
              <a:buNone/>
            </a:pPr>
            <a:r>
              <a:rPr lang="zh-CN" altLang="en-US" sz="2000" dirty="0"/>
              <a:t>例：</a:t>
            </a:r>
            <a:r>
              <a:rPr lang="en-US" altLang="zh-CN" sz="2000" dirty="0"/>
              <a:t>demo8.rb</a:t>
            </a:r>
          </a:p>
          <a:p>
            <a:pPr marL="0" indent="0">
              <a:buNone/>
            </a:pPr>
            <a:r>
              <a:rPr lang="zh-CN" altLang="en-US" sz="2000" dirty="0"/>
              <a:t>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20892-0FAA-420C-8CD1-0D73012D23EB}"/>
              </a:ext>
            </a:extLst>
          </p:cNvPr>
          <p:cNvSpPr/>
          <p:nvPr/>
        </p:nvSpPr>
        <p:spPr>
          <a:xfrm>
            <a:off x="299522" y="2230025"/>
            <a:ext cx="4320818" cy="216307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class Rectangle &lt; Shape</a:t>
            </a:r>
          </a:p>
          <a:p>
            <a:r>
              <a:rPr lang="en-US" altLang="zh-CN" dirty="0"/>
              <a:t>    def area</a:t>
            </a:r>
          </a:p>
          <a:p>
            <a:r>
              <a:rPr lang="en-US" altLang="zh-CN" dirty="0"/>
              <a:t>        @width*@height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rec1 = </a:t>
            </a:r>
            <a:r>
              <a:rPr lang="en-US" altLang="zh-CN" dirty="0" err="1"/>
              <a:t>Rectangle.new</a:t>
            </a:r>
            <a:r>
              <a:rPr lang="en-US" altLang="zh-CN" dirty="0"/>
              <a:t>(5,6)</a:t>
            </a:r>
          </a:p>
          <a:p>
            <a:r>
              <a:rPr lang="en-US" altLang="zh-CN" dirty="0"/>
              <a:t>puts rec1.area  #30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080BF2-8E47-43A3-8073-020AC7169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99" y="3726948"/>
            <a:ext cx="3850875" cy="7589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D6FA8B-BAE8-487D-977D-41A789FE827D}"/>
              </a:ext>
            </a:extLst>
          </p:cNvPr>
          <p:cNvSpPr/>
          <p:nvPr/>
        </p:nvSpPr>
        <p:spPr>
          <a:xfrm>
            <a:off x="6314661" y="3941212"/>
            <a:ext cx="3850875" cy="253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63273-43E8-4E08-A7FE-A7C027607AA4}"/>
              </a:ext>
            </a:extLst>
          </p:cNvPr>
          <p:cNvSpPr/>
          <p:nvPr/>
        </p:nvSpPr>
        <p:spPr>
          <a:xfrm>
            <a:off x="6314660" y="4870773"/>
            <a:ext cx="811697" cy="25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141588-F2FD-444F-A8A2-6C4A2085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68" y="4626141"/>
            <a:ext cx="4686300" cy="1743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2636CC-1F01-4959-865C-EACFAD26E4B3}"/>
              </a:ext>
            </a:extLst>
          </p:cNvPr>
          <p:cNvSpPr/>
          <p:nvPr/>
        </p:nvSpPr>
        <p:spPr>
          <a:xfrm>
            <a:off x="6314661" y="4895875"/>
            <a:ext cx="4486907" cy="25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817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1D1B289-E263-41F5-933C-A2CCBD6CF01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8062ECA-6318-4BE8-BF24-B28680815AF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2374</Words>
  <Application>Microsoft Office PowerPoint</Application>
  <PresentationFormat>Widescreen</PresentationFormat>
  <Paragraphs>403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Arial</vt:lpstr>
      <vt:lpstr>Wingdings</vt:lpstr>
      <vt:lpstr>Office Theme</vt:lpstr>
      <vt:lpstr>Storyboard Layouts</vt:lpstr>
      <vt:lpstr>0_Master Content Slide</vt:lpstr>
      <vt:lpstr>11_ FSL Logo Slide</vt:lpstr>
      <vt:lpstr>PowerPoint Presentation</vt:lpstr>
      <vt:lpstr>Ruby 介绍</vt:lpstr>
      <vt:lpstr>PowerPoint Presentation</vt:lpstr>
      <vt:lpstr>Comments - 注释</vt:lpstr>
      <vt:lpstr>Strings – 字符串</vt:lpstr>
      <vt:lpstr>Methods – 方法（函数）</vt:lpstr>
      <vt:lpstr>类和对象</vt:lpstr>
      <vt:lpstr>类的封装</vt:lpstr>
      <vt:lpstr>类的继承</vt:lpstr>
      <vt:lpstr>类和对象</vt:lpstr>
      <vt:lpstr>类变量和类方法</vt:lpstr>
      <vt:lpstr>Ranges – 区间</vt:lpstr>
      <vt:lpstr>Arrays - 数组</vt:lpstr>
      <vt:lpstr>Hashes – 散列表</vt:lpstr>
      <vt:lpstr>Symbols - 符号</vt:lpstr>
      <vt:lpstr>Symbols - 符号</vt:lpstr>
      <vt:lpstr>条件判断</vt:lpstr>
      <vt:lpstr>条件判断</vt:lpstr>
      <vt:lpstr>循环</vt:lpstr>
      <vt:lpstr>循环</vt:lpstr>
      <vt:lpstr>Blocks – 块</vt:lpstr>
      <vt:lpstr>Iterators - 迭代器</vt:lpstr>
      <vt:lpstr>Modules(模块) - Namespaces(命令空间)</vt:lpstr>
      <vt:lpstr>Modules(模块) - Mixin</vt:lpstr>
      <vt:lpstr>文件打开和关闭</vt:lpstr>
      <vt:lpstr>文件读写</vt:lpstr>
      <vt:lpstr>Debug – 调试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Yang</dc:creator>
  <cp:lastModifiedBy>Chao Yang</cp:lastModifiedBy>
  <cp:revision>137</cp:revision>
  <dcterms:created xsi:type="dcterms:W3CDTF">2019-01-30T13:38:47Z</dcterms:created>
  <dcterms:modified xsi:type="dcterms:W3CDTF">2019-02-08T04:31:36Z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