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63" r:id="rId5"/>
    <p:sldMasterId id="2147483682" r:id="rId6"/>
  </p:sldMasterIdLst>
  <p:notesMasterIdLst>
    <p:notesMasterId r:id="rId34"/>
  </p:notesMasterIdLst>
  <p:sldIdLst>
    <p:sldId id="256" r:id="rId7"/>
    <p:sldId id="259" r:id="rId8"/>
    <p:sldId id="258" r:id="rId9"/>
    <p:sldId id="261" r:id="rId10"/>
    <p:sldId id="268" r:id="rId11"/>
    <p:sldId id="266" r:id="rId12"/>
    <p:sldId id="279" r:id="rId13"/>
    <p:sldId id="269" r:id="rId14"/>
    <p:sldId id="262" r:id="rId15"/>
    <p:sldId id="263" r:id="rId16"/>
    <p:sldId id="265" r:id="rId17"/>
    <p:sldId id="271" r:id="rId18"/>
    <p:sldId id="267" r:id="rId19"/>
    <p:sldId id="536" r:id="rId20"/>
    <p:sldId id="281" r:id="rId21"/>
    <p:sldId id="537" r:id="rId22"/>
    <p:sldId id="264" r:id="rId23"/>
    <p:sldId id="270" r:id="rId24"/>
    <p:sldId id="273" r:id="rId25"/>
    <p:sldId id="539" r:id="rId26"/>
    <p:sldId id="274" r:id="rId27"/>
    <p:sldId id="540" r:id="rId28"/>
    <p:sldId id="538" r:id="rId29"/>
    <p:sldId id="277" r:id="rId30"/>
    <p:sldId id="278" r:id="rId31"/>
    <p:sldId id="284" r:id="rId32"/>
    <p:sldId id="53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30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3021-DE31-42B7-9511-C20F779633D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E79B-B689-4674-AA67-C5713D9B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2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类的封装就是把对象的属性和操作（或服务）结合为一个独立的整体，并尽可能隐藏对象的内部实现细节。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0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继承可以使得一个类拥有另一个类的属性和方法并扩展其功能。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2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、全局变量，程序运行期间，始终占有那块存储区，所以空间利用率比较低，大量的全局变量，很快就会把内存用光，所以要少用全局变量；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、全局变量由于每个函数都可以使用，所以任何一个函数的修改，如果修改了全局变量，都有可能影响到其他函数，所以不利于调试。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79B-B689-4674-AA67-C5713D9B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7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B8AC-F3D2-4835-9010-065B7AF7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8-D241-4011-8435-1483D674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BDD3-57E2-4B79-B5D7-89D2FF4B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1480-D95A-4691-8D3D-3C4A1263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1089-0726-416C-8661-05F658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177-39B3-4077-A190-23F6B0B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33ED2-DFB7-4E85-8A43-D0CE53F9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53A0-43AF-4462-93F8-5DA0BCB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4E-2D1C-4446-80B5-09B58C3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386E-6BCC-4C26-BBE5-B28116F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1422-E954-470B-94B3-B575ADA3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FF887-4E65-4161-B9CD-BAD3BD6F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964A-DB46-410D-80F6-27E6C015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5258-A661-42A3-AB95-785C8EC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260B-888F-4B12-A446-E19AB595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9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8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7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0" name="Picture 4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 userDrawn="1"/>
          </p:nvGrpSpPr>
          <p:grpSpPr>
            <a:xfrm>
              <a:off x="4636351" y="4720590"/>
              <a:ext cx="783583" cy="783583"/>
              <a:chOff x="656450" y="2171639"/>
              <a:chExt cx="1388962" cy="1388962"/>
            </a:xfrm>
          </p:grpSpPr>
          <p:sp>
            <p:nvSpPr>
              <p:cNvPr id="64" name="Donut 63"/>
              <p:cNvSpPr/>
              <p:nvPr/>
            </p:nvSpPr>
            <p:spPr>
              <a:xfrm>
                <a:off x="656450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132" y="2638290"/>
                <a:ext cx="785598" cy="446809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68" name="Donut 67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4" name="Donut 73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80" name="Donut 79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86" name="Donut 85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3646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Company confidential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2793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1193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0818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2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66C-0CAD-447F-AD09-D9E6BFE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5442-ED7C-4FE3-93AE-064FE97C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D919-473E-4D52-B70B-8CF5289D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6152-7BF4-4761-902A-F55CB60F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8657-175B-4D94-A990-8137A9F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926558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0412" y="6267450"/>
            <a:ext cx="5879337" cy="231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RT1170 Test 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18165871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184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344224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43289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7592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9098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0980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1700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6969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0AED-8DA5-4134-A9F9-80822758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FC09-894F-4772-8813-790CAE18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EAF5-2CBC-4CF5-A058-A264C33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BB0F-FFB3-4E0B-8AE6-8516BE32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14B0-1044-4BFA-8A1B-4B11D017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9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96940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6515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73E0-42C7-42D6-9E5F-CB866940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50FF-43AC-4ECE-B171-1A5764F71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0BAD-28E6-49A3-93FC-BBB4F079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F8D8-A139-4E4A-B9C4-1079178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83B9-1233-46EF-BB99-B8A1F3C9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4540-3820-47EF-8E4C-08949EC3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F4F6-F877-42FA-B882-33DF67C3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4CAE-D274-407B-B4EC-07360C21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E420-EE02-4A3C-8879-618403AD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F7779-1660-418E-8817-AF86F954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9DCA4-3193-4993-A9A1-B04947074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57F9E-595D-4ACD-ACA0-E3483DB5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12B4B-56E6-447C-8D32-6ADEE58A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0606E-8B4D-4AF9-B44F-6F993BE2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2D49-17D4-4B69-8984-618F4848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4D70-A371-4448-AFD7-B1EA027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EE32-9699-4BAB-A0B9-61A2C232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15BF-B7CC-49F4-B20C-CC360B61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15B1-3700-4A64-93AC-6FD52EFD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83BA-BCD2-4A51-AC8E-B5E69BB6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6A79-23F4-46C8-AB89-2D969186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A0C-BE71-4CDE-BC64-1769AE4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2676-C72D-49F2-AF01-A32C5ADB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DB8A-A54F-40AE-9F3C-B15F957D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43886-B39C-48F6-90C4-E77FA0BC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29AF-50F1-4C7C-934F-28DB0CA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7238-809A-450D-AAB4-69EADBA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91F8-6F6C-4D40-8D93-1B96A9C8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3E001-8226-408C-A96E-0439B352E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C3A6-B7CD-4342-A7FB-20DDD3E5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48F2-4DD8-4700-98DE-38A7F7C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5D40-4005-4FE2-8BBE-E8CFA674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3CD6-E60B-4CCC-A996-889784D7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00100-369E-4F4E-A081-CA1708AF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6A02-B9BC-4D4D-85A3-DBFC0B17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35CE-DC7C-492E-A88C-84071D79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3DFA-30C7-4577-AC2A-47D73CC2524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45A8-7BC4-4484-98E0-27010733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7407-494F-45B3-9A33-BC65443B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>
    <p:fade/>
  </p:transition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8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40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2.6.1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ruby-lang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hyperlink" Target="https://rubyinstaller.org/downloads/" TargetMode="External"/><Relationship Id="rId4" Type="http://schemas.openxmlformats.org/officeDocument/2006/relationships/hyperlink" Target="https://github.com/jfyh5388/ruby_train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gems.org/gems/pry-byebug/versions/3.4.0?locale=zh-CN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FB8066-45B9-4DEB-8692-95090A51EE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131533"/>
            <a:ext cx="12192000" cy="1297467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tx1"/>
                </a:solidFill>
              </a:rPr>
              <a:t>Chao Yang</a:t>
            </a:r>
          </a:p>
          <a:p>
            <a:pPr algn="ctr"/>
            <a:r>
              <a:rPr lang="en-US" altLang="zh-CN" cap="none">
                <a:solidFill>
                  <a:schemeClr val="tx1"/>
                </a:solidFill>
              </a:rPr>
              <a:t>Feb, 13 </a:t>
            </a:r>
            <a:r>
              <a:rPr lang="en-US" altLang="zh-CN" cap="none" dirty="0">
                <a:solidFill>
                  <a:schemeClr val="tx1"/>
                </a:solidFill>
              </a:rPr>
              <a:t>2019 </a:t>
            </a:r>
            <a:endParaRPr lang="zh-CN" altLang="en-US" cap="none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5225F-DE41-4FF3-A497-839B28517305}"/>
              </a:ext>
            </a:extLst>
          </p:cNvPr>
          <p:cNvSpPr txBox="1"/>
          <p:nvPr/>
        </p:nvSpPr>
        <p:spPr>
          <a:xfrm>
            <a:off x="0" y="375920"/>
            <a:ext cx="12192000" cy="148336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altLang="zh-CN" sz="4400" b="1" dirty="0">
                <a:latin typeface="+mj-lt"/>
              </a:rPr>
              <a:t>Ruby Basic Training</a:t>
            </a:r>
            <a:endParaRPr lang="zh-CN" altLang="en-US" sz="4400" b="1" dirty="0" err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5B8-5318-4AC7-ABFB-2A1AA566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Hashes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A926-2B51-4873-AC88-8EF3663C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8287885" cy="5331188"/>
          </a:xfrm>
        </p:spPr>
        <p:txBody>
          <a:bodyPr/>
          <a:lstStyle/>
          <a:p>
            <a:pPr latinLnBrk="1"/>
            <a:r>
              <a:rPr lang="en-US" altLang="zh-CN" dirty="0"/>
              <a:t>Hash is similar to an array and is a collection of key-value pairs like "key" =&gt; "value".</a:t>
            </a:r>
          </a:p>
          <a:p>
            <a:pPr latinLnBrk="1"/>
            <a:r>
              <a:rPr lang="en-US" altLang="zh-CN" dirty="0"/>
              <a:t>Hash's index can be almost any object.</a:t>
            </a:r>
          </a:p>
          <a:p>
            <a:pPr latinLnBrk="1"/>
            <a:r>
              <a:rPr lang="en-US" altLang="zh-CN" dirty="0"/>
              <a:t>The elements of Hash have no specific order. </a:t>
            </a:r>
            <a:r>
              <a:rPr lang="zh-CN" altLang="en-US" dirty="0"/>
              <a:t> </a:t>
            </a:r>
            <a:endParaRPr lang="en-US" altLang="zh-CN" dirty="0"/>
          </a:p>
          <a:p>
            <a:pPr latinLnBrk="1"/>
            <a:r>
              <a:rPr lang="en-US" altLang="zh-CN" dirty="0"/>
              <a:t>Syntax </a:t>
            </a:r>
            <a:r>
              <a:rPr lang="zh-CN" altLang="en-US" dirty="0"/>
              <a:t>：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645E8-1544-4986-90AF-CB62102384AC}"/>
              </a:ext>
            </a:extLst>
          </p:cNvPr>
          <p:cNvSpPr/>
          <p:nvPr/>
        </p:nvSpPr>
        <p:spPr>
          <a:xfrm>
            <a:off x="531591" y="3373176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 hash = {</a:t>
            </a:r>
          </a:p>
          <a:p>
            <a:r>
              <a:rPr lang="en-US" altLang="zh-CN" sz="2800" dirty="0"/>
              <a:t>   key1 =&gt; value1,</a:t>
            </a:r>
          </a:p>
          <a:p>
            <a:r>
              <a:rPr lang="en-US" altLang="zh-CN" sz="2800" dirty="0"/>
              <a:t>   key2 =&gt; value2, </a:t>
            </a:r>
          </a:p>
          <a:p>
            <a:r>
              <a:rPr lang="en-US" altLang="zh-CN" sz="2800" dirty="0"/>
              <a:t>   key3 =&gt; value3 </a:t>
            </a:r>
          </a:p>
          <a:p>
            <a:r>
              <a:rPr lang="en-US" altLang="zh-CN" sz="2800" dirty="0"/>
              <a:t>   }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970694-2ACE-4E99-A8C3-230B5F61E268}"/>
              </a:ext>
            </a:extLst>
          </p:cNvPr>
          <p:cNvSpPr/>
          <p:nvPr/>
        </p:nvSpPr>
        <p:spPr>
          <a:xfrm>
            <a:off x="4367787" y="3373176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hash=</a:t>
            </a:r>
            <a:r>
              <a:rPr lang="en-US" altLang="zh-CN" sz="2800" dirty="0" err="1"/>
              <a:t>Hash.new</a:t>
            </a:r>
            <a:endParaRPr lang="en-US" altLang="zh-CN" sz="2800" dirty="0"/>
          </a:p>
          <a:p>
            <a:r>
              <a:rPr lang="en-US" altLang="zh-CN" sz="2800" dirty="0"/>
              <a:t>hash["a"]=1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BB485-C9E7-4097-B4BE-DA45451094BB}"/>
              </a:ext>
            </a:extLst>
          </p:cNvPr>
          <p:cNvSpPr txBox="1"/>
          <p:nvPr/>
        </p:nvSpPr>
        <p:spPr>
          <a:xfrm>
            <a:off x="8950985" y="3061249"/>
            <a:ext cx="3011557" cy="82296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r>
              <a:rPr lang="en-US" altLang="zh-CN" sz="2200" dirty="0">
                <a:solidFill>
                  <a:schemeClr val="tx1"/>
                </a:solidFill>
              </a:rPr>
              <a:t>demo4.rb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900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172-2FBC-4829-B00D-0D0BC4B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C0E0-E7A5-4219-89B1-43BB9332E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4938399" cy="5768510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a string, precede the name with a colon. Often used as a key value in the hash.</a:t>
            </a:r>
          </a:p>
          <a:p>
            <a:r>
              <a:rPr lang="en-US" altLang="zh-CN" dirty="0"/>
              <a:t>Syntax : </a:t>
            </a:r>
            <a:r>
              <a:rPr lang="zh-CN" altLang="en-US" dirty="0"/>
              <a:t>            </a:t>
            </a:r>
            <a:r>
              <a:rPr lang="en-US" altLang="zh-CN" dirty="0"/>
              <a:t>Can also write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FD117D-684E-4B8E-9F32-6F12588BDAF0}"/>
              </a:ext>
            </a:extLst>
          </p:cNvPr>
          <p:cNvSpPr/>
          <p:nvPr/>
        </p:nvSpPr>
        <p:spPr>
          <a:xfrm>
            <a:off x="299523" y="2696566"/>
            <a:ext cx="2354886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   :apple=&gt;2,</a:t>
            </a:r>
          </a:p>
          <a:p>
            <a:r>
              <a:rPr lang="en-US" altLang="zh-CN" sz="2800" dirty="0"/>
              <a:t>   :pear=&gt;1,</a:t>
            </a:r>
          </a:p>
          <a:p>
            <a:r>
              <a:rPr lang="en-US" altLang="zh-CN" sz="2800" dirty="0"/>
              <a:t>   :grape=&gt;3</a:t>
            </a:r>
          </a:p>
          <a:p>
            <a:r>
              <a:rPr lang="en-US" altLang="zh-CN" sz="2800" dirty="0"/>
              <a:t> 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7C313-C234-4744-AC94-DC94BC3861BB}"/>
              </a:ext>
            </a:extLst>
          </p:cNvPr>
          <p:cNvGrpSpPr/>
          <p:nvPr/>
        </p:nvGrpSpPr>
        <p:grpSpPr>
          <a:xfrm>
            <a:off x="5249108" y="1049733"/>
            <a:ext cx="6863109" cy="5032927"/>
            <a:chOff x="5147781" y="1019916"/>
            <a:chExt cx="6953250" cy="5032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CE7E96-9D7F-462A-89E8-0F4F44C4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7781" y="1223668"/>
              <a:ext cx="6953250" cy="4829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BB1CA-F07E-4EAA-9A37-1AE06041D9CB}"/>
                </a:ext>
              </a:extLst>
            </p:cNvPr>
            <p:cNvSpPr txBox="1"/>
            <p:nvPr/>
          </p:nvSpPr>
          <p:spPr>
            <a:xfrm>
              <a:off x="5529469" y="1019916"/>
              <a:ext cx="1133061" cy="407505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 err="1"/>
                <a:t>Eg</a:t>
              </a:r>
              <a:r>
                <a:rPr lang="zh-CN" altLang="en-US" sz="2200" dirty="0">
                  <a:solidFill>
                    <a:schemeClr val="tx1"/>
                  </a:solidFill>
                </a:rPr>
                <a:t>：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73785D-C9E0-42FC-B3C0-2D0E29F02362}"/>
              </a:ext>
            </a:extLst>
          </p:cNvPr>
          <p:cNvSpPr txBox="1"/>
          <p:nvPr/>
        </p:nvSpPr>
        <p:spPr>
          <a:xfrm>
            <a:off x="299522" y="5396860"/>
            <a:ext cx="4938399" cy="6858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puts price[:apple]    #</a:t>
            </a:r>
            <a:r>
              <a:rPr lang="en-US" altLang="zh-CN" sz="2200" dirty="0"/>
              <a:t>output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1BA023-7ABF-44D0-8A0D-E2871C5E3E14}"/>
              </a:ext>
            </a:extLst>
          </p:cNvPr>
          <p:cNvSpPr/>
          <p:nvPr/>
        </p:nvSpPr>
        <p:spPr>
          <a:xfrm>
            <a:off x="2789620" y="2696566"/>
            <a:ext cx="249337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apple:2,</a:t>
            </a:r>
          </a:p>
          <a:p>
            <a:r>
              <a:rPr lang="en-US" altLang="zh-CN" sz="2800" dirty="0"/>
              <a:t>pear:1,</a:t>
            </a:r>
          </a:p>
          <a:p>
            <a:r>
              <a:rPr lang="en-US" altLang="zh-CN" sz="2800" dirty="0"/>
              <a:t>grape:3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0896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8DA-674C-4C1E-8119-F60C2480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3F7A-F774-4944-AF0F-E1570E281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Strings and symbols can be converted to each other.</a:t>
            </a:r>
            <a:br>
              <a:rPr lang="en-US" altLang="zh-CN" dirty="0"/>
            </a:br>
            <a:r>
              <a:rPr lang="en-US" altLang="zh-CN" dirty="0"/>
              <a:t>String to symbol</a:t>
            </a:r>
            <a:r>
              <a:rPr lang="zh-CN" altLang="en-US" dirty="0"/>
              <a:t>：</a:t>
            </a:r>
            <a:r>
              <a:rPr lang="en-US" altLang="zh-CN" dirty="0" err="1"/>
              <a:t>to_sym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intern</a:t>
            </a:r>
          </a:p>
          <a:p>
            <a:pPr marL="0" indent="0">
              <a:buNone/>
            </a:pPr>
            <a:r>
              <a:rPr lang="en-US" altLang="zh-CN" dirty="0"/>
              <a:t>   Symbol to string</a:t>
            </a:r>
            <a:r>
              <a:rPr lang="zh-CN" altLang="en-US" dirty="0"/>
              <a:t>：</a:t>
            </a:r>
            <a:r>
              <a:rPr lang="en-US" altLang="zh-CN" dirty="0" err="1"/>
              <a:t>to_s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F73C8-BCA3-486E-8084-E3797F6B9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6076732" cy="4667249"/>
          </a:xfrm>
        </p:spPr>
        <p:txBody>
          <a:bodyPr/>
          <a:lstStyle/>
          <a:p>
            <a:r>
              <a:rPr lang="en-US" altLang="zh-CN" dirty="0"/>
              <a:t>Key differences of symbol and string </a:t>
            </a:r>
          </a:p>
          <a:p>
            <a:r>
              <a:rPr lang="en-US" altLang="zh-CN" dirty="0"/>
              <a:t>The same symbol is the same object, and the same string is not the same object.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85C62-4864-4BD4-8661-61002BB0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1" y="2806495"/>
            <a:ext cx="4714088" cy="29349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FE7DD-987C-4862-8F6A-C18CE22F1E3A}"/>
              </a:ext>
            </a:extLst>
          </p:cNvPr>
          <p:cNvSpPr/>
          <p:nvPr/>
        </p:nvSpPr>
        <p:spPr>
          <a:xfrm>
            <a:off x="3157976" y="3386456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A0E4B6-6E0D-492C-B8DC-02683263AB1E}"/>
              </a:ext>
            </a:extLst>
          </p:cNvPr>
          <p:cNvSpPr/>
          <p:nvPr/>
        </p:nvSpPr>
        <p:spPr>
          <a:xfrm>
            <a:off x="3157976" y="4022837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43038D-070F-4486-AEA3-42D9DF3E6FA5}"/>
              </a:ext>
            </a:extLst>
          </p:cNvPr>
          <p:cNvSpPr/>
          <p:nvPr/>
        </p:nvSpPr>
        <p:spPr>
          <a:xfrm>
            <a:off x="3157976" y="4678439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38223-6B67-4D16-BFB6-EADBC83C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07" y="2801193"/>
            <a:ext cx="3963810" cy="2940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491A0-25D6-417A-B98F-9A929CE1D459}"/>
              </a:ext>
            </a:extLst>
          </p:cNvPr>
          <p:cNvSpPr txBox="1"/>
          <p:nvPr/>
        </p:nvSpPr>
        <p:spPr>
          <a:xfrm>
            <a:off x="6146799" y="5880862"/>
            <a:ext cx="4070627" cy="74543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000" dirty="0"/>
              <a:t>Symbols take up less resources than strings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511A0-129B-49E9-B651-D6428E739E2E}"/>
              </a:ext>
            </a:extLst>
          </p:cNvPr>
          <p:cNvSpPr/>
          <p:nvPr/>
        </p:nvSpPr>
        <p:spPr>
          <a:xfrm>
            <a:off x="10164017" y="3367235"/>
            <a:ext cx="2027983" cy="18081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object_id</a:t>
            </a:r>
            <a:r>
              <a:rPr lang="en-US" altLang="zh-CN" sz="2000" dirty="0"/>
              <a:t>:</a:t>
            </a:r>
          </a:p>
          <a:p>
            <a:pPr algn="ctr"/>
            <a:r>
              <a:rPr lang="en-US" altLang="zh-CN" sz="2000" dirty="0"/>
              <a:t>Return a unique integer corresponding to each object.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11670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3C8B-D9B2-4122-AC04-FDB3B1B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Conditional Execution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1BDF-9D56-4652-AA0C-A5FE1E1CF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If statement:</a:t>
            </a:r>
            <a:endParaRPr lang="zh-CN" alt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90E815-ED00-416D-AB96-260EEA61A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1006" y="1074188"/>
            <a:ext cx="5901540" cy="4709624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Unless </a:t>
            </a:r>
            <a:r>
              <a:rPr lang="en-US" altLang="zh-CN" b="1" dirty="0"/>
              <a:t>statement 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A9B848-DEA4-4751-8D7D-86D1789EFC33}"/>
              </a:ext>
            </a:extLst>
          </p:cNvPr>
          <p:cNvSpPr/>
          <p:nvPr/>
        </p:nvSpPr>
        <p:spPr>
          <a:xfrm>
            <a:off x="497616" y="1565409"/>
            <a:ext cx="3845783" cy="22313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   </a:t>
            </a:r>
          </a:p>
          <a:p>
            <a:r>
              <a:rPr lang="en-US" altLang="zh-CN" dirty="0"/>
              <a:t>if x &gt;= 2 [then]</a:t>
            </a:r>
          </a:p>
          <a:p>
            <a:r>
              <a:rPr lang="en-US" altLang="zh-CN" dirty="0"/>
              <a:t>    puts "x &gt;=</a:t>
            </a:r>
            <a:r>
              <a:rPr lang="zh-CN" altLang="en-US" dirty="0"/>
              <a:t> </a:t>
            </a:r>
            <a:r>
              <a:rPr lang="en-US" altLang="zh-CN" dirty="0"/>
              <a:t>2"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elsif</a:t>
            </a:r>
            <a:r>
              <a:rPr lang="en-US" altLang="zh-CN" dirty="0"/>
              <a:t> x ==1  [then]</a:t>
            </a:r>
          </a:p>
          <a:p>
            <a:r>
              <a:rPr lang="en-US" altLang="zh-CN" dirty="0"/>
              <a:t>    puts “x =</a:t>
            </a:r>
            <a:r>
              <a:rPr lang="zh-CN" altLang="en-US" dirty="0"/>
              <a:t> </a:t>
            </a:r>
            <a:r>
              <a:rPr lang="en-US" altLang="zh-CN" dirty="0"/>
              <a:t>1"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“x &lt;</a:t>
            </a:r>
            <a:r>
              <a:rPr lang="zh-CN" altLang="en-US" dirty="0"/>
              <a:t> </a:t>
            </a:r>
            <a:r>
              <a:rPr lang="en-US" altLang="zh-CN" dirty="0"/>
              <a:t>0"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end  #output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”x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1”</a:t>
            </a:r>
            <a:endParaRPr lang="en-US" altLang="zh-C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643FB3-AE51-49CD-A72C-3B200980F281}"/>
              </a:ext>
            </a:extLst>
          </p:cNvPr>
          <p:cNvSpPr/>
          <p:nvPr/>
        </p:nvSpPr>
        <p:spPr>
          <a:xfrm>
            <a:off x="497616" y="3995530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if a &gt; 4 then puts “a &gt;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3EE7A3-C039-4524-8C1B-A2F269CC19BE}"/>
              </a:ext>
            </a:extLst>
          </p:cNvPr>
          <p:cNvSpPr/>
          <p:nvPr/>
        </p:nvSpPr>
        <p:spPr>
          <a:xfrm>
            <a:off x="497616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&gt;</a:t>
            </a:r>
            <a:r>
              <a:rPr lang="zh-CN" altLang="en-US" sz="2000" dirty="0"/>
              <a:t> </a:t>
            </a:r>
            <a:r>
              <a:rPr lang="en-US" altLang="zh-CN" sz="2000" dirty="0"/>
              <a:t>4” if a &gt;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D8A077-7580-44D7-A3B4-C62D906FBFD3}"/>
              </a:ext>
            </a:extLst>
          </p:cNvPr>
          <p:cNvSpPr/>
          <p:nvPr/>
        </p:nvSpPr>
        <p:spPr>
          <a:xfrm>
            <a:off x="6061005" y="1540557"/>
            <a:ext cx="3845783" cy="17741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</a:t>
            </a:r>
          </a:p>
          <a:p>
            <a:r>
              <a:rPr lang="en-US" altLang="zh-CN" dirty="0"/>
              <a:t>unless x&gt;2 [then]</a:t>
            </a:r>
          </a:p>
          <a:p>
            <a:r>
              <a:rPr lang="en-US" altLang="zh-CN" dirty="0"/>
              <a:t>    puts "x &lt;=</a:t>
            </a:r>
            <a:r>
              <a:rPr lang="zh-CN" altLang="en-US" dirty="0"/>
              <a:t>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"x &gt;</a:t>
            </a:r>
            <a:r>
              <a:rPr lang="zh-CN" altLang="en-US" dirty="0"/>
              <a:t>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end    #output : ”x &lt;=</a:t>
            </a:r>
            <a:r>
              <a:rPr lang="zh-CN" altLang="en-US" dirty="0"/>
              <a:t> </a:t>
            </a:r>
            <a:r>
              <a:rPr lang="en-US" altLang="zh-CN" dirty="0"/>
              <a:t>2”</a:t>
            </a:r>
            <a:endParaRPr lang="en-US" altLang="zh-C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0E79B1-321C-4708-B649-D96ADB40350E}"/>
              </a:ext>
            </a:extLst>
          </p:cNvPr>
          <p:cNvSpPr/>
          <p:nvPr/>
        </p:nvSpPr>
        <p:spPr>
          <a:xfrm>
            <a:off x="6061005" y="3995530"/>
            <a:ext cx="4737904" cy="43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unless a &gt; 4 puts “a &lt;=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B8F065-C785-4B83-B921-32753CB13042}"/>
              </a:ext>
            </a:extLst>
          </p:cNvPr>
          <p:cNvSpPr/>
          <p:nvPr/>
        </p:nvSpPr>
        <p:spPr>
          <a:xfrm>
            <a:off x="6076733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&lt;=</a:t>
            </a:r>
            <a:r>
              <a:rPr lang="zh-CN" altLang="en-US" sz="2000" dirty="0"/>
              <a:t> </a:t>
            </a:r>
            <a:r>
              <a:rPr lang="en-US" altLang="zh-CN" sz="2000" dirty="0"/>
              <a:t>4” unless a &gt; 4</a:t>
            </a:r>
          </a:p>
        </p:txBody>
      </p:sp>
    </p:spTree>
    <p:extLst>
      <p:ext uri="{BB962C8B-B14F-4D97-AF65-F5344CB8AC3E}">
        <p14:creationId xmlns:p14="http://schemas.microsoft.com/office/powerpoint/2010/main" val="17337860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E50DA7-8526-4B8B-85FB-916F9E8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Conditional Execution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6A265-52A4-42B3-88D1-7D9D224D3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Case statement </a:t>
            </a:r>
            <a:r>
              <a:rPr lang="zh-CN" altLang="en-US" dirty="0"/>
              <a:t>：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E809F-3FC8-4735-9722-2FD5E333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When the ‘expression’ part of the case is omitted, the expression of the ‘when’  condition part that is the first true is evaluated.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ADAB20-B5F6-4A2C-9D7B-02A0819EB445}"/>
              </a:ext>
            </a:extLst>
          </p:cNvPr>
          <p:cNvSpPr/>
          <p:nvPr/>
        </p:nvSpPr>
        <p:spPr>
          <a:xfrm>
            <a:off x="438671" y="266699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grade=70</a:t>
            </a:r>
          </a:p>
          <a:p>
            <a:pPr latinLnBrk="1"/>
            <a:r>
              <a:rPr lang="en-US" altLang="zh-CN" dirty="0"/>
              <a:t>case grade</a:t>
            </a:r>
          </a:p>
          <a:p>
            <a:pPr latinLnBrk="1"/>
            <a:r>
              <a:rPr lang="en-US" altLang="zh-CN" dirty="0"/>
              <a:t>when 80..100 [then]</a:t>
            </a:r>
          </a:p>
          <a:p>
            <a:pPr latinLnBrk="1"/>
            <a:r>
              <a:rPr lang="en-US" altLang="zh-CN" dirty="0"/>
              <a:t>    puts “Top”</a:t>
            </a:r>
          </a:p>
          <a:p>
            <a:pPr latinLnBrk="1"/>
            <a:r>
              <a:rPr lang="en-US" altLang="zh-CN" dirty="0"/>
              <a:t>when 60..79 [then]</a:t>
            </a:r>
          </a:p>
          <a:p>
            <a:pPr latinLnBrk="1"/>
            <a:r>
              <a:rPr lang="en-US" altLang="zh-CN" dirty="0"/>
              <a:t>    puts “Good”</a:t>
            </a:r>
          </a:p>
          <a:p>
            <a:pPr latinLnBrk="1"/>
            <a:r>
              <a:rPr lang="en-US" altLang="zh-CN" dirty="0"/>
              <a:t>when 0..59 [then]</a:t>
            </a:r>
          </a:p>
          <a:p>
            <a:pPr latinLnBrk="1"/>
            <a:r>
              <a:rPr lang="en-US" altLang="zh-CN" dirty="0"/>
              <a:t>    puts “Bad”</a:t>
            </a:r>
          </a:p>
          <a:p>
            <a:pPr latinLnBrk="1"/>
            <a:r>
              <a:rPr lang="en-US" altLang="zh-CN" dirty="0"/>
              <a:t>else</a:t>
            </a:r>
          </a:p>
          <a:p>
            <a:pPr latinLnBrk="1"/>
            <a:r>
              <a:rPr lang="en-US" altLang="zh-CN" dirty="0"/>
              <a:t>    puts “Error”</a:t>
            </a:r>
          </a:p>
          <a:p>
            <a:pPr latinLnBrk="1"/>
            <a:r>
              <a:rPr lang="en-US" altLang="zh-CN" dirty="0"/>
              <a:t>end    #output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”Good”</a:t>
            </a:r>
            <a:endParaRPr lang="en-US" altLang="zh-C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7CF022-CB00-4B76-8091-487D2758E382}"/>
              </a:ext>
            </a:extLst>
          </p:cNvPr>
          <p:cNvSpPr/>
          <p:nvPr/>
        </p:nvSpPr>
        <p:spPr>
          <a:xfrm>
            <a:off x="6115268" y="266699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foo = false </a:t>
            </a:r>
          </a:p>
          <a:p>
            <a:pPr latinLnBrk="1"/>
            <a:r>
              <a:rPr lang="en-US" altLang="zh-CN" dirty="0"/>
              <a:t>bar = true </a:t>
            </a:r>
          </a:p>
          <a:p>
            <a:pPr latinLnBrk="1"/>
            <a:r>
              <a:rPr lang="en-US" altLang="zh-CN" dirty="0" err="1"/>
              <a:t>quu</a:t>
            </a:r>
            <a:r>
              <a:rPr lang="en-US" altLang="zh-CN" dirty="0"/>
              <a:t> = false </a:t>
            </a:r>
          </a:p>
          <a:p>
            <a:pPr latinLnBrk="1"/>
            <a:r>
              <a:rPr lang="en-US" altLang="zh-CN" dirty="0"/>
              <a:t>case </a:t>
            </a:r>
          </a:p>
          <a:p>
            <a:pPr latinLnBrk="1"/>
            <a:r>
              <a:rPr lang="en-US" altLang="zh-CN" dirty="0"/>
              <a:t>when foo then puts 'foo is true’</a:t>
            </a:r>
          </a:p>
          <a:p>
            <a:pPr latinLnBrk="1"/>
            <a:r>
              <a:rPr lang="en-US" altLang="zh-CN" dirty="0"/>
              <a:t>when bar then puts 'bar is true’ </a:t>
            </a:r>
          </a:p>
          <a:p>
            <a:pPr latinLnBrk="1"/>
            <a:r>
              <a:rPr lang="en-US" altLang="zh-CN" dirty="0"/>
              <a:t>when </a:t>
            </a:r>
            <a:r>
              <a:rPr lang="en-US" altLang="zh-CN" dirty="0" err="1"/>
              <a:t>quu</a:t>
            </a:r>
            <a:r>
              <a:rPr lang="en-US" altLang="zh-CN" dirty="0"/>
              <a:t> then puts '</a:t>
            </a:r>
            <a:r>
              <a:rPr lang="en-US" altLang="zh-CN" dirty="0" err="1"/>
              <a:t>quu</a:t>
            </a:r>
            <a:r>
              <a:rPr lang="en-US" altLang="zh-CN" dirty="0"/>
              <a:t> is true’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/>
              <a:t>#</a:t>
            </a:r>
            <a:r>
              <a:rPr lang="en-US" altLang="zh-CN" dirty="0"/>
              <a:t> output</a:t>
            </a:r>
            <a:r>
              <a:rPr lang="zh-CN" altLang="en-US" dirty="0"/>
              <a:t> </a:t>
            </a:r>
            <a:r>
              <a:rPr lang="en-US" altLang="zh-CN" dirty="0"/>
              <a:t>"bar is true"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8753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EAF-0E64-4234-8BF9-6E86174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3CE6-F00F-451E-9A85-A94EB6F5A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783812"/>
          </a:xfrm>
        </p:spPr>
        <p:txBody>
          <a:bodyPr/>
          <a:lstStyle/>
          <a:p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b="1" dirty="0"/>
              <a:t>statement 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34184-42E5-4E42-B509-21C8E7977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Until</a:t>
            </a:r>
            <a:r>
              <a:rPr lang="en-US" altLang="zh-CN" dirty="0"/>
              <a:t> </a:t>
            </a:r>
            <a:r>
              <a:rPr lang="en-US" altLang="zh-CN" b="1" dirty="0"/>
              <a:t>statement :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8B407-497E-4D94-A3C7-373735EA174F}"/>
              </a:ext>
            </a:extLst>
          </p:cNvPr>
          <p:cNvSpPr/>
          <p:nvPr/>
        </p:nvSpPr>
        <p:spPr>
          <a:xfrm>
            <a:off x="299522" y="4264675"/>
            <a:ext cx="2234956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pPr latinLnBrk="1"/>
            <a:r>
              <a:rPr lang="en-US" altLang="zh-CN" dirty="0"/>
              <a:t>    puts “#{</a:t>
            </a:r>
            <a:r>
              <a:rPr lang="en-US" altLang="zh-CN" dirty="0" err="1"/>
              <a:t>i</a:t>
            </a:r>
            <a:r>
              <a:rPr lang="en-US" altLang="zh-CN" dirty="0"/>
              <a:t>}" 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 err="1"/>
              <a:t>end#output</a:t>
            </a:r>
            <a:r>
              <a:rPr lang="zh-CN" altLang="en-US" dirty="0"/>
              <a:t> </a:t>
            </a:r>
            <a:r>
              <a:rPr lang="en-US" altLang="zh-CN" dirty="0"/>
              <a:t>0 1 2 3 4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61B0A-3F4D-44FC-A56E-0BCC57CC99AC}"/>
              </a:ext>
            </a:extLst>
          </p:cNvPr>
          <p:cNvSpPr/>
          <p:nvPr/>
        </p:nvSpPr>
        <p:spPr>
          <a:xfrm>
            <a:off x="299521" y="1590671"/>
            <a:ext cx="3845783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while conditional [do] </a:t>
            </a:r>
          </a:p>
          <a:p>
            <a:r>
              <a:rPr lang="en-US" altLang="zh-CN" dirty="0"/>
              <a:t>    #code 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b="1" dirty="0"/>
              <a:t>or</a:t>
            </a:r>
          </a:p>
          <a:p>
            <a:r>
              <a:rPr lang="en-US" altLang="zh-CN" dirty="0"/>
              <a:t>while conditional [:] </a:t>
            </a:r>
          </a:p>
          <a:p>
            <a:r>
              <a:rPr lang="en-US" altLang="zh-CN" dirty="0"/>
              <a:t>    #code </a:t>
            </a:r>
          </a:p>
          <a:p>
            <a:r>
              <a:rPr lang="en-US" altLang="zh-CN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1DB606-4589-4C71-8EA8-C2CBC61EA144}"/>
              </a:ext>
            </a:extLst>
          </p:cNvPr>
          <p:cNvSpPr/>
          <p:nvPr/>
        </p:nvSpPr>
        <p:spPr>
          <a:xfrm>
            <a:off x="2561351" y="4264675"/>
            <a:ext cx="2428092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begin </a:t>
            </a:r>
          </a:p>
          <a:p>
            <a:pPr latinLnBrk="1"/>
            <a:r>
              <a:rPr lang="en-US" altLang="zh-CN" dirty="0"/>
              <a:t>    puts "#{</a:t>
            </a:r>
            <a:r>
              <a:rPr lang="en-US" altLang="zh-CN" dirty="0" err="1"/>
              <a:t>i</a:t>
            </a:r>
            <a:r>
              <a:rPr lang="en-US" altLang="zh-CN" dirty="0"/>
              <a:t>}"      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/>
              <a:t>end 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endParaRPr lang="en-US" altLang="zh-CN" dirty="0"/>
          </a:p>
          <a:p>
            <a:pPr latinLnBrk="1"/>
            <a:r>
              <a:rPr lang="en-US" altLang="zh-CN" dirty="0"/>
              <a:t>#output 0 1 2 3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BA69CE-729F-4A5B-9EFE-E9E8DD2176BF}"/>
              </a:ext>
            </a:extLst>
          </p:cNvPr>
          <p:cNvSpPr/>
          <p:nvPr/>
        </p:nvSpPr>
        <p:spPr>
          <a:xfrm>
            <a:off x="6131034" y="1590670"/>
            <a:ext cx="4106270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r>
              <a:rPr lang="en-US" altLang="zh-CN" dirty="0"/>
              <a:t>    puts "#{</a:t>
            </a:r>
            <a:r>
              <a:rPr lang="en-US" altLang="zh-CN" dirty="0" err="1"/>
              <a:t>i</a:t>
            </a:r>
            <a:r>
              <a:rPr lang="en-US" altLang="zh-CN" dirty="0"/>
              <a:t>}"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r>
              <a:rPr lang="en-US" altLang="zh-CN" dirty="0"/>
              <a:t>end #output</a:t>
            </a:r>
            <a:r>
              <a:rPr lang="zh-CN" altLang="en-US" dirty="0"/>
              <a:t> </a:t>
            </a:r>
            <a:r>
              <a:rPr lang="en-US" altLang="zh-CN" dirty="0"/>
              <a:t>0 1 2 3 4 5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215C73-F250-442E-9D81-A6AA997357F8}"/>
              </a:ext>
            </a:extLst>
          </p:cNvPr>
          <p:cNvSpPr/>
          <p:nvPr/>
        </p:nvSpPr>
        <p:spPr>
          <a:xfrm>
            <a:off x="6173672" y="4264674"/>
            <a:ext cx="4106270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begin </a:t>
            </a:r>
          </a:p>
          <a:p>
            <a:r>
              <a:rPr lang="en-US" altLang="zh-CN" dirty="0"/>
              <a:t>    puts “#{</a:t>
            </a:r>
            <a:r>
              <a:rPr lang="en-US" altLang="zh-CN" dirty="0" err="1"/>
              <a:t>i</a:t>
            </a:r>
            <a:r>
              <a:rPr lang="en-US" altLang="zh-CN" dirty="0"/>
              <a:t>}"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+=1 </a:t>
            </a:r>
          </a:p>
          <a:p>
            <a:r>
              <a:rPr lang="en-US" altLang="zh-CN" dirty="0"/>
              <a:t>end 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r>
              <a:rPr lang="en-US" altLang="zh-CN" dirty="0"/>
              <a:t> #output</a:t>
            </a:r>
            <a:r>
              <a:rPr lang="zh-CN" altLang="en-US" dirty="0"/>
              <a:t> </a:t>
            </a:r>
            <a:r>
              <a:rPr lang="en-US" altLang="zh-CN" dirty="0"/>
              <a:t>0 1 2 3 4 5</a:t>
            </a:r>
          </a:p>
        </p:txBody>
      </p:sp>
    </p:spTree>
    <p:extLst>
      <p:ext uri="{BB962C8B-B14F-4D97-AF65-F5344CB8AC3E}">
        <p14:creationId xmlns:p14="http://schemas.microsoft.com/office/powerpoint/2010/main" val="33470837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1665-1E2B-4DC2-9D01-B947204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Loop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C6D5-9B11-4E46-8629-EA99388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728754"/>
          </a:xfrm>
        </p:spPr>
        <p:txBody>
          <a:bodyPr/>
          <a:lstStyle/>
          <a:p>
            <a:r>
              <a:rPr lang="en-US" altLang="zh-CN" b="1" dirty="0"/>
              <a:t>for statement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break</a:t>
            </a:r>
            <a:r>
              <a:rPr lang="zh-CN" altLang="en-US" b="1" dirty="0"/>
              <a:t> </a:t>
            </a:r>
            <a:r>
              <a:rPr lang="en-US" altLang="zh-CN" b="1" dirty="0"/>
              <a:t>statement</a:t>
            </a:r>
            <a:r>
              <a:rPr lang="zh-CN" altLang="en-US" dirty="0"/>
              <a:t>：</a:t>
            </a:r>
            <a:r>
              <a:rPr lang="en-US" altLang="zh-CN" dirty="0"/>
              <a:t>End all subsequent loops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next statement </a:t>
            </a:r>
            <a:r>
              <a:rPr lang="zh-CN" altLang="en-US" dirty="0"/>
              <a:t>：</a:t>
            </a:r>
            <a:r>
              <a:rPr lang="en-US" altLang="zh-CN" dirty="0"/>
              <a:t>End a loop</a:t>
            </a:r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3D6436-A6E1-4AEE-B50B-C3FDE320A18A}"/>
              </a:ext>
            </a:extLst>
          </p:cNvPr>
          <p:cNvSpPr/>
          <p:nvPr/>
        </p:nvSpPr>
        <p:spPr>
          <a:xfrm>
            <a:off x="5506953" y="1313143"/>
            <a:ext cx="2931369" cy="9334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#output</a:t>
            </a:r>
            <a:r>
              <a:rPr lang="zh-CN" altLang="en-US" dirty="0"/>
              <a:t> </a:t>
            </a:r>
            <a:r>
              <a:rPr lang="en-US" altLang="zh-CN" dirty="0"/>
              <a:t>0 1 2 3 4 5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22A6D5-2912-421D-AD95-7D1CC13AFCDC}"/>
              </a:ext>
            </a:extLst>
          </p:cNvPr>
          <p:cNvSpPr/>
          <p:nvPr/>
        </p:nvSpPr>
        <p:spPr>
          <a:xfrm>
            <a:off x="5506953" y="3024558"/>
            <a:ext cx="2781608" cy="17194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2 </a:t>
            </a:r>
          </a:p>
          <a:p>
            <a:pPr latinLnBrk="1"/>
            <a:r>
              <a:rPr lang="en-US" altLang="zh-CN" dirty="0"/>
              <a:t>        break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#output</a:t>
            </a:r>
            <a:r>
              <a:rPr lang="zh-CN" altLang="en-US" dirty="0"/>
              <a:t> </a:t>
            </a:r>
            <a:r>
              <a:rPr lang="en-US" altLang="zh-CN" dirty="0"/>
              <a:t>0 1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B5DE19-B9B7-4B4F-8375-8330DBB5FACF}"/>
              </a:ext>
            </a:extLst>
          </p:cNvPr>
          <p:cNvSpPr/>
          <p:nvPr/>
        </p:nvSpPr>
        <p:spPr>
          <a:xfrm>
            <a:off x="5506953" y="4978349"/>
            <a:ext cx="2781608" cy="17194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2 </a:t>
            </a:r>
          </a:p>
          <a:p>
            <a:pPr latinLnBrk="1"/>
            <a:r>
              <a:rPr lang="en-US" altLang="zh-CN" dirty="0"/>
              <a:t>        next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#output</a:t>
            </a:r>
            <a:r>
              <a:rPr lang="zh-CN" altLang="en-US" dirty="0"/>
              <a:t> </a:t>
            </a:r>
            <a:r>
              <a:rPr lang="en-US" altLang="zh-CN" dirty="0"/>
              <a:t>0 1 3 4 5</a:t>
            </a:r>
          </a:p>
        </p:txBody>
      </p:sp>
    </p:spTree>
    <p:extLst>
      <p:ext uri="{BB962C8B-B14F-4D97-AF65-F5344CB8AC3E}">
        <p14:creationId xmlns:p14="http://schemas.microsoft.com/office/powerpoint/2010/main" val="36802575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1980-54CF-4BAF-97A7-F42E8A5C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Classes and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76F64-A231-4C50-834E-0249CE162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321249"/>
          </a:xfrm>
        </p:spPr>
        <p:txBody>
          <a:bodyPr/>
          <a:lstStyle/>
          <a:p>
            <a:r>
              <a:rPr lang="en-US" altLang="zh-CN" dirty="0"/>
              <a:t>Class: is an abstraction of things, such as: car model</a:t>
            </a:r>
          </a:p>
          <a:p>
            <a:r>
              <a:rPr lang="en-US" altLang="zh-CN" dirty="0"/>
              <a:t>Object: is an instance of a class, such as: Mercedes-Benz, bus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505ED-598E-452C-A70D-FC8FE60B211E}"/>
              </a:ext>
            </a:extLst>
          </p:cNvPr>
          <p:cNvSpPr/>
          <p:nvPr/>
        </p:nvSpPr>
        <p:spPr>
          <a:xfrm>
            <a:off x="5765190" y="3702284"/>
            <a:ext cx="6197354" cy="15008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 </a:t>
            </a:r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Everything is an object.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2B31B-D963-4E76-A183-B792B366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1970599"/>
            <a:ext cx="5307495" cy="4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8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60A7-BE0D-4FDE-A8B9-1B9EF619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package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460-40FC-4042-8308-7A477DC5B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217282"/>
          </a:xfrm>
        </p:spPr>
        <p:txBody>
          <a:bodyPr>
            <a:normAutofit/>
          </a:bodyPr>
          <a:lstStyle/>
          <a:p>
            <a:r>
              <a:rPr lang="en-US" altLang="zh-CN" dirty="0"/>
              <a:t>Class is a combination of attributes and methods</a:t>
            </a:r>
          </a:p>
          <a:p>
            <a:r>
              <a:rPr lang="en-US" altLang="zh-CN" dirty="0"/>
              <a:t>Class names begin with an uppercase letter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Instantiation</a:t>
            </a:r>
            <a:r>
              <a:rPr lang="zh-CN" altLang="en-US" dirty="0"/>
              <a:t>：</a:t>
            </a:r>
            <a:r>
              <a:rPr lang="en-US" altLang="zh-CN" dirty="0" err="1"/>
              <a:t>Classname.new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BF185-DF10-411E-A4D5-373D5E1E0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6799" y="1074188"/>
            <a:ext cx="5959062" cy="5575090"/>
          </a:xfrm>
        </p:spPr>
        <p:txBody>
          <a:bodyPr/>
          <a:lstStyle/>
          <a:p>
            <a:r>
              <a:rPr lang="en-US" altLang="zh-CN" b="1" dirty="0"/>
              <a:t>initialize method</a:t>
            </a:r>
            <a:r>
              <a:rPr lang="zh-CN" altLang="en-US" b="1" dirty="0"/>
              <a:t>（</a:t>
            </a:r>
            <a:r>
              <a:rPr lang="en-US" altLang="zh-CN" b="1" dirty="0"/>
              <a:t>private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It likes a constructor in other languages. When an object is instantiated, it is called and used to initialize some variables. Instance variables start with @.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9C0AA-8592-43F3-A5F5-67821C225644}"/>
              </a:ext>
            </a:extLst>
          </p:cNvPr>
          <p:cNvSpPr/>
          <p:nvPr/>
        </p:nvSpPr>
        <p:spPr>
          <a:xfrm>
            <a:off x="299521" y="2812774"/>
            <a:ext cx="4789314" cy="24649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define class</a:t>
            </a:r>
          </a:p>
          <a:p>
            <a:r>
              <a:rPr lang="en-US" altLang="zh-CN" sz="2400" dirty="0"/>
              <a:t>class Shape </a:t>
            </a:r>
          </a:p>
          <a:p>
            <a:r>
              <a:rPr lang="en-US" altLang="zh-CN" sz="2400" dirty="0"/>
              <a:t>    #code</a:t>
            </a:r>
          </a:p>
          <a:p>
            <a:r>
              <a:rPr lang="en-US" altLang="zh-CN" sz="2400" dirty="0"/>
              <a:t>end</a:t>
            </a:r>
          </a:p>
          <a:p>
            <a:r>
              <a:rPr lang="en-US" altLang="zh-CN" sz="2400" dirty="0"/>
              <a:t>#define object ( Instantiation )</a:t>
            </a:r>
          </a:p>
          <a:p>
            <a:r>
              <a:rPr lang="en-US" altLang="zh-CN" sz="2400" dirty="0"/>
              <a:t>shape1 = </a:t>
            </a:r>
            <a:r>
              <a:rPr lang="en-US" altLang="zh-CN" sz="2400" dirty="0" err="1"/>
              <a:t>Shape.new</a:t>
            </a:r>
            <a:endParaRPr lang="zh-CN" alt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3984A-BF3D-4EB2-8946-9FC28729A3D4}"/>
              </a:ext>
            </a:extLst>
          </p:cNvPr>
          <p:cNvSpPr/>
          <p:nvPr/>
        </p:nvSpPr>
        <p:spPr>
          <a:xfrm>
            <a:off x="6146799" y="3088651"/>
            <a:ext cx="4320818" cy="3488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Shape </a:t>
            </a:r>
          </a:p>
          <a:p>
            <a:r>
              <a:rPr lang="en-US" altLang="zh-CN" sz="2000" dirty="0"/>
              <a:t>    def initialize(</a:t>
            </a:r>
            <a:r>
              <a:rPr lang="en-US" altLang="zh-CN" sz="2000" dirty="0" err="1"/>
              <a:t>w,h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        @width = w </a:t>
            </a:r>
          </a:p>
          <a:p>
            <a:r>
              <a:rPr lang="en-US" altLang="zh-CN" sz="2000" dirty="0"/>
              <a:t>        @height = h </a:t>
            </a:r>
          </a:p>
          <a:p>
            <a:r>
              <a:rPr lang="en-US" altLang="zh-CN" sz="2000" dirty="0"/>
              <a:t>    end </a:t>
            </a:r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get_width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@width</a:t>
            </a:r>
          </a:p>
          <a:p>
            <a:r>
              <a:rPr lang="en-US" altLang="zh-CN" sz="2000" dirty="0"/>
              <a:t>    end</a:t>
            </a:r>
          </a:p>
          <a:p>
            <a:r>
              <a:rPr lang="en-US" altLang="zh-CN" sz="2000" dirty="0"/>
              <a:t>end</a:t>
            </a:r>
          </a:p>
          <a:p>
            <a:r>
              <a:rPr lang="en-US" altLang="zh-CN" sz="2000" dirty="0"/>
              <a:t>shape1 = </a:t>
            </a:r>
            <a:r>
              <a:rPr lang="en-US" altLang="zh-CN" sz="2000" dirty="0" err="1"/>
              <a:t>Shape.new</a:t>
            </a:r>
            <a:r>
              <a:rPr lang="en-US" altLang="zh-CN" sz="2000" dirty="0"/>
              <a:t>(4,6)</a:t>
            </a:r>
          </a:p>
          <a:p>
            <a:r>
              <a:rPr lang="en-US" altLang="zh-CN" sz="2000" dirty="0"/>
              <a:t>puts shape1.width  #output 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64520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0EE-2FF1-43F8-9A09-B735E0F2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inheritance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2E39-2948-4C08-B636-78C5D71A7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Inheritance is the derivation of new classes from existing classes. </a:t>
            </a:r>
          </a:p>
          <a:p>
            <a:r>
              <a:rPr lang="en-US" altLang="zh-CN" sz="2000" dirty="0"/>
              <a:t>Use ‘</a:t>
            </a:r>
            <a:r>
              <a:rPr lang="en-US" altLang="zh-CN" sz="2000" b="1" dirty="0"/>
              <a:t>&lt;</a:t>
            </a:r>
            <a:r>
              <a:rPr lang="en-US" altLang="zh-CN" sz="2000" dirty="0"/>
              <a:t>’ to implement inheritance.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Rectangle : subclass(</a:t>
            </a:r>
            <a:r>
              <a:rPr lang="zh-CN" altLang="en-US" sz="2000" dirty="0"/>
              <a:t>子类，派生类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Shape : parent class, base class, super class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6E9F-B335-420B-B85E-CDD23C81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5503098"/>
          </a:xfrm>
        </p:spPr>
        <p:txBody>
          <a:bodyPr/>
          <a:lstStyle/>
          <a:p>
            <a:r>
              <a:rPr lang="en-US" altLang="zh-CN" sz="2000" dirty="0"/>
              <a:t>The subclass has methods from the parent class, and overrides the same name method.</a:t>
            </a:r>
          </a:p>
          <a:p>
            <a:r>
              <a:rPr lang="en-US" altLang="zh-CN" sz="2000" b="1" dirty="0"/>
              <a:t>Super(arg1, arg2...) </a:t>
            </a:r>
            <a:r>
              <a:rPr lang="en-US" altLang="zh-CN" sz="2000" dirty="0"/>
              <a:t>means to call the same name method of the parent class and pass the parameters.</a:t>
            </a:r>
          </a:p>
          <a:p>
            <a:r>
              <a:rPr lang="en-US" altLang="zh-CN" sz="2000" dirty="0" err="1"/>
              <a:t>Eg</a:t>
            </a:r>
            <a:r>
              <a:rPr lang="en-US" altLang="zh-CN" sz="2000" dirty="0"/>
              <a:t> : demo8.rb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20892-0FAA-420C-8CD1-0D73012D23EB}"/>
              </a:ext>
            </a:extLst>
          </p:cNvPr>
          <p:cNvSpPr/>
          <p:nvPr/>
        </p:nvSpPr>
        <p:spPr>
          <a:xfrm>
            <a:off x="299522" y="2230025"/>
            <a:ext cx="4320818" cy="216307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Rectangle &lt; Shape</a:t>
            </a:r>
          </a:p>
          <a:p>
            <a:r>
              <a:rPr lang="en-US" altLang="zh-CN" dirty="0"/>
              <a:t>    def area</a:t>
            </a:r>
          </a:p>
          <a:p>
            <a:r>
              <a:rPr lang="en-US" altLang="zh-CN" dirty="0"/>
              <a:t>        @width*@height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rec1 = </a:t>
            </a:r>
            <a:r>
              <a:rPr lang="en-US" altLang="zh-CN" dirty="0" err="1"/>
              <a:t>Rectangle.new</a:t>
            </a:r>
            <a:r>
              <a:rPr lang="en-US" altLang="zh-CN" dirty="0"/>
              <a:t>(5,6)</a:t>
            </a:r>
          </a:p>
          <a:p>
            <a:r>
              <a:rPr lang="en-US" altLang="zh-CN" dirty="0"/>
              <a:t>puts rec1.area  #output : 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63273-43E8-4E08-A7FE-A7C027607AA4}"/>
              </a:ext>
            </a:extLst>
          </p:cNvPr>
          <p:cNvSpPr/>
          <p:nvPr/>
        </p:nvSpPr>
        <p:spPr>
          <a:xfrm>
            <a:off x="6314660" y="4870773"/>
            <a:ext cx="811697" cy="25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61FA8B-04CF-4D3F-9BCE-8BA7073BD211}"/>
              </a:ext>
            </a:extLst>
          </p:cNvPr>
          <p:cNvGrpSpPr/>
          <p:nvPr/>
        </p:nvGrpSpPr>
        <p:grpSpPr>
          <a:xfrm>
            <a:off x="6096000" y="3429000"/>
            <a:ext cx="4686300" cy="2642268"/>
            <a:chOff x="6115268" y="3726948"/>
            <a:chExt cx="4686300" cy="2642268"/>
          </a:xfrm>
        </p:grpSpPr>
        <p:pic>
          <p:nvPicPr>
            <p:cNvPr id="9" name="Picture 8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6080BF2-8E47-43A3-8073-020AC716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799" y="3726948"/>
              <a:ext cx="3850875" cy="75893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D6FA8B-BAE8-487D-977D-41A789FE827D}"/>
                </a:ext>
              </a:extLst>
            </p:cNvPr>
            <p:cNvSpPr/>
            <p:nvPr/>
          </p:nvSpPr>
          <p:spPr>
            <a:xfrm>
              <a:off x="6314661" y="3941212"/>
              <a:ext cx="3850875" cy="2531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141588-F2FD-444F-A8A2-6C4A2085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268" y="4626141"/>
              <a:ext cx="4686300" cy="17430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2636CC-1F01-4959-865C-EACFAD26E4B3}"/>
                </a:ext>
              </a:extLst>
            </p:cNvPr>
            <p:cNvSpPr/>
            <p:nvPr/>
          </p:nvSpPr>
          <p:spPr>
            <a:xfrm>
              <a:off x="6314660" y="4870773"/>
              <a:ext cx="4486907" cy="257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2817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AA10F-7CD3-48DF-96C8-496EEEB9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Ruby 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0B19B6-BF84-4353-8EE8-79AA18C14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7"/>
            <a:ext cx="11663021" cy="169346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Ruby is an </a:t>
            </a:r>
            <a:r>
              <a:rPr lang="en-US" altLang="zh-CN" sz="2000" b="1" dirty="0"/>
              <a:t>object-oriented</a:t>
            </a:r>
            <a:r>
              <a:rPr lang="en-US" altLang="zh-CN" sz="2000" dirty="0"/>
              <a:t> scripting language. It is open source and free.</a:t>
            </a:r>
          </a:p>
          <a:p>
            <a:r>
              <a:rPr lang="en-US" altLang="zh-CN" sz="2000" dirty="0"/>
              <a:t>Official website : </a:t>
            </a:r>
            <a:r>
              <a:rPr lang="en-US" altLang="zh-CN" sz="2000" dirty="0">
                <a:hlinkClick r:id="rId2"/>
              </a:rPr>
              <a:t>https://www.ruby-lang.org</a:t>
            </a:r>
            <a:endParaRPr lang="en-US" altLang="zh-CN" sz="2000" dirty="0"/>
          </a:p>
          <a:p>
            <a:r>
              <a:rPr lang="en-US" altLang="zh-CN" sz="2000" dirty="0"/>
              <a:t>Ruby core reference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http://ruby-doc.org/core-2.6.1/</a:t>
            </a:r>
            <a:endParaRPr lang="en-US" altLang="zh-CN" sz="2000" dirty="0"/>
          </a:p>
          <a:p>
            <a:r>
              <a:rPr lang="en-US" altLang="zh-CN" sz="2000" dirty="0"/>
              <a:t>PPT demo: </a:t>
            </a:r>
            <a:r>
              <a:rPr lang="en-US" altLang="zh-CN" sz="2000" dirty="0">
                <a:hlinkClick r:id="rId4"/>
              </a:rPr>
              <a:t>https://github.com/jfyh5388/ruby_training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8142E20-0110-48E7-B86A-08E2D6EAE98B}"/>
              </a:ext>
            </a:extLst>
          </p:cNvPr>
          <p:cNvSpPr txBox="1">
            <a:spLocks/>
          </p:cNvSpPr>
          <p:nvPr/>
        </p:nvSpPr>
        <p:spPr bwMode="auto">
          <a:xfrm>
            <a:off x="299522" y="2593912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Install Ruby in Windows</a:t>
            </a:r>
            <a:br>
              <a:rPr lang="en-US" altLang="zh-CN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2F6922B-B070-4B1C-9232-0661F8B1BEFA}"/>
              </a:ext>
            </a:extLst>
          </p:cNvPr>
          <p:cNvSpPr txBox="1">
            <a:spLocks/>
          </p:cNvSpPr>
          <p:nvPr/>
        </p:nvSpPr>
        <p:spPr>
          <a:xfrm>
            <a:off x="299522" y="3094181"/>
            <a:ext cx="11892478" cy="364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sz="2000" dirty="0"/>
              <a:t>Ruby installation package download page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5"/>
              </a:rPr>
              <a:t>https://rubyinstaller.org/downloads/</a:t>
            </a:r>
            <a:endParaRPr lang="en-US" altLang="zh-CN" sz="2000" dirty="0"/>
          </a:p>
          <a:p>
            <a:r>
              <a:rPr lang="en-US" altLang="zh-CN" sz="2000" dirty="0"/>
              <a:t>Select</a:t>
            </a:r>
            <a:r>
              <a:rPr lang="zh-CN" altLang="en-US" sz="2000" dirty="0"/>
              <a:t> ‘</a:t>
            </a:r>
            <a:r>
              <a:rPr lang="en-US" altLang="zh-CN" sz="2000" dirty="0"/>
              <a:t>Add Ruby executables to your PATH</a:t>
            </a:r>
            <a:r>
              <a:rPr lang="zh-CN" altLang="en-US" sz="2000" dirty="0"/>
              <a:t>’ 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Enter 'ruby –v’ in ‘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’ and get the ruby version number to indicate that the installation was successful.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kern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28C6F-F225-4B4D-9F33-1DEE2A5E52DE}"/>
              </a:ext>
            </a:extLst>
          </p:cNvPr>
          <p:cNvGrpSpPr/>
          <p:nvPr/>
        </p:nvGrpSpPr>
        <p:grpSpPr>
          <a:xfrm>
            <a:off x="299520" y="3875720"/>
            <a:ext cx="6851739" cy="1248411"/>
            <a:chOff x="617573" y="2112683"/>
            <a:chExt cx="6851739" cy="12484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C5BB5B-F019-47C0-A3A9-E3E65DB62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573" y="2112684"/>
              <a:ext cx="6851739" cy="124841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BD66AB-CFC7-4B1B-841F-257A6CED4D5D}"/>
                </a:ext>
              </a:extLst>
            </p:cNvPr>
            <p:cNvSpPr/>
            <p:nvPr/>
          </p:nvSpPr>
          <p:spPr>
            <a:xfrm>
              <a:off x="617573" y="2112683"/>
              <a:ext cx="6851739" cy="441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E0020-6DFA-4C25-9EAF-AD0AF518F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20" y="5504929"/>
            <a:ext cx="9996414" cy="10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09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4B67-705E-4CC7-BA1C-9055E4DB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Classes and Objects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A537-9BC2-4A84-81CC-7503E8C1C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attr_reader</a:t>
            </a:r>
            <a:r>
              <a:rPr lang="en-US" altLang="zh-CN" dirty="0"/>
              <a:t>, </a:t>
            </a:r>
            <a:r>
              <a:rPr lang="en-US" altLang="zh-CN" dirty="0" err="1"/>
              <a:t>attr_writer,attr_accessor</a:t>
            </a:r>
            <a:r>
              <a:rPr lang="en-US" altLang="zh-CN" dirty="0"/>
              <a:t> to read and write the Instance variables. 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16B5D1-599F-4803-B104-ED505F70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82109"/>
              </p:ext>
            </p:extLst>
          </p:nvPr>
        </p:nvGraphicFramePr>
        <p:xfrm>
          <a:off x="299523" y="1821840"/>
          <a:ext cx="7771866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6132">
                  <a:extLst>
                    <a:ext uri="{9D8B030D-6E8A-4147-A177-3AD203B41FA5}">
                      <a16:colId xmlns:a16="http://schemas.microsoft.com/office/drawing/2014/main" val="147096805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656700313"/>
                    </a:ext>
                  </a:extLst>
                </a:gridCol>
                <a:gridCol w="2177184">
                  <a:extLst>
                    <a:ext uri="{9D8B030D-6E8A-4147-A177-3AD203B41FA5}">
                      <a16:colId xmlns:a16="http://schemas.microsoft.com/office/drawing/2014/main" val="2732109433"/>
                    </a:ext>
                  </a:extLst>
                </a:gridCol>
                <a:gridCol w="2326057">
                  <a:extLst>
                    <a:ext uri="{9D8B030D-6E8A-4147-A177-3AD203B41FA5}">
                      <a16:colId xmlns:a16="http://schemas.microsoft.com/office/drawing/2014/main" val="7768464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Equivalent 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80796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</a:t>
                      </a:r>
                    </a:p>
                    <a:p>
                      <a:pPr algn="l"/>
                      <a:r>
                        <a:rPr lang="en-US" altLang="zh-CN" dirty="0"/>
                        <a:t>    @width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57850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attr_writer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attr_writer:width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width=(width)</a:t>
                      </a:r>
                    </a:p>
                    <a:p>
                      <a:pPr algn="l"/>
                      <a:r>
                        <a:rPr lang="en-US" altLang="zh-CN" dirty="0"/>
                        <a:t>@width = 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92833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sum of the above two methods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89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89F68A-4D24-477B-BBCD-616E6DB7ABF3}"/>
              </a:ext>
            </a:extLst>
          </p:cNvPr>
          <p:cNvSpPr txBox="1"/>
          <p:nvPr/>
        </p:nvSpPr>
        <p:spPr>
          <a:xfrm>
            <a:off x="299523" y="5061000"/>
            <a:ext cx="3240157" cy="47509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demo9.rb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FE36D-459C-472A-B70F-E1BD927B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1821840"/>
            <a:ext cx="4019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86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3B15-4226-48E2-92AB-4B780ABD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 Variables and Class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86BA-A48C-4D53-A756-F6870B7F0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5366369"/>
          </a:xfrm>
        </p:spPr>
        <p:txBody>
          <a:bodyPr/>
          <a:lstStyle/>
          <a:p>
            <a:r>
              <a:rPr lang="en-US" altLang="zh-CN" dirty="0"/>
              <a:t>A class variable is shared by all instances of a class.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Class variables begin with two @ characters (</a:t>
            </a:r>
            <a:r>
              <a:rPr lang="en-US" altLang="zh-CN" b="1" dirty="0">
                <a:solidFill>
                  <a:schemeClr val="tx1"/>
                </a:solidFill>
              </a:rPr>
              <a:t>@@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  <a:p>
            <a:r>
              <a:rPr lang="en-US" altLang="zh-CN" dirty="0"/>
              <a:t>Class variables must be initialized in the class definition.</a:t>
            </a:r>
          </a:p>
          <a:p>
            <a:r>
              <a:rPr lang="en-US" altLang="zh-CN" dirty="0"/>
              <a:t>Accessing class variables requires an instance method or a class method.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demo10.rb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9BF6-24BA-4CD4-BBCE-67E4A3E092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550309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define</a:t>
            </a:r>
            <a:r>
              <a:rPr lang="zh-CN" altLang="en-US" b="1" dirty="0"/>
              <a:t> </a:t>
            </a:r>
            <a:r>
              <a:rPr lang="en-US" altLang="zh-CN" b="1" dirty="0"/>
              <a:t>class method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 </a:t>
            </a:r>
            <a:r>
              <a:rPr lang="en-US" altLang="zh-CN" dirty="0"/>
              <a:t>call syntax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Classname.methodname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Classname</a:t>
            </a:r>
            <a:r>
              <a:rPr lang="en-US" altLang="zh-CN" dirty="0"/>
              <a:t>::</a:t>
            </a:r>
            <a:r>
              <a:rPr lang="en-US" altLang="zh-CN" dirty="0" err="1"/>
              <a:t>methodname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File.delete</a:t>
            </a:r>
            <a:r>
              <a:rPr lang="en-US" altLang="zh-CN" dirty="0"/>
              <a:t>(“</a:t>
            </a:r>
            <a:r>
              <a:rPr lang="en-US" altLang="zh-CN" dirty="0" err="1"/>
              <a:t>test.rb</a:t>
            </a:r>
            <a:r>
              <a:rPr lang="en-US" altLang="zh-CN" dirty="0"/>
              <a:t>”)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A563-50A1-49B8-9A14-650CB12A33B3}"/>
              </a:ext>
            </a:extLst>
          </p:cNvPr>
          <p:cNvSpPr/>
          <p:nvPr/>
        </p:nvSpPr>
        <p:spPr>
          <a:xfrm>
            <a:off x="6146799" y="1637058"/>
            <a:ext cx="4975088" cy="30016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Example</a:t>
            </a:r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self.methodname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    #code </a:t>
            </a:r>
          </a:p>
          <a:p>
            <a:r>
              <a:rPr lang="en-US" altLang="zh-CN" sz="2000" dirty="0"/>
              <a:t>    end</a:t>
            </a:r>
          </a:p>
          <a:p>
            <a:r>
              <a:rPr lang="en-US" altLang="zh-CN" sz="2000" b="1" dirty="0"/>
              <a:t>or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Example.methodname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    #code</a:t>
            </a:r>
          </a:p>
          <a:p>
            <a:r>
              <a:rPr lang="en-US" altLang="zh-CN" sz="2000" dirty="0"/>
              <a:t>    end </a:t>
            </a:r>
          </a:p>
          <a:p>
            <a:r>
              <a:rPr lang="en-US" altLang="zh-CN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94115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6D5F13-DCC1-4DF4-9B3E-5A246611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Variables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9E19B-4BB1-4D47-B620-BB1165455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Variable: begin with lowercase letters or an underscore. </a:t>
            </a:r>
            <a:r>
              <a:rPr lang="en-US" altLang="zh-CN" dirty="0" err="1"/>
              <a:t>Eg</a:t>
            </a:r>
            <a:r>
              <a:rPr lang="en-US" altLang="zh-CN" dirty="0"/>
              <a:t>: x, y2, _score</a:t>
            </a:r>
            <a:endParaRPr lang="zh-CN" altLang="en-US" dirty="0"/>
          </a:p>
          <a:p>
            <a:r>
              <a:rPr lang="en-US" altLang="zh-CN" dirty="0"/>
              <a:t>Global variable: begin with $. </a:t>
            </a:r>
            <a:r>
              <a:rPr lang="en-US" altLang="zh-CN" dirty="0" err="1"/>
              <a:t>Eg</a:t>
            </a:r>
            <a:r>
              <a:rPr lang="en-US" altLang="zh-CN" dirty="0"/>
              <a:t>: $</a:t>
            </a:r>
            <a:r>
              <a:rPr lang="en-US" altLang="zh-CN" dirty="0" err="1"/>
              <a:t>globalCount</a:t>
            </a:r>
            <a:endParaRPr lang="zh-CN" altLang="en-US" dirty="0"/>
          </a:p>
          <a:p>
            <a:r>
              <a:rPr lang="en-US" altLang="zh-CN" dirty="0"/>
              <a:t>Instance variable: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@.</a:t>
            </a:r>
            <a:endParaRPr lang="zh-CN" altLang="en-US" dirty="0"/>
          </a:p>
          <a:p>
            <a:r>
              <a:rPr lang="en-US" altLang="zh-CN" dirty="0"/>
              <a:t>Class variable: begin with @@.</a:t>
            </a:r>
          </a:p>
          <a:p>
            <a:r>
              <a:rPr lang="en-US" altLang="zh-CN" dirty="0"/>
              <a:t>Constant: begin with capital letter. </a:t>
            </a:r>
            <a:r>
              <a:rPr lang="en-US" altLang="zh-CN" dirty="0" err="1"/>
              <a:t>Eg</a:t>
            </a:r>
            <a:r>
              <a:rPr lang="en-US" altLang="zh-CN" dirty="0"/>
              <a:t>: Math::PI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8198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4C1E-3A56-4266-9F4E-E4B9562B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Iterators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5107-0E3C-4D52-A080-FC94CA8DF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An iterator is used to repeat the same thing multiple times. Generally are used to implement loops with arrays, hash tables.</a:t>
            </a:r>
          </a:p>
          <a:p>
            <a:r>
              <a:rPr lang="en-US" altLang="zh-CN" b="1" i="1" dirty="0"/>
              <a:t>each</a:t>
            </a:r>
            <a:r>
              <a:rPr lang="en-US" altLang="zh-CN" b="1" dirty="0"/>
              <a:t> iterator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F3005-7D8E-45E7-B0F6-77A9421F1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Other iterator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9BCD12-31F7-44FB-8ED4-94CB13A1F2FC}"/>
              </a:ext>
            </a:extLst>
          </p:cNvPr>
          <p:cNvSpPr/>
          <p:nvPr/>
        </p:nvSpPr>
        <p:spPr>
          <a:xfrm>
            <a:off x="299522" y="3186735"/>
            <a:ext cx="2433740" cy="28264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ary</a:t>
            </a:r>
            <a:r>
              <a:rPr lang="en-US" altLang="zh-CN" dirty="0"/>
              <a:t> = [1,2,3,4,5] </a:t>
            </a:r>
          </a:p>
          <a:p>
            <a:pPr latinLnBrk="1"/>
            <a:r>
              <a:rPr lang="en-US" altLang="zh-CN" dirty="0" err="1"/>
              <a:t>ary.each</a:t>
            </a:r>
            <a:r>
              <a:rPr lang="en-US" altLang="zh-CN" dirty="0"/>
              <a:t> do |</a:t>
            </a:r>
            <a:r>
              <a:rPr lang="en-US" altLang="zh-CN" dirty="0" err="1"/>
              <a:t>i</a:t>
            </a:r>
            <a:r>
              <a:rPr lang="en-US" altLang="zh-CN" dirty="0"/>
              <a:t>|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b="1" dirty="0"/>
              <a:t>or</a:t>
            </a:r>
          </a:p>
          <a:p>
            <a:pPr latinLnBrk="1"/>
            <a:r>
              <a:rPr lang="en-US" altLang="zh-CN" sz="2000" dirty="0" err="1"/>
              <a:t>ary.each</a:t>
            </a:r>
            <a:r>
              <a:rPr lang="en-US" altLang="zh-CN" sz="2000" dirty="0"/>
              <a:t> 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</a:t>
            </a:r>
          </a:p>
          <a:p>
            <a:pPr latinLnBrk="1"/>
            <a:r>
              <a:rPr lang="en-US" altLang="zh-CN" sz="2000" dirty="0"/>
              <a:t>   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</a:p>
          <a:p>
            <a:pPr latinLnBrk="1"/>
            <a:r>
              <a:rPr lang="en-US" altLang="zh-CN" sz="2000" dirty="0"/>
              <a:t>}</a:t>
            </a:r>
          </a:p>
          <a:p>
            <a:pPr latinLnBrk="1"/>
            <a:r>
              <a:rPr lang="en-US" altLang="zh-CN" sz="2000" dirty="0"/>
              <a:t>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68AAC-8A50-4CF3-B8A0-003BAAB01C03}"/>
              </a:ext>
            </a:extLst>
          </p:cNvPr>
          <p:cNvSpPr/>
          <p:nvPr/>
        </p:nvSpPr>
        <p:spPr>
          <a:xfrm>
            <a:off x="2881612" y="3429000"/>
            <a:ext cx="3085305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prices = {apple:2, pear:4}</a:t>
            </a:r>
          </a:p>
          <a:p>
            <a:pPr latinLnBrk="1"/>
            <a:r>
              <a:rPr lang="en-US" altLang="zh-CN" dirty="0" err="1"/>
              <a:t>prices.each</a:t>
            </a:r>
            <a:r>
              <a:rPr lang="en-US" altLang="zh-CN" dirty="0"/>
              <a:t> do |key, value|</a:t>
            </a:r>
          </a:p>
          <a:p>
            <a:pPr latinLnBrk="1"/>
            <a:r>
              <a:rPr lang="en-US" altLang="zh-CN" dirty="0"/>
              <a:t>    puts prices[key]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/>
              <a:t>#output: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8D73FD-F246-411A-A4A0-93DFB67FFE54}"/>
              </a:ext>
            </a:extLst>
          </p:cNvPr>
          <p:cNvSpPr/>
          <p:nvPr/>
        </p:nvSpPr>
        <p:spPr>
          <a:xfrm>
            <a:off x="6136860" y="1726925"/>
            <a:ext cx="5847277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3.times { puts “hello world”}</a:t>
            </a:r>
          </a:p>
          <a:p>
            <a:pPr latinLnBrk="1"/>
            <a:r>
              <a:rPr lang="en-US" altLang="zh-CN" sz="2000" dirty="0"/>
              <a:t>1.upto(5){|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 #output:</a:t>
            </a:r>
            <a:r>
              <a:rPr lang="zh-CN" altLang="en-US" sz="2000" dirty="0"/>
              <a:t> </a:t>
            </a:r>
            <a:r>
              <a:rPr lang="en-US" altLang="zh-CN" sz="2000" dirty="0"/>
              <a:t>1 2 3 4 5</a:t>
            </a:r>
          </a:p>
          <a:p>
            <a:pPr latinLnBrk="1"/>
            <a:r>
              <a:rPr lang="en-US" altLang="zh-CN" sz="2000" dirty="0"/>
              <a:t>10.downto(5){|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#output:</a:t>
            </a:r>
            <a:r>
              <a:rPr lang="zh-CN" altLang="en-US" sz="2000" dirty="0"/>
              <a:t> </a:t>
            </a:r>
            <a:r>
              <a:rPr lang="en-US" altLang="zh-CN" sz="2000" dirty="0"/>
              <a:t>10 9 8 7 6 5</a:t>
            </a:r>
          </a:p>
          <a:p>
            <a:pPr latinLnBrk="1"/>
            <a:r>
              <a:rPr lang="en-US" altLang="zh-CN" sz="2000" dirty="0"/>
              <a:t>0.step(50,10){|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#output:</a:t>
            </a:r>
            <a:r>
              <a:rPr lang="zh-CN" altLang="en-US" sz="2000" dirty="0"/>
              <a:t> </a:t>
            </a:r>
            <a:r>
              <a:rPr lang="en-US" altLang="zh-CN" sz="2000" dirty="0"/>
              <a:t>0 10 20 30 40 50</a:t>
            </a:r>
          </a:p>
        </p:txBody>
      </p:sp>
    </p:spTree>
    <p:extLst>
      <p:ext uri="{BB962C8B-B14F-4D97-AF65-F5344CB8AC3E}">
        <p14:creationId xmlns:p14="http://schemas.microsoft.com/office/powerpoint/2010/main" val="29058911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06E4-DBEF-4650-807B-B871C47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 - Namespaces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8C81C-986C-4076-B7E0-4F1287D40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The module defines a namespace that solves the problem of conflicting methods with the same name in different files.</a:t>
            </a:r>
          </a:p>
          <a:p>
            <a:r>
              <a:rPr lang="en-US" altLang="zh-CN" dirty="0"/>
              <a:t>A module is like a toolbox that combines </a:t>
            </a:r>
            <a:r>
              <a:rPr lang="en-US" altLang="zh-CN" b="1" dirty="0"/>
              <a:t>methods, constants </a:t>
            </a:r>
            <a:r>
              <a:rPr lang="en-US" altLang="zh-CN" dirty="0"/>
              <a:t>and so on.</a:t>
            </a:r>
          </a:p>
          <a:p>
            <a:r>
              <a:rPr lang="en-US" altLang="zh-CN" dirty="0"/>
              <a:t>Similar to a class, cannot create an instance or a subclass.</a:t>
            </a:r>
          </a:p>
          <a:p>
            <a:r>
              <a:rPr lang="zh-CN" altLang="en-US" dirty="0"/>
              <a:t>‘</a:t>
            </a:r>
            <a:r>
              <a:rPr lang="en-US" altLang="zh-CN" dirty="0"/>
              <a:t>require</a:t>
            </a:r>
            <a:r>
              <a:rPr lang="zh-CN" altLang="en-US" dirty="0"/>
              <a:t>’ </a:t>
            </a:r>
            <a:r>
              <a:rPr lang="en-US" altLang="zh-CN" dirty="0"/>
              <a:t>is used to include a file. It is similar to the ‘include’ in C language.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demo_trig.rb</a:t>
            </a:r>
            <a:r>
              <a:rPr lang="en-US" altLang="zh-CN" dirty="0"/>
              <a:t>, </a:t>
            </a:r>
            <a:r>
              <a:rPr lang="en-US" altLang="zh-CN" dirty="0" err="1"/>
              <a:t>demo_moral,rb</a:t>
            </a:r>
            <a:r>
              <a:rPr lang="en-US" altLang="zh-CN" dirty="0"/>
              <a:t>, demo14.rb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1607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0134-2454-443E-A085-200FE4F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 - </a:t>
            </a:r>
            <a:r>
              <a:rPr lang="en-US" altLang="zh-CN" dirty="0" err="1">
                <a:solidFill>
                  <a:schemeClr val="tx1"/>
                </a:solidFill>
              </a:rPr>
              <a:t>Mixin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6DBB-B534-4CD7-9E87-E761024E1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728754"/>
          </a:xfrm>
        </p:spPr>
        <p:txBody>
          <a:bodyPr>
            <a:normAutofit/>
          </a:bodyPr>
          <a:lstStyle/>
          <a:p>
            <a:r>
              <a:rPr lang="en-US" altLang="zh-CN" dirty="0"/>
              <a:t>When a module is included in a class, the class owns the instance methods in the module. The module simulates the functionality of the parent class.</a:t>
            </a:r>
          </a:p>
          <a:p>
            <a:r>
              <a:rPr lang="en-US" altLang="zh-CN" dirty="0"/>
              <a:t>When multiple modules are included, the functionality of </a:t>
            </a:r>
            <a:r>
              <a:rPr lang="en-US" altLang="zh-CN" b="1" dirty="0">
                <a:solidFill>
                  <a:schemeClr val="tx1"/>
                </a:solidFill>
              </a:rPr>
              <a:t>multiple inheritance </a:t>
            </a:r>
            <a:r>
              <a:rPr lang="en-US" altLang="zh-CN" dirty="0"/>
              <a:t>is simulated. This is called </a:t>
            </a:r>
            <a:r>
              <a:rPr lang="en-US" altLang="zh-CN" dirty="0" err="1"/>
              <a:t>mixin</a:t>
            </a:r>
            <a:r>
              <a:rPr lang="en-US" altLang="zh-CN" dirty="0"/>
              <a:t> in ruby.</a:t>
            </a:r>
          </a:p>
          <a:p>
            <a:r>
              <a:rPr lang="en-US" altLang="zh-CN" dirty="0"/>
              <a:t>Before including, we need to load the file with require.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demo15.rb</a:t>
            </a:r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4F92F3-96E9-4C87-B6BA-FA6722D224CB}"/>
              </a:ext>
            </a:extLst>
          </p:cNvPr>
          <p:cNvGrpSpPr/>
          <p:nvPr/>
        </p:nvGrpSpPr>
        <p:grpSpPr>
          <a:xfrm>
            <a:off x="2438733" y="3009530"/>
            <a:ext cx="1898374" cy="2132861"/>
            <a:chOff x="2395330" y="3429000"/>
            <a:chExt cx="1898374" cy="21328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C67807-AE6A-4AAC-8B95-F4D1F8CFD164}"/>
                </a:ext>
              </a:extLst>
            </p:cNvPr>
            <p:cNvSpPr/>
            <p:nvPr/>
          </p:nvSpPr>
          <p:spPr>
            <a:xfrm>
              <a:off x="2395330" y="3911965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M2</a:t>
              </a:r>
            </a:p>
            <a:p>
              <a:r>
                <a:rPr lang="en-US" altLang="zh-CN" sz="2000" dirty="0"/>
                <a:t>def method2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C9AF83-7EA4-48C2-B7BE-852ACC0396F4}"/>
                </a:ext>
              </a:extLst>
            </p:cNvPr>
            <p:cNvSpPr txBox="1"/>
            <p:nvPr/>
          </p:nvSpPr>
          <p:spPr>
            <a:xfrm>
              <a:off x="2854614" y="342900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m2.rb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F7EA8-4141-46C7-81CA-847DDE8C5AA2}"/>
              </a:ext>
            </a:extLst>
          </p:cNvPr>
          <p:cNvGrpSpPr/>
          <p:nvPr/>
        </p:nvGrpSpPr>
        <p:grpSpPr>
          <a:xfrm>
            <a:off x="4556015" y="3009530"/>
            <a:ext cx="3465751" cy="2460853"/>
            <a:chOff x="4752988" y="3429000"/>
            <a:chExt cx="3465751" cy="246085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967EF9F-61AE-429C-AEDD-B981108E65F4}"/>
                </a:ext>
              </a:extLst>
            </p:cNvPr>
            <p:cNvSpPr/>
            <p:nvPr/>
          </p:nvSpPr>
          <p:spPr>
            <a:xfrm>
              <a:off x="4752988" y="3911965"/>
              <a:ext cx="3465751" cy="19778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require ‘m1’ #</a:t>
              </a:r>
              <a:r>
                <a:rPr lang="zh-CN" altLang="en-US" sz="2000" dirty="0"/>
                <a:t>文件名</a:t>
              </a:r>
              <a:endParaRPr lang="en-US" altLang="zh-CN" sz="2000" dirty="0"/>
            </a:p>
            <a:p>
              <a:r>
                <a:rPr lang="en-US" altLang="zh-CN" sz="2000" dirty="0"/>
                <a:t>require ‘m2’</a:t>
              </a:r>
            </a:p>
            <a:p>
              <a:r>
                <a:rPr lang="en-US" altLang="zh-CN" sz="2000" dirty="0"/>
                <a:t>class  Example</a:t>
              </a:r>
            </a:p>
            <a:p>
              <a:r>
                <a:rPr lang="en-US" altLang="zh-CN" sz="2000" dirty="0"/>
                <a:t>include M1  #</a:t>
              </a:r>
              <a:r>
                <a:rPr lang="zh-CN" altLang="en-US" sz="2000"/>
                <a:t>模块名</a:t>
              </a:r>
              <a:endParaRPr lang="en-US" altLang="zh-CN" sz="2000" dirty="0"/>
            </a:p>
            <a:p>
              <a:r>
                <a:rPr lang="en-US" altLang="zh-CN" sz="2000" dirty="0"/>
                <a:t>include M2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DF1EE6-982C-4DA7-B0DD-C1990D0D6C65}"/>
                </a:ext>
              </a:extLst>
            </p:cNvPr>
            <p:cNvSpPr txBox="1"/>
            <p:nvPr/>
          </p:nvSpPr>
          <p:spPr>
            <a:xfrm>
              <a:off x="5476767" y="3429000"/>
              <a:ext cx="1570383" cy="484599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 err="1">
                  <a:solidFill>
                    <a:schemeClr val="tx1"/>
                  </a:solidFill>
                </a:rPr>
                <a:t>example.rb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60683-27D2-4AD6-8A30-E3675490446E}"/>
              </a:ext>
            </a:extLst>
          </p:cNvPr>
          <p:cNvSpPr/>
          <p:nvPr/>
        </p:nvSpPr>
        <p:spPr>
          <a:xfrm>
            <a:off x="8398444" y="3496356"/>
            <a:ext cx="2927194" cy="197788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ex1 = </a:t>
            </a:r>
            <a:r>
              <a:rPr lang="en-US" altLang="zh-CN" sz="2000" dirty="0" err="1">
                <a:solidFill>
                  <a:schemeClr val="tx1"/>
                </a:solidFill>
              </a:rPr>
              <a:t>Example.new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/>
              <a:t>ex1.method1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ex1.method2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1E6A8E-FADE-4247-80DE-C5ED68131F2F}"/>
              </a:ext>
            </a:extLst>
          </p:cNvPr>
          <p:cNvGrpSpPr/>
          <p:nvPr/>
        </p:nvGrpSpPr>
        <p:grpSpPr>
          <a:xfrm>
            <a:off x="362737" y="3019469"/>
            <a:ext cx="1898374" cy="2122922"/>
            <a:chOff x="299523" y="3353540"/>
            <a:chExt cx="1898374" cy="212292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9B449D-788D-4B34-AFE7-EE3B315AF217}"/>
                </a:ext>
              </a:extLst>
            </p:cNvPr>
            <p:cNvSpPr/>
            <p:nvPr/>
          </p:nvSpPr>
          <p:spPr>
            <a:xfrm>
              <a:off x="299523" y="3826566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M1</a:t>
              </a:r>
            </a:p>
            <a:p>
              <a:r>
                <a:rPr lang="en-US" altLang="zh-CN" sz="2000" dirty="0"/>
                <a:t>def method1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3FF3AB-B4B3-495A-809C-5AD595165AAD}"/>
                </a:ext>
              </a:extLst>
            </p:cNvPr>
            <p:cNvSpPr txBox="1"/>
            <p:nvPr/>
          </p:nvSpPr>
          <p:spPr>
            <a:xfrm>
              <a:off x="758807" y="335354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m1.rb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9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6830-A3FF-4A98-A37C-F4968165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9E99-ED7D-4347-9881-11E6DB7FC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pry-</a:t>
            </a:r>
            <a:r>
              <a:rPr lang="en-US" altLang="zh-CN" b="1" dirty="0" err="1"/>
              <a:t>byebug</a:t>
            </a:r>
            <a:r>
              <a:rPr lang="en-US" altLang="zh-CN" b="1" dirty="0"/>
              <a:t> </a:t>
            </a:r>
            <a:r>
              <a:rPr lang="en-US" altLang="zh-CN" b="1" dirty="0" err="1"/>
              <a:t>gem:</a:t>
            </a:r>
            <a:r>
              <a:rPr lang="en-US" altLang="zh-CN" dirty="0" err="1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://rubygems.org/gems/pry-byebug/versions/3.4.0?locale=zh-CN</a:t>
            </a:r>
            <a:endParaRPr lang="en-US" altLang="zh-CN" dirty="0"/>
          </a:p>
          <a:p>
            <a:r>
              <a:rPr lang="en-US" altLang="zh-CN" dirty="0" err="1"/>
              <a:t>Installl</a:t>
            </a:r>
            <a:r>
              <a:rPr lang="zh-CN" altLang="en-US" dirty="0"/>
              <a:t> </a:t>
            </a:r>
            <a:r>
              <a:rPr lang="en-US" altLang="zh-CN" dirty="0"/>
              <a:t>pry-</a:t>
            </a:r>
            <a:r>
              <a:rPr lang="en-US" altLang="zh-CN" dirty="0" err="1"/>
              <a:t>byebug</a:t>
            </a:r>
            <a:r>
              <a:rPr lang="en-US" altLang="zh-CN" dirty="0"/>
              <a:t> : gem install pry-</a:t>
            </a:r>
            <a:r>
              <a:rPr lang="en-US" altLang="zh-CN" dirty="0" err="1"/>
              <a:t>byebug</a:t>
            </a:r>
            <a:r>
              <a:rPr lang="en-US" altLang="zh-CN" dirty="0"/>
              <a:t> (or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“gem ‘pry-</a:t>
            </a:r>
            <a:r>
              <a:rPr lang="en-US" altLang="zh-CN" dirty="0" err="1"/>
              <a:t>byebug</a:t>
            </a:r>
            <a:r>
              <a:rPr lang="en-US" altLang="zh-CN"/>
              <a:t>’”</a:t>
            </a:r>
            <a:r>
              <a:rPr lang="en-US" altLang="zh-CN" dirty="0"/>
              <a:t>into the </a:t>
            </a:r>
            <a:r>
              <a:rPr lang="en-US" altLang="zh-CN" dirty="0" err="1"/>
              <a:t>Gemfile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‘bundle install’ command)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“require ‘pry’” at the beginning of the file.</a:t>
            </a:r>
          </a:p>
          <a:p>
            <a:r>
              <a:rPr lang="en-US" altLang="zh-CN" dirty="0"/>
              <a:t>Add “</a:t>
            </a:r>
            <a:r>
              <a:rPr lang="en-US" altLang="zh-CN" dirty="0" err="1"/>
              <a:t>binding.pry</a:t>
            </a:r>
            <a:r>
              <a:rPr lang="en-US" altLang="zh-CN" dirty="0"/>
              <a:t>” statement where you need a breakpoint</a:t>
            </a:r>
          </a:p>
          <a:p>
            <a:r>
              <a:rPr lang="en-US" altLang="zh-CN" dirty="0"/>
              <a:t>Run into the breakpoint, use the next, step, continue, </a:t>
            </a:r>
            <a:r>
              <a:rPr lang="en-US" altLang="zh-CN" dirty="0" err="1"/>
              <a:t>whereami</a:t>
            </a:r>
            <a:r>
              <a:rPr lang="en-US" altLang="zh-CN" dirty="0"/>
              <a:t> and other statements to debug.</a:t>
            </a:r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demo15.rb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7557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493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494CEF7-B51E-463F-9884-FD88B44E2FF1}"/>
              </a:ext>
            </a:extLst>
          </p:cNvPr>
          <p:cNvSpPr txBox="1">
            <a:spLocks/>
          </p:cNvSpPr>
          <p:nvPr/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First Program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rgbClr val="969696">
                  <a:lumMod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21BE7-4E9B-46B3-9B83-6AE582D53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irb</a:t>
            </a:r>
            <a:r>
              <a:rPr lang="en-US" altLang="zh-CN" dirty="0"/>
              <a:t> - Interactive Ruby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C548AE-992A-4C3D-B32B-B4FEDC487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Create a program file first, then run it.</a:t>
            </a:r>
            <a:endParaRPr lang="zh-CN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B916FA-48F9-449C-9688-577CAC46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3" y="2228398"/>
            <a:ext cx="5305361" cy="23835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05C4C6-76D5-4CF1-90EA-E8A32C48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1875140"/>
            <a:ext cx="4869353" cy="21899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FA714-9B7F-4323-A1E8-289A557C1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4533080"/>
            <a:ext cx="5756181" cy="10592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B38F01-E2CB-4913-9CCE-6768FC752DD9}"/>
              </a:ext>
            </a:extLst>
          </p:cNvPr>
          <p:cNvSpPr txBox="1"/>
          <p:nvPr/>
        </p:nvSpPr>
        <p:spPr>
          <a:xfrm>
            <a:off x="588543" y="5148470"/>
            <a:ext cx="5558255" cy="73239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altLang="zh-CN" sz="2200" b="1" dirty="0"/>
              <a:t>Easy to experiment</a:t>
            </a:r>
          </a:p>
        </p:txBody>
      </p:sp>
    </p:spTree>
    <p:extLst>
      <p:ext uri="{BB962C8B-B14F-4D97-AF65-F5344CB8AC3E}">
        <p14:creationId xmlns:p14="http://schemas.microsoft.com/office/powerpoint/2010/main" val="1966710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1E3F-BB7E-451E-BA78-C00B84F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0F84B-DF7A-47AF-8E0D-94A8F2072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Single-line comments start with the </a:t>
            </a:r>
            <a:r>
              <a:rPr lang="en-US" altLang="zh-CN" b="1" dirty="0"/>
              <a:t>#</a:t>
            </a:r>
            <a:r>
              <a:rPr lang="en-US" altLang="zh-CN" dirty="0"/>
              <a:t> character until the end of the line.</a:t>
            </a:r>
          </a:p>
          <a:p>
            <a:r>
              <a:rPr lang="en-US" altLang="zh-CN" dirty="0"/>
              <a:t>Multi-line comments use </a:t>
            </a:r>
            <a:r>
              <a:rPr lang="en-US" altLang="zh-CN" b="1" dirty="0"/>
              <a:t>=begin </a:t>
            </a:r>
            <a:r>
              <a:rPr lang="en-US" altLang="zh-CN" dirty="0"/>
              <a:t>and </a:t>
            </a:r>
            <a:r>
              <a:rPr lang="en-US" altLang="zh-CN" b="1" dirty="0"/>
              <a:t>=end.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4D85-8D5B-41AD-88DA-97611135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2023440"/>
            <a:ext cx="7992092" cy="398973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8B87E2-328D-4CE8-A873-A5BF9327D521}"/>
              </a:ext>
            </a:extLst>
          </p:cNvPr>
          <p:cNvSpPr/>
          <p:nvPr/>
        </p:nvSpPr>
        <p:spPr>
          <a:xfrm>
            <a:off x="8406223" y="3326500"/>
            <a:ext cx="3659881" cy="1383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Tips:</a:t>
            </a:r>
            <a:r>
              <a:rPr lang="en-US" altLang="zh-CN" dirty="0"/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puts : Adds a new line to the end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print : Does not add a new line</a:t>
            </a:r>
            <a:r>
              <a:rPr lang="zh-CN" altLang="en-US" dirty="0"/>
              <a:t>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50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89D-E198-42C5-8D5F-D46AE1B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Strings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A869-D90F-4C9B-BA9C-8A2D5E85F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281493"/>
          </a:xfrm>
        </p:spPr>
        <p:txBody>
          <a:bodyPr/>
          <a:lstStyle/>
          <a:p>
            <a:r>
              <a:rPr lang="en-US" altLang="zh-CN" dirty="0"/>
              <a:t>Divided into single quoted string (') and double quoted string (").</a:t>
            </a:r>
          </a:p>
          <a:p>
            <a:r>
              <a:rPr lang="en-US" altLang="zh-CN" dirty="0"/>
              <a:t>Precede it with a backslash (\) to use ‘ and \ in a single quote string.</a:t>
            </a:r>
          </a:p>
          <a:p>
            <a:r>
              <a:rPr lang="en-US" altLang="zh-CN" dirty="0"/>
              <a:t>Double quoted strings can use more escape characters, such as “\n”.</a:t>
            </a:r>
          </a:p>
          <a:p>
            <a:r>
              <a:rPr lang="en-US" altLang="zh-CN" dirty="0"/>
              <a:t>Use </a:t>
            </a:r>
            <a:r>
              <a:rPr lang="en-US" altLang="zh-CN" b="1" dirty="0"/>
              <a:t>#{}</a:t>
            </a:r>
            <a:r>
              <a:rPr lang="en-US" altLang="zh-CN" dirty="0"/>
              <a:t> in double quoted strings to reference variables or expressions.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10F1A-F16D-4231-9EA4-D80850AD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3062080"/>
            <a:ext cx="10285651" cy="29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96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8BC-C738-4B55-A715-7B483A23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Methods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8FC8-12AE-4C9C-99D3-D882F18F6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019916"/>
            <a:ext cx="11962544" cy="5838084"/>
          </a:xfrm>
        </p:spPr>
        <p:txBody>
          <a:bodyPr/>
          <a:lstStyle/>
          <a:p>
            <a:r>
              <a:rPr lang="en-US" altLang="zh-CN" dirty="0"/>
              <a:t>Method names cannot begin with an uppercase letter.</a:t>
            </a:r>
          </a:p>
          <a:p>
            <a:r>
              <a:rPr lang="en-US" altLang="zh-CN" dirty="0"/>
              <a:t>‘Return’ is used to give the return value in the method. If there is no return statement, </a:t>
            </a:r>
            <a:r>
              <a:rPr lang="en-US" altLang="zh-CN" b="1" dirty="0"/>
              <a:t>the last sentence of the method is the return value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Syntax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DA852-2008-4D04-92B2-376A6C2F843A}"/>
              </a:ext>
            </a:extLst>
          </p:cNvPr>
          <p:cNvGrpSpPr/>
          <p:nvPr/>
        </p:nvGrpSpPr>
        <p:grpSpPr>
          <a:xfrm>
            <a:off x="610275" y="2741311"/>
            <a:ext cx="11041518" cy="3428773"/>
            <a:chOff x="229456" y="2305428"/>
            <a:chExt cx="11041518" cy="39195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FD1F7F-7CD2-480F-B325-ACC42ECC3441}"/>
                </a:ext>
              </a:extLst>
            </p:cNvPr>
            <p:cNvSpPr/>
            <p:nvPr/>
          </p:nvSpPr>
          <p:spPr>
            <a:xfrm>
              <a:off x="229457" y="2305428"/>
              <a:ext cx="4672802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No-parameter method: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endParaRPr lang="en-US" altLang="zh-CN" sz="2400" dirty="0"/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AFB081A-9673-43E6-953B-28978048A2D1}"/>
                </a:ext>
              </a:extLst>
            </p:cNvPr>
            <p:cNvSpPr/>
            <p:nvPr/>
          </p:nvSpPr>
          <p:spPr>
            <a:xfrm>
              <a:off x="229456" y="4369170"/>
              <a:ext cx="467280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Parametric method:</a:t>
              </a:r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(arg1, arg2)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20F982-5194-4BB6-9A18-2D0929E5A1D1}"/>
                </a:ext>
              </a:extLst>
            </p:cNvPr>
            <p:cNvSpPr/>
            <p:nvPr/>
          </p:nvSpPr>
          <p:spPr>
            <a:xfrm>
              <a:off x="5095460" y="2305428"/>
              <a:ext cx="6175513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Method with default parameters:</a:t>
              </a:r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(arg1=value1, arg2=value2)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D1A709-96F9-4B31-B1D4-6C07974B5FD2}"/>
                </a:ext>
              </a:extLst>
            </p:cNvPr>
            <p:cNvSpPr/>
            <p:nvPr/>
          </p:nvSpPr>
          <p:spPr>
            <a:xfrm>
              <a:off x="5095461" y="4343651"/>
              <a:ext cx="617551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Method with variable parameters: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(*arg1)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9CCEED-7E05-4794-907C-AE45A124AFE0}"/>
              </a:ext>
            </a:extLst>
          </p:cNvPr>
          <p:cNvSpPr txBox="1"/>
          <p:nvPr/>
        </p:nvSpPr>
        <p:spPr>
          <a:xfrm>
            <a:off x="5476279" y="6295272"/>
            <a:ext cx="4337633" cy="56402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 err="1"/>
              <a:t>Eg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demo5.rb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505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E37-34C8-408B-A268-997F845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Blocks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B068-BD21-4017-8EDA-48664DBA8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11663020" cy="5241736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 dirty="0"/>
              <a:t>The block always appears with the method call, and the block's code is always enclosed in braces {}</a:t>
            </a:r>
          </a:p>
          <a:p>
            <a:pPr latinLnBrk="1"/>
            <a:r>
              <a:rPr lang="en-US" altLang="zh-CN" sz="2000" dirty="0"/>
              <a:t>A block has a name that is always called by a</a:t>
            </a:r>
            <a:r>
              <a:rPr lang="en-US" altLang="zh-CN" sz="2000" b="1" dirty="0"/>
              <a:t> ‘yield’ </a:t>
            </a:r>
            <a:r>
              <a:rPr lang="en-US" altLang="zh-CN" sz="2000" dirty="0"/>
              <a:t>statement in its same</a:t>
            </a:r>
            <a:r>
              <a:rPr lang="zh-CN" altLang="en-US" sz="2000" dirty="0"/>
              <a:t> </a:t>
            </a:r>
            <a:r>
              <a:rPr lang="en-US" altLang="zh-CN" sz="2000" dirty="0"/>
              <a:t>name</a:t>
            </a:r>
            <a:r>
              <a:rPr lang="zh-CN" altLang="en-US" sz="2000" dirty="0"/>
              <a:t> </a:t>
            </a:r>
            <a:r>
              <a:rPr lang="en-US" altLang="zh-CN" sz="2000" dirty="0"/>
              <a:t>method.</a:t>
            </a:r>
          </a:p>
          <a:p>
            <a:pPr latinLnBrk="1"/>
            <a:r>
              <a:rPr lang="en-US" altLang="zh-CN" sz="2000" b="1" dirty="0">
                <a:latin typeface="+mj-lt"/>
              </a:rPr>
              <a:t>‘yield’ </a:t>
            </a:r>
            <a:r>
              <a:rPr lang="en-US" altLang="zh-CN" sz="2000" dirty="0">
                <a:latin typeface="+mj-lt"/>
              </a:rPr>
              <a:t>can pass arguments to the block.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dirty="0" err="1"/>
              <a:t>Eg</a:t>
            </a:r>
            <a:r>
              <a:rPr lang="zh-CN" altLang="en-US" sz="2000" dirty="0"/>
              <a:t>： </a:t>
            </a:r>
            <a:r>
              <a:rPr lang="en-US" altLang="zh-CN" sz="2000" dirty="0"/>
              <a:t>demo11.rb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CE78B-3CF5-4951-96E0-1837BBBDF93F}"/>
              </a:ext>
            </a:extLst>
          </p:cNvPr>
          <p:cNvSpPr/>
          <p:nvPr/>
        </p:nvSpPr>
        <p:spPr>
          <a:xfrm>
            <a:off x="5847831" y="2613993"/>
            <a:ext cx="2686879" cy="14411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test{</a:t>
            </a:r>
          </a:p>
          <a:p>
            <a:pPr latinLnBrk="1"/>
            <a:r>
              <a:rPr lang="en-US" altLang="zh-CN" sz="2000" dirty="0"/>
              <a:t>    puts "Hello world“</a:t>
            </a:r>
          </a:p>
          <a:p>
            <a:pPr latinLnBrk="1"/>
            <a:r>
              <a:rPr lang="en-US" altLang="zh-CN" sz="2000" dirty="0"/>
              <a:t>}</a:t>
            </a:r>
          </a:p>
          <a:p>
            <a:pPr latinLnBrk="1"/>
            <a:r>
              <a:rPr lang="en-US" altLang="zh-CN" sz="2000" dirty="0"/>
              <a:t>#output : Hello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533A5-761F-4C84-8751-651557A7FA4D}"/>
              </a:ext>
            </a:extLst>
          </p:cNvPr>
          <p:cNvSpPr/>
          <p:nvPr/>
        </p:nvSpPr>
        <p:spPr>
          <a:xfrm>
            <a:off x="2710071" y="2613993"/>
            <a:ext cx="2686878" cy="144117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#define method</a:t>
            </a:r>
          </a:p>
          <a:p>
            <a:pPr latinLnBrk="1"/>
            <a:r>
              <a:rPr lang="en-US" altLang="zh-CN" sz="2000" dirty="0"/>
              <a:t>def test </a:t>
            </a:r>
          </a:p>
          <a:p>
            <a:pPr latinLnBrk="1"/>
            <a:r>
              <a:rPr lang="en-US" altLang="zh-CN" sz="2000" dirty="0"/>
              <a:t>    yield </a:t>
            </a:r>
          </a:p>
          <a:p>
            <a:pPr latinLnBrk="1"/>
            <a:r>
              <a:rPr lang="en-US" altLang="zh-CN" sz="2000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5902922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A1B7-DB17-4D4D-93A5-831C53F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Ranges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CB6A-CBD3-4FC9-9A7D-4D8E16E09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539716" cy="5460397"/>
          </a:xfrm>
        </p:spPr>
        <p:txBody>
          <a:bodyPr/>
          <a:lstStyle/>
          <a:p>
            <a:r>
              <a:rPr lang="en-US" altLang="zh-CN" dirty="0"/>
              <a:t>Represents a sequence that is created using the ''..'' and ''...'' range operators.</a:t>
            </a:r>
          </a:p>
          <a:p>
            <a:r>
              <a:rPr lang="en-US" altLang="zh-CN" dirty="0"/>
              <a:t>(1..5) #==&gt; 1, 2, 3, 4, 5 </a:t>
            </a:r>
          </a:p>
          <a:p>
            <a:r>
              <a:rPr lang="en-US" altLang="zh-CN" dirty="0"/>
              <a:t>(1...5) #==&gt; 1, 2, 3, 4 </a:t>
            </a:r>
          </a:p>
          <a:p>
            <a:r>
              <a:rPr lang="en-US" altLang="zh-CN" dirty="0"/>
              <a:t>('</a:t>
            </a:r>
            <a:r>
              <a:rPr lang="en-US" altLang="zh-CN" dirty="0" err="1"/>
              <a:t>a'..'d</a:t>
            </a:r>
            <a:r>
              <a:rPr lang="en-US" altLang="zh-CN" dirty="0"/>
              <a:t>') #==&gt; 'a', 'b', 'c', ‘d’</a:t>
            </a:r>
          </a:p>
          <a:p>
            <a:r>
              <a:rPr lang="en-US" altLang="zh-CN" dirty="0"/>
              <a:t>Can be used as a condition with ‘case’, ‘for’: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C80CB-E9AF-4E21-9EAA-E6ED0FA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9" y="1019916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E744-65DA-4021-89B6-AA1E0746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Arrays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DE5F-B42E-42F9-9DEB-CE008E5BC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206755" cy="5105400"/>
          </a:xfrm>
        </p:spPr>
        <p:txBody>
          <a:bodyPr/>
          <a:lstStyle/>
          <a:p>
            <a:r>
              <a:rPr lang="en-US" altLang="zh-CN" dirty="0"/>
              <a:t>The elements in the array do not have to be of the same type.</a:t>
            </a:r>
          </a:p>
          <a:p>
            <a:r>
              <a:rPr lang="en-US" altLang="zh-CN" dirty="0"/>
              <a:t>Index 0 is the first element and -1 is the last element.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C01E-D549-4386-B2C9-9135AACE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67" y="876300"/>
            <a:ext cx="6191250" cy="5105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A1117C-E9D2-4BB7-99D4-60D2E7E2297F}"/>
              </a:ext>
            </a:extLst>
          </p:cNvPr>
          <p:cNvSpPr/>
          <p:nvPr/>
        </p:nvSpPr>
        <p:spPr>
          <a:xfrm>
            <a:off x="398913" y="3279913"/>
            <a:ext cx="5007973" cy="23340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a=[2,3,1]</a:t>
            </a:r>
          </a:p>
          <a:p>
            <a:pPr latinLnBrk="1"/>
            <a:r>
              <a:rPr lang="en-US" altLang="zh-CN" sz="2000" dirty="0"/>
              <a:t>puts </a:t>
            </a:r>
            <a:r>
              <a:rPr lang="en-US" altLang="zh-CN" sz="2000" dirty="0" err="1"/>
              <a:t>a.sort</a:t>
            </a:r>
            <a:r>
              <a:rPr lang="en-US" altLang="zh-CN" sz="2000" dirty="0"/>
              <a:t> # output: 1 2 3</a:t>
            </a:r>
          </a:p>
          <a:p>
            <a:pPr latinLnBrk="1"/>
            <a:r>
              <a:rPr lang="en-US" altLang="zh-CN" sz="2000" dirty="0"/>
              <a:t>puts a # output: 2 3 1</a:t>
            </a:r>
          </a:p>
          <a:p>
            <a:pPr latinLnBrk="1"/>
            <a:r>
              <a:rPr lang="en-US" altLang="zh-CN" sz="2000" dirty="0"/>
              <a:t>puts </a:t>
            </a:r>
            <a:r>
              <a:rPr lang="en-US" altLang="zh-CN" sz="2000" dirty="0" err="1"/>
              <a:t>a.sort</a:t>
            </a:r>
            <a:r>
              <a:rPr lang="en-US" altLang="zh-CN" sz="2000" b="1" dirty="0"/>
              <a:t>!</a:t>
            </a:r>
            <a:r>
              <a:rPr lang="en-US" altLang="zh-CN" sz="2000" dirty="0"/>
              <a:t># output: 1 2 3</a:t>
            </a:r>
          </a:p>
          <a:p>
            <a:pPr latinLnBrk="1"/>
            <a:r>
              <a:rPr lang="en-US" altLang="zh-CN" sz="2000" dirty="0"/>
              <a:t>puts a # output: 1 2 3</a:t>
            </a:r>
          </a:p>
        </p:txBody>
      </p:sp>
    </p:spTree>
    <p:extLst>
      <p:ext uri="{BB962C8B-B14F-4D97-AF65-F5344CB8AC3E}">
        <p14:creationId xmlns:p14="http://schemas.microsoft.com/office/powerpoint/2010/main" val="3082944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1D1B289-E263-41F5-933C-A2CCBD6CF01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062ECA-6318-4BE8-BF24-B28680815AF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2333</Words>
  <Application>Microsoft Office PowerPoint</Application>
  <PresentationFormat>Widescreen</PresentationFormat>
  <Paragraphs>423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Wingdings</vt:lpstr>
      <vt:lpstr>Office Theme</vt:lpstr>
      <vt:lpstr>Storyboard Layouts</vt:lpstr>
      <vt:lpstr>0_Master Content Slide</vt:lpstr>
      <vt:lpstr>11_ FSL Logo Slide</vt:lpstr>
      <vt:lpstr>PowerPoint Presentation</vt:lpstr>
      <vt:lpstr>Ruby Introduction</vt:lpstr>
      <vt:lpstr>PowerPoint Presentation</vt:lpstr>
      <vt:lpstr>Comments</vt:lpstr>
      <vt:lpstr>Strings</vt:lpstr>
      <vt:lpstr>Methods</vt:lpstr>
      <vt:lpstr>Blocks </vt:lpstr>
      <vt:lpstr>Ranges</vt:lpstr>
      <vt:lpstr>Arrays</vt:lpstr>
      <vt:lpstr>Hashes</vt:lpstr>
      <vt:lpstr>Symbols</vt:lpstr>
      <vt:lpstr>Symbols</vt:lpstr>
      <vt:lpstr>Conditional Execution</vt:lpstr>
      <vt:lpstr>Conditional Execution</vt:lpstr>
      <vt:lpstr>Loop</vt:lpstr>
      <vt:lpstr>Loop</vt:lpstr>
      <vt:lpstr>Classes and Objects</vt:lpstr>
      <vt:lpstr>Class package</vt:lpstr>
      <vt:lpstr>Class inheritance</vt:lpstr>
      <vt:lpstr>Classes and Objects</vt:lpstr>
      <vt:lpstr>Class Variables and Class Methods</vt:lpstr>
      <vt:lpstr>Variables</vt:lpstr>
      <vt:lpstr>Iterators</vt:lpstr>
      <vt:lpstr>Modules - Namespaces</vt:lpstr>
      <vt:lpstr>Modules - Mixin</vt:lpstr>
      <vt:lpstr>Debug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Yang</dc:creator>
  <cp:lastModifiedBy>Chao Yang</cp:lastModifiedBy>
  <cp:revision>329</cp:revision>
  <dcterms:created xsi:type="dcterms:W3CDTF">2019-01-30T13:38:47Z</dcterms:created>
  <dcterms:modified xsi:type="dcterms:W3CDTF">2019-02-20T02:39:23Z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