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36"/>
  </p:notesMasterIdLst>
  <p:sldIdLst>
    <p:sldId id="256" r:id="rId3"/>
    <p:sldId id="264" r:id="rId4"/>
    <p:sldId id="257" r:id="rId5"/>
    <p:sldId id="288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 Light" panose="020B0604020202020204" charset="0"/>
      <p:regular r:id="rId41"/>
      <p:bold r:id="rId42"/>
      <p:italic r:id="rId43"/>
      <p:boldItalic r:id="rId44"/>
    </p:embeddedFont>
    <p:embeddedFont>
      <p:font typeface="Roboto Thin" panose="020B0604020202020204" charset="0"/>
      <p:regular r:id="rId45"/>
      <p:bold r:id="rId46"/>
      <p:italic r:id="rId47"/>
      <p:boldItalic r:id="rId48"/>
    </p:embeddedFont>
    <p:embeddedFont>
      <p:font typeface="Roboto" panose="020B0604020202020204" charset="0"/>
      <p:bold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14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purp -&gt; mag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eal -&gt; purp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ora -&gt; dp re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07600" y="385200"/>
            <a:ext cx="8128799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purp -&gt; mag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teal -&gt; purp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ora -&gt; dp red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pictur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0" y="0"/>
            <a:ext cx="4570592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028314" y="514312"/>
            <a:ext cx="3567478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0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028314" y="2454128"/>
            <a:ext cx="3567477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9628" y="4532269"/>
            <a:ext cx="704850" cy="39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picture cent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-931" y="2571750"/>
            <a:ext cx="9144932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95158" y="469560"/>
            <a:ext cx="7145426" cy="764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6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95158" y="1339700"/>
            <a:ext cx="7145426" cy="1192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/3 picture cent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0" y="1713961"/>
            <a:ext cx="9144000" cy="17155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236073" y="549304"/>
            <a:ext cx="6671854" cy="764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6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236073" y="3679194"/>
            <a:ext cx="6671854" cy="7356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rgbClr val="4E546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 horiz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hape 67"/>
          <p:cNvCxnSpPr/>
          <p:nvPr/>
        </p:nvCxnSpPr>
        <p:spPr>
          <a:xfrm rot="10800000">
            <a:off x="3224783" y="2412130"/>
            <a:ext cx="0" cy="35210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8" name="Shape 68"/>
          <p:cNvCxnSpPr/>
          <p:nvPr/>
        </p:nvCxnSpPr>
        <p:spPr>
          <a:xfrm rot="10800000">
            <a:off x="5912101" y="2412130"/>
            <a:ext cx="0" cy="35210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59625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340796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3500210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659625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5"/>
          </p:nvPr>
        </p:nvSpPr>
        <p:spPr>
          <a:xfrm>
            <a:off x="3500210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6"/>
          </p:nvPr>
        </p:nvSpPr>
        <p:spPr>
          <a:xfrm>
            <a:off x="6340798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7"/>
          </p:nvPr>
        </p:nvSpPr>
        <p:spPr>
          <a:xfrm>
            <a:off x="1510254" y="1329201"/>
            <a:ext cx="6123491" cy="619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510254" y="564993"/>
            <a:ext cx="6123491" cy="7642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0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teal -&gt; purp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 ver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286916" y="659625"/>
            <a:ext cx="33088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5286916" y="2423285"/>
            <a:ext cx="3308877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5"/>
          </p:nvPr>
        </p:nvSpPr>
        <p:spPr>
          <a:xfrm>
            <a:off x="5286916" y="3556539"/>
            <a:ext cx="33088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6"/>
          </p:nvPr>
        </p:nvSpPr>
        <p:spPr>
          <a:xfrm>
            <a:off x="5286916" y="3871742"/>
            <a:ext cx="3308877" cy="651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7"/>
          </p:nvPr>
        </p:nvSpPr>
        <p:spPr>
          <a:xfrm>
            <a:off x="539947" y="2454130"/>
            <a:ext cx="3570299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39947" y="514312"/>
            <a:ext cx="3570299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0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 rot="10800000">
            <a:off x="6502214" y="844294"/>
            <a:ext cx="0" cy="34747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4963258" y="2007314"/>
            <a:ext cx="30874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89"/>
          <p:cNvCxnSpPr/>
          <p:nvPr/>
        </p:nvCxnSpPr>
        <p:spPr>
          <a:xfrm>
            <a:off x="4969410" y="3165572"/>
            <a:ext cx="30874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0"/>
          <p:cNvSpPr>
            <a:spLocks noGrp="1"/>
          </p:cNvSpPr>
          <p:nvPr>
            <p:ph type="pic" idx="2"/>
          </p:nvPr>
        </p:nvSpPr>
        <p:spPr>
          <a:xfrm>
            <a:off x="6859475" y="2099294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3"/>
          </p:nvPr>
        </p:nvSpPr>
        <p:spPr>
          <a:xfrm>
            <a:off x="5191858" y="2095127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4"/>
          </p:nvPr>
        </p:nvSpPr>
        <p:spPr>
          <a:xfrm>
            <a:off x="6859475" y="3295271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5"/>
          </p:nvPr>
        </p:nvSpPr>
        <p:spPr>
          <a:xfrm>
            <a:off x="6859475" y="960824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6"/>
          </p:nvPr>
        </p:nvSpPr>
        <p:spPr>
          <a:xfrm>
            <a:off x="5191858" y="3310453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7"/>
          </p:nvPr>
        </p:nvSpPr>
        <p:spPr>
          <a:xfrm>
            <a:off x="5191858" y="962758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39947" y="2454130"/>
            <a:ext cx="3570299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39947" y="514312"/>
            <a:ext cx="3570299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0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with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purp -&gt; mag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59625" y="1615688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Roboto Thin"/>
              <a:buNone/>
              <a:defRPr sz="3600" b="0" i="0" u="none" strike="noStrike" cap="none">
                <a:solidFill>
                  <a:schemeClr val="accent5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teal -&gt; purp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ora -&gt; dp re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purp -&gt; mag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teal -&gt; purp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07600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ora -&gt; dp red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07600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purp -&gt; mag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purp -&gt; mag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06543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eal -&gt; purp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ora -&gt; dp re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507600" y="385200"/>
            <a:ext cx="8121600" cy="1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39949" y="1854000"/>
            <a:ext cx="8056800" cy="25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purp -&gt; mag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Font typeface="Roboto Thin"/>
              <a:buNone/>
              <a:defRPr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teal -&gt; purp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enter ora -&gt; dp red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477125" y="566222"/>
            <a:ext cx="6189750" cy="163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477125" y="2454128"/>
            <a:ext cx="6189750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picture">
    <p:bg>
      <p:bgPr>
        <a:solidFill>
          <a:srgbClr val="FEFDFD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0" y="0"/>
            <a:ext cx="4570592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028314" y="514312"/>
            <a:ext cx="3567478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028314" y="2454128"/>
            <a:ext cx="3567477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8650" y="4531719"/>
            <a:ext cx="706804" cy="39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picture cent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-931" y="2571750"/>
            <a:ext cx="9144932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95158" y="469560"/>
            <a:ext cx="7145426" cy="764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6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95158" y="1339700"/>
            <a:ext cx="7145426" cy="1192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/3 picture cent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pic" idx="2"/>
          </p:nvPr>
        </p:nvSpPr>
        <p:spPr>
          <a:xfrm>
            <a:off x="0" y="1713961"/>
            <a:ext cx="9144000" cy="17155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36073" y="549304"/>
            <a:ext cx="6671854" cy="764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6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36073" y="3679194"/>
            <a:ext cx="6671854" cy="7356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rgbClr val="4E54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 horiz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hape 155"/>
          <p:cNvCxnSpPr/>
          <p:nvPr/>
        </p:nvCxnSpPr>
        <p:spPr>
          <a:xfrm rot="10800000">
            <a:off x="3224783" y="2412130"/>
            <a:ext cx="0" cy="352103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5912101" y="2412130"/>
            <a:ext cx="0" cy="352103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59625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6340796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3500210" y="2938430"/>
            <a:ext cx="21435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4"/>
          </p:nvPr>
        </p:nvSpPr>
        <p:spPr>
          <a:xfrm>
            <a:off x="659625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5"/>
          </p:nvPr>
        </p:nvSpPr>
        <p:spPr>
          <a:xfrm>
            <a:off x="3500210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6"/>
          </p:nvPr>
        </p:nvSpPr>
        <p:spPr>
          <a:xfrm>
            <a:off x="6340798" y="3392126"/>
            <a:ext cx="2143577" cy="1027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590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411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486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75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7"/>
          </p:nvPr>
        </p:nvSpPr>
        <p:spPr>
          <a:xfrm>
            <a:off x="1510254" y="1329201"/>
            <a:ext cx="6123491" cy="619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510254" y="564993"/>
            <a:ext cx="6123491" cy="7642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teal -&gt; purp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7600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Font typeface="Roboto Thin"/>
              <a:buNone/>
              <a:defRPr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s ver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286916" y="659625"/>
            <a:ext cx="33088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286916" y="974829"/>
            <a:ext cx="3308877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3"/>
          </p:nvPr>
        </p:nvSpPr>
        <p:spPr>
          <a:xfrm>
            <a:off x="5286916" y="2108083"/>
            <a:ext cx="3308877" cy="358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4"/>
          </p:nvPr>
        </p:nvSpPr>
        <p:spPr>
          <a:xfrm>
            <a:off x="5286916" y="2423285"/>
            <a:ext cx="3308877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5"/>
          </p:nvPr>
        </p:nvSpPr>
        <p:spPr>
          <a:xfrm>
            <a:off x="5286916" y="3556539"/>
            <a:ext cx="3308877" cy="358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6"/>
          </p:nvPr>
        </p:nvSpPr>
        <p:spPr>
          <a:xfrm>
            <a:off x="5286916" y="3871742"/>
            <a:ext cx="3308877" cy="659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143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5600" marR="0" lvl="1" indent="-1233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518400" marR="0" lvl="2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518400" marR="0" lvl="3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518400" marR="0" lvl="4" indent="-118349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7"/>
          </p:nvPr>
        </p:nvSpPr>
        <p:spPr>
          <a:xfrm>
            <a:off x="539947" y="2454130"/>
            <a:ext cx="3570299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39947" y="514312"/>
            <a:ext cx="3570299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rtner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hape 175"/>
          <p:cNvCxnSpPr/>
          <p:nvPr/>
        </p:nvCxnSpPr>
        <p:spPr>
          <a:xfrm rot="10800000">
            <a:off x="6502214" y="844294"/>
            <a:ext cx="0" cy="3474773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4963258" y="2007314"/>
            <a:ext cx="3087437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>
            <a:off x="4969410" y="3165572"/>
            <a:ext cx="3087437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8" name="Shape 178"/>
          <p:cNvSpPr>
            <a:spLocks noGrp="1"/>
          </p:cNvSpPr>
          <p:nvPr>
            <p:ph type="pic" idx="2"/>
          </p:nvPr>
        </p:nvSpPr>
        <p:spPr>
          <a:xfrm>
            <a:off x="6859475" y="2099294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pic" idx="3"/>
          </p:nvPr>
        </p:nvSpPr>
        <p:spPr>
          <a:xfrm>
            <a:off x="5191858" y="2095127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pic" idx="4"/>
          </p:nvPr>
        </p:nvSpPr>
        <p:spPr>
          <a:xfrm>
            <a:off x="6859475" y="3295271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pic" idx="5"/>
          </p:nvPr>
        </p:nvSpPr>
        <p:spPr>
          <a:xfrm>
            <a:off x="6859475" y="960824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idx="6"/>
          </p:nvPr>
        </p:nvSpPr>
        <p:spPr>
          <a:xfrm>
            <a:off x="5191858" y="3310453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7"/>
          </p:nvPr>
        </p:nvSpPr>
        <p:spPr>
          <a:xfrm>
            <a:off x="5191858" y="962758"/>
            <a:ext cx="953164" cy="9531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539947" y="2454130"/>
            <a:ext cx="3570299" cy="1949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2386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8400" marR="0" lvl="2" indent="-1244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96400" marR="0" lvl="3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6400" marR="0" lvl="4" indent="-131987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3166"/>
              <a:buFont typeface="Arial"/>
              <a:buChar char="•"/>
              <a:defRPr sz="12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39947" y="514312"/>
            <a:ext cx="3570299" cy="168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0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slide"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6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r gu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19125" y="273843"/>
            <a:ext cx="8099822" cy="460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guide – delete before use</a:t>
            </a:r>
          </a:p>
        </p:txBody>
      </p:sp>
      <p:sp>
        <p:nvSpPr>
          <p:cNvPr id="191" name="Shape 191"/>
          <p:cNvSpPr/>
          <p:nvPr/>
        </p:nvSpPr>
        <p:spPr>
          <a:xfrm>
            <a:off x="6731793" y="1375341"/>
            <a:ext cx="1620000" cy="3872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picture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slides with pictureplaceholder,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icon and choose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731793" y="1983238"/>
            <a:ext cx="1620000" cy="15145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picture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size orfocus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picture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scale the picture,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down while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dragging the corners of the picture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you delete the picture and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a new one, the picture may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 in front of the text or graphic,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happens, select the picture,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and choose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to back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701946" y="2458039"/>
            <a:ext cx="1620000" cy="931023"/>
          </a:xfrm>
          <a:prstGeom prst="rect">
            <a:avLst/>
          </a:prstGeom>
          <a:noFill/>
          <a:ln>
            <a:noFill/>
          </a:ln>
        </p:spPr>
        <p:txBody>
          <a:bodyPr lIns="0" tIns="0" rIns="1080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layouts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slide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nsertnew slide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an appropriate layout from the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"drop down" menu </a:t>
            </a:r>
          </a:p>
        </p:txBody>
      </p:sp>
      <p:sp>
        <p:nvSpPr>
          <p:cNvPr id="194" name="Shape 194"/>
          <p:cNvSpPr/>
          <p:nvPr/>
        </p:nvSpPr>
        <p:spPr>
          <a:xfrm>
            <a:off x="4711185" y="3531812"/>
            <a:ext cx="1620000" cy="814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slide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reset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Position, size and formatting of the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Thin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placeholders to their default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01948" y="1375341"/>
            <a:ext cx="1620598" cy="1022074"/>
          </a:xfrm>
          <a:prstGeom prst="rect">
            <a:avLst/>
          </a:prstGeom>
          <a:noFill/>
          <a:ln>
            <a:noFill/>
          </a:ln>
        </p:spPr>
        <p:txBody>
          <a:bodyPr lIns="0" tIns="0" rIns="1080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text styles (levels)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 to jump through 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levels. Click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switch from one level to the next level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go back in levels use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SHIFT-TAB</a:t>
            </a: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None/>
            </a:pPr>
            <a:endParaRPr sz="675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SzPct val="25000"/>
              <a:buNone/>
            </a:pP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list level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25249" y="1373937"/>
            <a:ext cx="2029843" cy="2309607"/>
          </a:xfrm>
          <a:prstGeom prst="rect">
            <a:avLst/>
          </a:prstGeom>
          <a:noFill/>
          <a:ln>
            <a:noFill/>
          </a:ln>
        </p:spPr>
        <p:txBody>
          <a:bodyPr lIns="0" tIns="0" rIns="10800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background from White to Blue on all slides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all slides in the left pane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-menu &gt; Click on the Blue Theme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selected slides will now use the blue master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SzPct val="25000"/>
              <a:buNone/>
            </a:pPr>
            <a:r>
              <a:rPr lang="en-US"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background from Blue to White on one slide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slide in the left pane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-menu &gt;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on the White Theme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lang="en-US" sz="67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to Selected Slides</a:t>
            </a:r>
          </a:p>
          <a:p>
            <a:pPr marL="0" marR="0" lvl="0" indent="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896" y="2118457"/>
            <a:ext cx="253049" cy="24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6422" y="1556315"/>
            <a:ext cx="196613" cy="19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182" y="3838669"/>
            <a:ext cx="369338" cy="15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6164" y="2653946"/>
            <a:ext cx="243573" cy="43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6">
            <a:alphaModFix/>
          </a:blip>
          <a:srcRect l="36944" r="2271" b="69429"/>
          <a:stretch/>
        </p:blipFill>
        <p:spPr>
          <a:xfrm>
            <a:off x="6090692" y="3156149"/>
            <a:ext cx="445025" cy="14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68653" y="2157848"/>
            <a:ext cx="411996" cy="21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45175" y="2431800"/>
            <a:ext cx="269770" cy="25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9072" y="1319478"/>
            <a:ext cx="507143" cy="21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55093" y="1481180"/>
            <a:ext cx="1371428" cy="46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9072" y="2588286"/>
            <a:ext cx="507143" cy="21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55093" y="2749990"/>
            <a:ext cx="1371428" cy="46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11">
            <a:alphaModFix/>
          </a:blip>
          <a:srcRect t="17160"/>
          <a:stretch/>
        </p:blipFill>
        <p:spPr>
          <a:xfrm>
            <a:off x="2655093" y="3402623"/>
            <a:ext cx="1679513" cy="70246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3135300" y="1329011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10" name="Shape 210"/>
          <p:cNvSpPr/>
          <p:nvPr/>
        </p:nvSpPr>
        <p:spPr>
          <a:xfrm>
            <a:off x="3108309" y="2602750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11" name="Shape 211"/>
          <p:cNvSpPr/>
          <p:nvPr/>
        </p:nvSpPr>
        <p:spPr>
          <a:xfrm>
            <a:off x="2849344" y="3125516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12" name="Shape 212"/>
          <p:cNvSpPr/>
          <p:nvPr/>
        </p:nvSpPr>
        <p:spPr>
          <a:xfrm>
            <a:off x="3831303" y="1832135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13" name="Shape 213"/>
          <p:cNvSpPr/>
          <p:nvPr/>
        </p:nvSpPr>
        <p:spPr>
          <a:xfrm>
            <a:off x="3928912" y="3741692"/>
            <a:ext cx="195218" cy="195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ora -&gt; dp red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6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with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purp -&gt; mag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59625" y="1615688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  <a:buFont typeface="Roboto Thin"/>
              <a:buNone/>
              <a:defRPr sz="3600" b="0" i="0" u="none" strike="noStrike" cap="none">
                <a:solidFill>
                  <a:schemeClr val="accent5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headline ora -&gt; dp red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Font typeface="Roboto Thin"/>
              <a:buNone/>
              <a:defRPr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222C37"/>
          </a:solidFill>
          <a:ln>
            <a:noFill/>
          </a:ln>
        </p:spPr>
        <p:txBody>
          <a:bodyPr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58800" y="658800"/>
            <a:ext cx="7826399" cy="19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 Thin"/>
              <a:buNone/>
              <a:defRPr sz="3600" b="0" i="0" u="none" strike="noStrike" cap="none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58800" y="2570400"/>
            <a:ext cx="7826399" cy="19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68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68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46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8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lang="en-US" sz="68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203471" y="4532267"/>
            <a:ext cx="704850" cy="39647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58800" y="658800"/>
            <a:ext cx="7826399" cy="19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 Thin"/>
              <a:buNone/>
              <a:defRPr sz="3600" b="0" i="0" u="none" strike="noStrike" cap="non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58800" y="2570400"/>
            <a:ext cx="7822799" cy="1963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002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00399" marR="0" lvl="1" indent="-141624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6153"/>
              <a:buFont typeface="Arial"/>
              <a:buChar char="•"/>
              <a:defRPr sz="12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98400" marR="0" lvl="2" indent="-1300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896400" marR="0" lvl="3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896400" marR="0" lvl="4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896400" marR="0" lvl="5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896400" marR="0" lvl="6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896400" marR="0" lvl="7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896400" marR="0" lvl="8" indent="-137575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5833"/>
              <a:buFont typeface="Arial"/>
              <a:buChar char="•"/>
              <a:defRPr sz="11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47700" y="4767262"/>
            <a:ext cx="20383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675" b="0" i="0" u="none" strike="noStrike" cap="none">
                <a:solidFill>
                  <a:srgbClr val="8A8C8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None/>
              <a:defRPr sz="675" b="0" i="0" u="none" strike="noStrike" cap="none">
                <a:solidFill>
                  <a:srgbClr val="8A8C8E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38349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75" b="0" i="0" u="none" strike="noStrike" cap="none">
                <a:solidFill>
                  <a:srgbClr val="8A8C8E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lang="en-US" sz="675" b="0" i="0" u="none" strike="noStrike" cap="none">
              <a:solidFill>
                <a:srgbClr val="8A8C8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203471" y="4531719"/>
            <a:ext cx="706802" cy="3975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41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Objectives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game using content from the Asset Store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CONSTRUCT a game with integrated VR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DEMONSTRATE how to use the various tools of the Unity Editor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IDENTIFY good design practices when building for VR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507600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Cycles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539950" y="1323473"/>
            <a:ext cx="3109699" cy="3077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Project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Building a Scene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World Boundaries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Integrating VR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Animating a Character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Animation Transitions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Roboto Thin"/>
              <a:buAutoNum type="arabicPeriod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Spawning Collectables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68400" y="1323473"/>
            <a:ext cx="3109699" cy="3077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 startAt="10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Game Manager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 startAt="10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Audio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 startAt="10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Improving Graphics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428"/>
              <a:buFont typeface="Roboto Thin"/>
              <a:buAutoNum type="arabicPeriod" startAt="10"/>
            </a:pPr>
            <a:r>
              <a:rPr lang="en-US" sz="13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Build and Deploy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01: The Project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Project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Ground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model into the scene from Prefabs/Environment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Save scene into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Scenes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folder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Practice navigating the scene</a:t>
            </a:r>
          </a:p>
          <a:p>
            <a:pPr marL="729000" marR="0" lvl="1" indent="-52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RMB + Drag = Look Around</a:t>
            </a:r>
          </a:p>
          <a:p>
            <a:pPr marL="729000" marR="0" lvl="1" indent="-52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RMB + WASD = Move Around</a:t>
            </a:r>
          </a:p>
          <a:p>
            <a:pPr marL="729000" marR="0" lvl="1" indent="-52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RMB + QE = Move Up / Move Down</a:t>
            </a:r>
          </a:p>
          <a:p>
            <a:pPr marL="729000" marR="0" lvl="1" indent="-5258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 = Focus on Select Object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02: Building a Scene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Practice placing objects around the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Practice using the scene tools: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Q – Hand tool – used for panning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 – Translate tool – used to move objects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 – Rotate tool – used to rotate objects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 – Scale tool – used to scale objects</a:t>
            </a: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153"/>
              <a:buFont typeface="Roboto Thin"/>
              <a:buAutoNum type="arabicPeriod"/>
            </a:pPr>
            <a:r>
              <a:rPr lang="en-US" sz="125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 – Rect tool – used to move 2D objects like UI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03: The Viking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the scene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StartingScene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model into the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Capsule Collider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 - Center.y = 1 Height = 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Rigidbody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Player_FullControl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script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04: World Boundaries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Freeze the X, Y, and Z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Rotation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Constraints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Rigidbody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component 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WorldColliders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into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Hierarchy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window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Click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Layers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button in the upper-right of the editor and click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Eye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icon next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WallColliders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layer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uncheck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WallColliders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layer on the camera’s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Culling Mask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Test the game in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mode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05: Integrating VR</a:t>
            </a:r>
            <a:b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lang="en-US" sz="3600" b="0" i="0" u="none" strike="noStrike" cap="none">
              <a:solidFill>
                <a:srgbClr val="E4792D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Empty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game object, name it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Rig’s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position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X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= -2.38,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= 7,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Z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= -18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Hierarchy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window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Remove any rotation 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Editor Control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 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Mouse Control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if not testing with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VR Headset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Go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VR-&gt;Enable VR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if testing with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VR Headset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06: Animating a Character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CameraFollow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 to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 set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as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Target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 set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Idle,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Run,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Jump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animations onto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Animator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window to see the animations on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07: Animation Transitions – Part 1</a:t>
            </a:r>
            <a:b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lang="en-US" sz="3600" b="0" i="0" u="none" strike="noStrike" cap="none">
              <a:solidFill>
                <a:srgbClr val="E4792D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Animator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create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Float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parameter named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the transitions between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&lt;-&gt;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each transition 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Has Exit Time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 Greater .01”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 Less .01”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7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07: Animation Transitions – Part 2</a:t>
            </a:r>
            <a:b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lang="en-US" sz="3600" b="0" i="0" u="none" strike="noStrike" cap="none">
              <a:solidFill>
                <a:srgbClr val="E4792D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Animator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create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Trigger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named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and a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Bool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named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Grounded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the transitions between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&lt;-&gt;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each transition 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Has Exit Time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“Jump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Idle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 Less .01”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“Grounded = true”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Ground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property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Ground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Viking’s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player script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7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About 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07: Animation Transitions – Part 3</a:t>
            </a:r>
            <a:b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endParaRPr lang="en-US" sz="3600" b="0" i="0" u="none" strike="noStrike" cap="none">
              <a:solidFill>
                <a:srgbClr val="E4792D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the transitions between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&lt;-&gt;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each transition 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Has Exit Time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“Jump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Set the transition from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Jump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Run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“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Speed Greater .01”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“Grounded = true”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Adjust the blends on the transitions as needed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7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08: Collectables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Turn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into a prefab by dragging it 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Hierarchy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window into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Prefabs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folder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into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lang="en-US" sz="1800" b="0" i="0" u="sng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click </a:t>
            </a:r>
            <a:r>
              <a:rPr lang="en-US" sz="1800" b="1" i="0" u="sng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Apply</a:t>
            </a:r>
            <a:r>
              <a:rPr lang="en-US" sz="1800" b="0" i="0" u="sng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in the top right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of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Inspector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as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7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09: Spawning Collectables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Delete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object from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CollectableSpawner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Spawn Points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game object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 Prefab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property 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CollectableSpawner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10: The Game Manager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 UI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into the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game object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property of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script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 Panel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Viking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Timer Panel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Environment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Win and Loss Panels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from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Game Manager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11: Audio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an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Audio Source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game objects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Loop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set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Forrest Spirit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Wall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 on Awake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set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Spell_02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an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Audio Source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component 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Collectable 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uncheck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Play on Awake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and set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Clip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Inventory_Open_01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None/>
            </a:pPr>
            <a:endParaRPr sz="1800" b="1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None/>
            </a:pPr>
            <a:endParaRPr sz="180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12: Improving Graphics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539950" y="1380115"/>
            <a:ext cx="8056800" cy="32513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Sunny 03B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noSun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skybox into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Lighting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window, uncheck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Auto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and then click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Bake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Post Processing Behavior to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Main Camera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(personal preference) </a:t>
            </a:r>
            <a:endParaRPr lang="en-US" sz="1800" b="0" i="0" u="none" strike="noStrike" cap="none" dirty="0" smtClean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dirty="0" smtClean="0"/>
              <a:t>Create Post Processing Profile in Project Hierarchy </a:t>
            </a:r>
            <a:endParaRPr lang="en-US" sz="1800" b="0" i="0" u="none" strike="noStrike" cap="none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700" b="0" i="0" u="none" strike="noStrike" cap="none" dirty="0" err="1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Tonemapping</a:t>
            </a:r>
            <a:endParaRPr lang="en-US" sz="1700" b="0" i="0" u="none" strike="noStrike" cap="none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557550" marR="0" lvl="1" indent="-354349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Bloom</a:t>
            </a:r>
          </a:p>
          <a:p>
            <a:pPr marL="342901" indent="-354349">
              <a:buSzPct val="100000"/>
              <a:buFont typeface="Roboto Thin"/>
              <a:buAutoNum type="arabicPeriod"/>
            </a:pPr>
            <a:r>
              <a:rPr lang="en-US" sz="1700" dirty="0" smtClean="0"/>
              <a:t>Assign Post Processing Profile to Behavior</a:t>
            </a:r>
            <a:endParaRPr 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Step 13: Build and Deploy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Go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File-&gt;Build Settings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Add Open Scenes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to add current scene to the build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Click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Build and Run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Save the game file and enjoy!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Optional Steps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4792D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4792D"/>
                </a:solidFill>
                <a:latin typeface="Roboto Thin"/>
                <a:ea typeface="Roboto Thin"/>
                <a:cs typeface="Roboto Thin"/>
                <a:sym typeface="Roboto Thin"/>
              </a:rPr>
              <a:t>Camera Scaling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World Shrinker 3000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prefab into scene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Drag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Control Rig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onto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 Controller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property of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 Scaler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script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 Thin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Open the </a:t>
            </a:r>
            <a:r>
              <a:rPr lang="en-US" sz="1800" b="1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CameraZoomTesting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scene to see the difference between zooming a VR camera and scaling 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Motion Controls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-US" sz="1400"/>
              <a:t>Create Empty GameObject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Rename it to Controller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Add MotionController component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Configure VR Node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-US" sz="1400"/>
              <a:t>Create a cube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Remove Collider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Scale to (0.1, 0.1, 0.1)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Make child of Controller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-US" sz="1400"/>
              <a:t>Duplicate Controller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-US" sz="1400"/>
              <a:t>Reconfigure VR Node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1495" y="678079"/>
            <a:ext cx="7824751" cy="1481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 dirty="0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Viking Quest VR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408050" y="2101359"/>
            <a:ext cx="6773424" cy="182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Get The Assets:</a:t>
            </a: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40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bit.ly/</a:t>
            </a:r>
            <a:r>
              <a:rPr lang="en-US" sz="40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UnityRSNYC</a:t>
            </a:r>
            <a:endParaRPr lang="en-US" sz="4000" dirty="0" smtClean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350" dirty="0" smtClean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Dan </a:t>
            </a:r>
            <a:r>
              <a:rPr lang="en-US" sz="135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Miller</a:t>
            </a:r>
            <a:r>
              <a:rPr lang="en-US" sz="135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– </a:t>
            </a:r>
            <a:r>
              <a:rPr lang="en-US" sz="135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danielmi</a:t>
            </a:r>
            <a:r>
              <a:rPr lang="en-US" sz="135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@Unity3d.com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Motion Controllers Input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Open Input Manager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Add PrimaryIndexTrigger and configure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Add SecondaryIndexTrigger and configure</a:t>
            </a:r>
          </a:p>
        </p:txBody>
      </p:sp>
      <p:pic>
        <p:nvPicPr>
          <p:cNvPr id="392" name="Shape 392" descr="input_trigger_vive_pr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8799"/>
            <a:ext cx="4489423" cy="224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 descr="input_trigger_vive_seco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400" y="2898799"/>
            <a:ext cx="4456149" cy="22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Vacuum Setup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 ControllerVacuum to Right Controller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 Empty GameObject to Right Controller as child</a:t>
            </a:r>
          </a:p>
          <a:p>
            <a:pPr marL="914400" lvl="1" indent="-3429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Position at (0, 0, 2)</a:t>
            </a:r>
          </a:p>
          <a:p>
            <a:pPr marL="457200" lvl="0" indent="-34290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Assing Empty GameObject as LerpPoint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Scene Setup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539950" y="1380116"/>
            <a:ext cx="8056800" cy="303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Disable Camera Follow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Lower Level Boundaries to (0, -2, 0)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Create Dangle Animation On Viking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 Animation Triggers - Dangle, Idle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 Dangle State and setup transition from any state</a:t>
            </a:r>
          </a:p>
          <a:p>
            <a:pPr marL="457200" lvl="0" indent="-34290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Create transition from any state to Idle state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659625" y="1615687"/>
            <a:ext cx="7824751" cy="1912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 Thin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  <a:t>Thank you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r>
              <a:rPr lang="en-US" sz="3600" b="0" i="0" u="none" strike="noStrike" cap="none" dirty="0" smtClean="0">
                <a:solidFill>
                  <a:schemeClr val="lt1"/>
                </a:solidFill>
                <a:latin typeface="Roboto Thin"/>
                <a:ea typeface="Roboto Thin"/>
                <a:cs typeface="Roboto Thin"/>
                <a:sym typeface="Roboto Thin"/>
              </a:rPr>
              <a:t>bit.ly/rsnyc717</a:t>
            </a:r>
            <a:endParaRPr lang="en-US" sz="3600" b="0" i="0" u="none" strike="noStrike" cap="none" dirty="0">
              <a:solidFill>
                <a:schemeClr val="lt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1495" y="678079"/>
            <a:ext cx="7824751" cy="1481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 dirty="0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Viking Quest VR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408050" y="2101359"/>
            <a:ext cx="6773424" cy="182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Get The Assets:</a:t>
            </a: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40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bit.ly/</a:t>
            </a:r>
            <a:r>
              <a:rPr lang="en-US" sz="4000" dirty="0" err="1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UnityRSNYC</a:t>
            </a:r>
            <a:endParaRPr lang="en-US" sz="4000" dirty="0" smtClean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350" dirty="0" smtClean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Dan </a:t>
            </a:r>
            <a:r>
              <a:rPr lang="en-US" sz="135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Miller</a:t>
            </a:r>
            <a:r>
              <a:rPr lang="en-US" sz="135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– </a:t>
            </a:r>
            <a:r>
              <a:rPr lang="en-US" sz="135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danielmi</a:t>
            </a:r>
            <a:r>
              <a:rPr lang="en-US" sz="1350" b="0" i="0" u="none" strike="noStrike" cap="none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@Unity3d.com</a:t>
            </a:r>
          </a:p>
        </p:txBody>
      </p:sp>
    </p:spTree>
    <p:extLst>
      <p:ext uri="{BB962C8B-B14F-4D97-AF65-F5344CB8AC3E}">
        <p14:creationId xmlns:p14="http://schemas.microsoft.com/office/powerpoint/2010/main" val="15364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71495" y="1562500"/>
            <a:ext cx="7824751" cy="14819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9688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009688"/>
                </a:solidFill>
                <a:latin typeface="Roboto Thin"/>
                <a:ea typeface="Roboto Thin"/>
                <a:cs typeface="Roboto Thin"/>
                <a:sym typeface="Roboto Thin"/>
              </a:rPr>
              <a:t>Viking Quest VR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408050" y="3084225"/>
            <a:ext cx="6351639" cy="844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The Assets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539949" y="4073235"/>
            <a:ext cx="8056800" cy="346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http://bit.ly/2gFgIUZ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574" y="1010492"/>
            <a:ext cx="6091549" cy="306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Environment – 3DFancy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203" y="1312558"/>
            <a:ext cx="6462291" cy="3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Character - BITGEM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6262" y="1361220"/>
            <a:ext cx="6264171" cy="30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507599" y="514350"/>
            <a:ext cx="8121600" cy="8091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91E63"/>
              </a:buClr>
              <a:buSzPct val="25000"/>
              <a:buFont typeface="Roboto Thin"/>
              <a:buNone/>
            </a:pPr>
            <a:r>
              <a:rPr lang="en-US" sz="3600" b="0" i="0" u="none" strike="noStrike" cap="none">
                <a:solidFill>
                  <a:srgbClr val="E91E63"/>
                </a:solidFill>
                <a:latin typeface="Roboto Thin"/>
                <a:ea typeface="Roboto Thin"/>
                <a:cs typeface="Roboto Thin"/>
                <a:sym typeface="Roboto Thin"/>
              </a:rPr>
              <a:t>The Game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539949" y="1380116"/>
            <a:ext cx="8056800" cy="3039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554" y="992188"/>
            <a:ext cx="6967537" cy="391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Unity new">
      <a:dk1>
        <a:srgbClr val="222C37"/>
      </a:dk1>
      <a:lt1>
        <a:srgbClr val="FFFFFF"/>
      </a:lt1>
      <a:dk2>
        <a:srgbClr val="5A5A5D"/>
      </a:dk2>
      <a:lt2>
        <a:srgbClr val="ECEFF1"/>
      </a:lt2>
      <a:accent1>
        <a:srgbClr val="2196F3"/>
      </a:accent1>
      <a:accent2>
        <a:srgbClr val="009688"/>
      </a:accent2>
      <a:accent3>
        <a:srgbClr val="FFEB3B"/>
      </a:accent3>
      <a:accent4>
        <a:srgbClr val="FF9800"/>
      </a:accent4>
      <a:accent5>
        <a:srgbClr val="E91E63"/>
      </a:accent5>
      <a:accent6>
        <a:srgbClr val="9C27B0"/>
      </a:accent6>
      <a:hlink>
        <a:srgbClr val="00BCD5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1142</Words>
  <Application>Microsoft Office PowerPoint</Application>
  <PresentationFormat>On-screen Show (16:9)</PresentationFormat>
  <Paragraphs>167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Consolas</vt:lpstr>
      <vt:lpstr>Arial</vt:lpstr>
      <vt:lpstr>Roboto Light</vt:lpstr>
      <vt:lpstr>Roboto Thin</vt:lpstr>
      <vt:lpstr>Roboto</vt:lpstr>
      <vt:lpstr>Blue</vt:lpstr>
      <vt:lpstr>White</vt:lpstr>
      <vt:lpstr>PowerPoint Presentation</vt:lpstr>
      <vt:lpstr>About Me</vt:lpstr>
      <vt:lpstr>Viking Quest VR</vt:lpstr>
      <vt:lpstr>Viking Quest VR</vt:lpstr>
      <vt:lpstr>Viking Quest VR</vt:lpstr>
      <vt:lpstr>The Assets</vt:lpstr>
      <vt:lpstr>Environment – 3DFancy</vt:lpstr>
      <vt:lpstr>Character - BITGEM</vt:lpstr>
      <vt:lpstr>The Game</vt:lpstr>
      <vt:lpstr>Objectives</vt:lpstr>
      <vt:lpstr>Cycles</vt:lpstr>
      <vt:lpstr>Step 01: The Project</vt:lpstr>
      <vt:lpstr>Step 02: Building a Scene</vt:lpstr>
      <vt:lpstr>Step 03: The Viking</vt:lpstr>
      <vt:lpstr>Step 04: World Boundaries</vt:lpstr>
      <vt:lpstr>Step 05: Integrating VR </vt:lpstr>
      <vt:lpstr>Step 06: Animating a Character</vt:lpstr>
      <vt:lpstr>Step 07: Animation Transitions – Part 1 </vt:lpstr>
      <vt:lpstr>Step 07: Animation Transitions – Part 2 </vt:lpstr>
      <vt:lpstr>Step 07: Animation Transitions – Part 3 </vt:lpstr>
      <vt:lpstr>Step 08: Collectables</vt:lpstr>
      <vt:lpstr>Step 09: Spawning Collectables</vt:lpstr>
      <vt:lpstr>Step 10: The Game Manager</vt:lpstr>
      <vt:lpstr>Step 11: Audio</vt:lpstr>
      <vt:lpstr>Step 12: Improving Graphics</vt:lpstr>
      <vt:lpstr>Step 13: Build and Deploy</vt:lpstr>
      <vt:lpstr>Optional Steps</vt:lpstr>
      <vt:lpstr>Camera Scaling</vt:lpstr>
      <vt:lpstr>Motion Controls</vt:lpstr>
      <vt:lpstr>Motion Controllers Input</vt:lpstr>
      <vt:lpstr>Vacuum Setup</vt:lpstr>
      <vt:lpstr>Scene Setup</vt:lpstr>
      <vt:lpstr>Thank you bit.ly/rsnyc717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</cp:lastModifiedBy>
  <cp:revision>5</cp:revision>
  <dcterms:modified xsi:type="dcterms:W3CDTF">2017-07-09T14:24:19Z</dcterms:modified>
</cp:coreProperties>
</file>