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0" r:id="rId1"/>
  </p:sldMasterIdLst>
  <p:notesMasterIdLst>
    <p:notesMasterId r:id="rId13"/>
  </p:notesMasterIdLst>
  <p:sldIdLst>
    <p:sldId id="256" r:id="rId2"/>
    <p:sldId id="273" r:id="rId3"/>
    <p:sldId id="275" r:id="rId4"/>
    <p:sldId id="265" r:id="rId5"/>
    <p:sldId id="270" r:id="rId6"/>
    <p:sldId id="267" r:id="rId7"/>
    <p:sldId id="268" r:id="rId8"/>
    <p:sldId id="271" r:id="rId9"/>
    <p:sldId id="272" r:id="rId10"/>
    <p:sldId id="274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9" autoAdjust="0"/>
    <p:restoredTop sz="95631" autoAdjust="0"/>
  </p:normalViewPr>
  <p:slideViewPr>
    <p:cSldViewPr snapToGrid="0">
      <p:cViewPr varScale="1">
        <p:scale>
          <a:sx n="109" d="100"/>
          <a:sy n="109" d="100"/>
        </p:scale>
        <p:origin x="780" y="5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BBDA9-00D3-4ABB-A2C2-7F9B3CD2587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20B5B-F85A-4AD1-94B7-E3315E48E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50% of the states (10) - Colorado, California, Michigan, Oregon, Pennsylvania, Washington, </a:t>
            </a:r>
            <a:r>
              <a:rPr lang="en-US" dirty="0" err="1"/>
              <a:t>Massachussetts</a:t>
            </a:r>
            <a:r>
              <a:rPr lang="en-US" dirty="0"/>
              <a:t>, Indiana and Wisconsin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20% of the states (7) – North Carolina, Illinois, Virginia, New York, Florida, Ohio and Minnesota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20B5B-F85A-4AD1-94B7-E3315E48E2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20B5B-F85A-4AD1-94B7-E3315E48E2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1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20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0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2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B0EBA21-4A0C-480C-9AD1-52E245FD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82" y="296352"/>
            <a:ext cx="9720072" cy="846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55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11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82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45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516" y="302666"/>
            <a:ext cx="9720072" cy="846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56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39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0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0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8282" y="296352"/>
            <a:ext cx="9720072" cy="846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35390" y="242515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93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fzjonathan/casestudy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C081-3507-47B6-8931-5F3AC04F3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1 – MSDS 6306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9872B-DC82-4981-80BB-2166811FD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Jonathan Flores, Melissa </a:t>
            </a:r>
            <a:r>
              <a:rPr lang="en-US" dirty="0" err="1"/>
              <a:t>Luzardo</a:t>
            </a:r>
            <a:r>
              <a:rPr lang="en-US" dirty="0"/>
              <a:t> and Randy Park</a:t>
            </a:r>
          </a:p>
        </p:txBody>
      </p:sp>
    </p:spTree>
    <p:extLst>
      <p:ext uri="{BB962C8B-B14F-4D97-AF65-F5344CB8AC3E}">
        <p14:creationId xmlns:p14="http://schemas.microsoft.com/office/powerpoint/2010/main" val="35702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BA59-79DA-4832-B54C-ECB11244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IBU vs ABV - positive direct relationship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F98E13E-1089-4C10-B3F0-85881225E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38" y="209118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 descr="Screen Clipping">
            <a:extLst>
              <a:ext uri="{FF2B5EF4-FFF2-40B4-BE49-F238E27FC236}">
                <a16:creationId xmlns:a16="http://schemas.microsoft.com/office/drawing/2014/main" id="{92891240-D981-4FD4-85F0-C0F2B2C5D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65" y="1402818"/>
            <a:ext cx="5222311" cy="51525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FE2456-26E5-40DC-BE85-1C0C090E6595}"/>
              </a:ext>
            </a:extLst>
          </p:cNvPr>
          <p:cNvSpPr txBox="1"/>
          <p:nvPr/>
        </p:nvSpPr>
        <p:spPr>
          <a:xfrm>
            <a:off x="4808257" y="2190983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R-Squared: 0.45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33970C-EA46-4184-AD06-2B97128824B0}"/>
              </a:ext>
            </a:extLst>
          </p:cNvPr>
          <p:cNvSpPr/>
          <p:nvPr/>
        </p:nvSpPr>
        <p:spPr>
          <a:xfrm>
            <a:off x="7054320" y="1688954"/>
            <a:ext cx="4430369" cy="1477328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is a positive direct relationship between IBU and ABV. The R-squared of 0.45 indicates there is a moderate, not high, strength between these two variables. The simple linear regression formula is as follow: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A842AF9-4842-44A4-A971-F860513DD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457691"/>
              </p:ext>
            </p:extLst>
          </p:nvPr>
        </p:nvGraphicFramePr>
        <p:xfrm>
          <a:off x="8006634" y="3614191"/>
          <a:ext cx="2525740" cy="10972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341612">
                  <a:extLst>
                    <a:ext uri="{9D8B030D-6E8A-4147-A177-3AD203B41FA5}">
                      <a16:colId xmlns:a16="http://schemas.microsoft.com/office/drawing/2014/main" val="1963330423"/>
                    </a:ext>
                  </a:extLst>
                </a:gridCol>
                <a:gridCol w="1184128">
                  <a:extLst>
                    <a:ext uri="{9D8B030D-6E8A-4147-A177-3AD203B41FA5}">
                      <a16:colId xmlns:a16="http://schemas.microsoft.com/office/drawing/2014/main" val="342463233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Coefficients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3333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021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u="sng" dirty="0">
                          <a:effectLst/>
                        </a:rPr>
                        <a:t>Term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33338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 u="sng" dirty="0">
                          <a:effectLst/>
                        </a:rPr>
                        <a:t>Value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33338" marT="0" marB="0" anchor="ctr"/>
                </a:tc>
                <a:extLst>
                  <a:ext uri="{0D108BD9-81ED-4DB2-BD59-A6C34878D82A}">
                    <a16:rowId xmlns:a16="http://schemas.microsoft.com/office/drawing/2014/main" val="1342303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IBU (Y)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33338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0.0003508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33338" marT="0" marB="0" anchor="ctr"/>
                </a:tc>
                <a:extLst>
                  <a:ext uri="{0D108BD9-81ED-4DB2-BD59-A6C34878D82A}">
                    <a16:rowId xmlns:a16="http://schemas.microsoft.com/office/drawing/2014/main" val="3282350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Intercept (X)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33338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0.0449303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33338" marT="0" marB="0" anchor="ctr"/>
                </a:tc>
                <a:extLst>
                  <a:ext uri="{0D108BD9-81ED-4DB2-BD59-A6C34878D82A}">
                    <a16:rowId xmlns:a16="http://schemas.microsoft.com/office/drawing/2014/main" val="73344303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52882CE-0AB2-443F-8E8A-ED58FE1C681C}"/>
              </a:ext>
            </a:extLst>
          </p:cNvPr>
          <p:cNvSpPr txBox="1"/>
          <p:nvPr/>
        </p:nvSpPr>
        <p:spPr>
          <a:xfrm>
            <a:off x="7214572" y="5057638"/>
            <a:ext cx="4186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Meaning, the intercept is where x meets the value of y. For every 0.045 units of x, y moves 0.00035</a:t>
            </a:r>
          </a:p>
        </p:txBody>
      </p:sp>
    </p:spTree>
    <p:extLst>
      <p:ext uri="{BB962C8B-B14F-4D97-AF65-F5344CB8AC3E}">
        <p14:creationId xmlns:p14="http://schemas.microsoft.com/office/powerpoint/2010/main" val="11622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8896-A846-4D00-8317-338B72D3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Case Study 1 - Repository URL: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2800" dirty="0">
                <a:hlinkClick r:id="rId3"/>
              </a:rPr>
              <a:t>https://github.com/jfzjonathan/casestudy1</a:t>
            </a:r>
            <a:endParaRPr lang="en-US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76B54-E4A3-4D70-82AE-F3482A301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Team Members:</a:t>
            </a:r>
            <a:r>
              <a:rPr lang="en-US" dirty="0"/>
              <a:t> </a:t>
            </a:r>
          </a:p>
          <a:p>
            <a:r>
              <a:rPr lang="en-US" dirty="0"/>
              <a:t>Jonathan Flores, Melissa </a:t>
            </a:r>
            <a:r>
              <a:rPr lang="en-US" dirty="0" err="1"/>
              <a:t>Luzardo</a:t>
            </a:r>
            <a:r>
              <a:rPr lang="en-US" dirty="0"/>
              <a:t> and Randy Park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4EB76D0-8146-42D2-82F8-763F455DD8B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t="22080" b="22080"/>
          <a:stretch>
            <a:fillRect/>
          </a:stretch>
        </p:blipFill>
        <p:spPr>
          <a:xfrm>
            <a:off x="0" y="-1"/>
            <a:ext cx="1218895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0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BA59-79DA-4832-B54C-ECB11244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265" y="407669"/>
            <a:ext cx="10115913" cy="846495"/>
          </a:xfrm>
        </p:spPr>
        <p:txBody>
          <a:bodyPr>
            <a:normAutofit fontScale="90000"/>
          </a:bodyPr>
          <a:lstStyle/>
          <a:p>
            <a:r>
              <a:rPr lang="en-US" dirty="0"/>
              <a:t>“New Brewery Inc” Requests brewery Marketing evaluation</a:t>
            </a:r>
          </a:p>
        </p:txBody>
      </p:sp>
      <p:pic>
        <p:nvPicPr>
          <p:cNvPr id="3" name="Picture 2" descr="A glass of wine&#10;&#10;Description generated with high confidence">
            <a:extLst>
              <a:ext uri="{FF2B5EF4-FFF2-40B4-BE49-F238E27FC236}">
                <a16:creationId xmlns:a16="http://schemas.microsoft.com/office/drawing/2014/main" id="{A82FFB0E-5B5C-4577-8E45-7803A7C6F2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56970" y="2472398"/>
            <a:ext cx="5169333" cy="2684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567F6F-949A-49E0-B39C-10DD6881AFE3}"/>
              </a:ext>
            </a:extLst>
          </p:cNvPr>
          <p:cNvSpPr txBox="1"/>
          <p:nvPr/>
        </p:nvSpPr>
        <p:spPr>
          <a:xfrm>
            <a:off x="6161416" y="1918791"/>
            <a:ext cx="5751610" cy="168010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defTabSz="914400">
              <a:spcAft>
                <a:spcPts val="600"/>
              </a:spcAft>
              <a:buClr>
                <a:schemeClr val="accent2"/>
              </a:buClr>
            </a:pPr>
            <a:r>
              <a:rPr lang="en-US" sz="2400" dirty="0"/>
              <a:t>“New Brewery Inc” commissioned their marketing department with the </a:t>
            </a:r>
            <a:r>
              <a:rPr lang="en-US" sz="2400" b="1" dirty="0">
                <a:solidFill>
                  <a:schemeClr val="accent2"/>
                </a:solidFill>
              </a:rPr>
              <a:t>evaluation of the US craft beer and brewery market</a:t>
            </a:r>
            <a:r>
              <a:rPr lang="en-US" sz="2400" dirty="0"/>
              <a:t> for the launching of their new product “Better Beer”.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</a:pPr>
            <a:endParaRPr lang="en-US" sz="1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4D4449-D23A-4836-813C-BE2950311254}"/>
              </a:ext>
            </a:extLst>
          </p:cNvPr>
          <p:cNvSpPr/>
          <p:nvPr/>
        </p:nvSpPr>
        <p:spPr>
          <a:xfrm>
            <a:off x="6096000" y="1329677"/>
            <a:ext cx="14467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Request: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9504D6-B5B1-4C71-9C53-7AD409D6B890}"/>
              </a:ext>
            </a:extLst>
          </p:cNvPr>
          <p:cNvSpPr/>
          <p:nvPr/>
        </p:nvSpPr>
        <p:spPr>
          <a:xfrm>
            <a:off x="6161416" y="4374161"/>
            <a:ext cx="5699533" cy="2308324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/>
          </a:bodyPr>
          <a:lstStyle/>
          <a:p>
            <a:pPr defTabSz="914400">
              <a:spcAft>
                <a:spcPts val="600"/>
              </a:spcAft>
              <a:buClr>
                <a:schemeClr val="accent2"/>
              </a:buClr>
            </a:pPr>
            <a:r>
              <a:rPr lang="en-US" sz="2400" dirty="0"/>
              <a:t>To perform this study, the marketing department data scientist relied on the </a:t>
            </a:r>
            <a:r>
              <a:rPr lang="en-US" sz="2400" b="1" dirty="0">
                <a:solidFill>
                  <a:schemeClr val="accent3"/>
                </a:solidFill>
              </a:rPr>
              <a:t>“Beers”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accent3"/>
                </a:solidFill>
              </a:rPr>
              <a:t>“Breweries”</a:t>
            </a:r>
            <a:r>
              <a:rPr lang="en-US" sz="2400" dirty="0"/>
              <a:t> datasets provided by their marketing research counterpart and </a:t>
            </a:r>
            <a:r>
              <a:rPr lang="en-US" sz="2400" b="1" dirty="0">
                <a:solidFill>
                  <a:schemeClr val="accent3"/>
                </a:solidFill>
              </a:rPr>
              <a:t>focus on specific points of interests delineated by the companies upper management</a:t>
            </a:r>
            <a:r>
              <a:rPr lang="en-US" sz="2400" dirty="0"/>
              <a:t>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D89B30-61EC-4899-8D34-78C759FDECE7}"/>
              </a:ext>
            </a:extLst>
          </p:cNvPr>
          <p:cNvSpPr/>
          <p:nvPr/>
        </p:nvSpPr>
        <p:spPr>
          <a:xfrm>
            <a:off x="6096000" y="3814436"/>
            <a:ext cx="49191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accent3"/>
                </a:solidFill>
              </a:rPr>
              <a:t>Data Sources and Assumptions:</a:t>
            </a:r>
          </a:p>
        </p:txBody>
      </p:sp>
    </p:spTree>
    <p:extLst>
      <p:ext uri="{BB962C8B-B14F-4D97-AF65-F5344CB8AC3E}">
        <p14:creationId xmlns:p14="http://schemas.microsoft.com/office/powerpoint/2010/main" val="82565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9B89F-8F62-4B6E-8445-349258A9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Brewery and beer market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03C76-9FA8-4BF1-A7F8-2A6805536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Extracted from “Brewery” and “Beer” datasets</a:t>
            </a:r>
          </a:p>
        </p:txBody>
      </p:sp>
    </p:spTree>
    <p:extLst>
      <p:ext uri="{BB962C8B-B14F-4D97-AF65-F5344CB8AC3E}">
        <p14:creationId xmlns:p14="http://schemas.microsoft.com/office/powerpoint/2010/main" val="393736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0870-FD1C-4340-908B-D4884975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515" y="302666"/>
            <a:ext cx="10590173" cy="846495"/>
          </a:xfrm>
        </p:spPr>
        <p:txBody>
          <a:bodyPr>
            <a:normAutofit/>
          </a:bodyPr>
          <a:lstStyle/>
          <a:p>
            <a:r>
              <a:rPr lang="en-US" dirty="0"/>
              <a:t>There are </a:t>
            </a:r>
            <a:r>
              <a:rPr lang="en-US" dirty="0">
                <a:solidFill>
                  <a:schemeClr val="accent3"/>
                </a:solidFill>
              </a:rPr>
              <a:t>558</a:t>
            </a:r>
            <a:r>
              <a:rPr lang="en-US" dirty="0"/>
              <a:t> breweries in the United States</a:t>
            </a:r>
          </a:p>
        </p:txBody>
      </p:sp>
      <p:pic>
        <p:nvPicPr>
          <p:cNvPr id="14" name="Picture 13" descr="Screen Clipping">
            <a:extLst>
              <a:ext uri="{FF2B5EF4-FFF2-40B4-BE49-F238E27FC236}">
                <a16:creationId xmlns:a16="http://schemas.microsoft.com/office/drawing/2014/main" id="{5D4AD38C-167F-404C-B350-A4C156FE3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24" y="1688838"/>
            <a:ext cx="8913216" cy="4314968"/>
          </a:xfrm>
          <a:prstGeom prst="rect">
            <a:avLst/>
          </a:prstGeom>
        </p:spPr>
      </p:pic>
      <p:pic>
        <p:nvPicPr>
          <p:cNvPr id="16" name="Picture 15" descr="Screen Clipping">
            <a:extLst>
              <a:ext uri="{FF2B5EF4-FFF2-40B4-BE49-F238E27FC236}">
                <a16:creationId xmlns:a16="http://schemas.microsoft.com/office/drawing/2014/main" id="{EC58120A-B2F3-4D77-9022-1117C8446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39" y="2532412"/>
            <a:ext cx="1874839" cy="1999041"/>
          </a:xfrm>
          <a:prstGeom prst="rect">
            <a:avLst/>
          </a:prstGeom>
        </p:spPr>
      </p:pic>
      <p:pic>
        <p:nvPicPr>
          <p:cNvPr id="18" name="Picture 17" descr="Screen Clipping">
            <a:extLst>
              <a:ext uri="{FF2B5EF4-FFF2-40B4-BE49-F238E27FC236}">
                <a16:creationId xmlns:a16="http://schemas.microsoft.com/office/drawing/2014/main" id="{0A5D0FC0-4393-4019-9318-3D4BEF296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69" y="4800374"/>
            <a:ext cx="2387013" cy="1607477"/>
          </a:xfrm>
          <a:prstGeom prst="rect">
            <a:avLst/>
          </a:prstGeom>
        </p:spPr>
      </p:pic>
      <p:pic>
        <p:nvPicPr>
          <p:cNvPr id="20" name="Picture 19" descr="Screen Clipping">
            <a:extLst>
              <a:ext uri="{FF2B5EF4-FFF2-40B4-BE49-F238E27FC236}">
                <a16:creationId xmlns:a16="http://schemas.microsoft.com/office/drawing/2014/main" id="{D5606765-6ECC-4E1A-B756-7D34FC703A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945" y="1688838"/>
            <a:ext cx="2294676" cy="5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1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7A22F-9DB6-4699-89A3-1C94E0202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breweries in the 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37333F-4A42-41F8-A673-4133C2CC1597}"/>
              </a:ext>
            </a:extLst>
          </p:cNvPr>
          <p:cNvSpPr/>
          <p:nvPr/>
        </p:nvSpPr>
        <p:spPr>
          <a:xfrm>
            <a:off x="7192871" y="5251193"/>
            <a:ext cx="4400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0020" lvl="1" indent="-342900">
              <a:spcAft>
                <a:spcPts val="600"/>
              </a:spcAft>
              <a:buFont typeface="+mj-lt"/>
              <a:buAutoNum type="arabicPeriod" startAt="3"/>
            </a:pPr>
            <a:r>
              <a:rPr lang="en-US" dirty="0"/>
              <a:t>The other </a:t>
            </a:r>
            <a:r>
              <a:rPr lang="en-US" b="1" dirty="0">
                <a:solidFill>
                  <a:schemeClr val="accent4"/>
                </a:solidFill>
              </a:rPr>
              <a:t>30 and DC make up the remaining 30%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B0847B-93E7-48EA-9668-80A0A239A139}"/>
              </a:ext>
            </a:extLst>
          </p:cNvPr>
          <p:cNvSpPr/>
          <p:nvPr/>
        </p:nvSpPr>
        <p:spPr>
          <a:xfrm>
            <a:off x="7386638" y="1808784"/>
            <a:ext cx="14350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Insights: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957A84-A74F-4202-837E-AFAC70E88C56}"/>
              </a:ext>
            </a:extLst>
          </p:cNvPr>
          <p:cNvSpPr/>
          <p:nvPr/>
        </p:nvSpPr>
        <p:spPr>
          <a:xfrm>
            <a:off x="7192870" y="2491188"/>
            <a:ext cx="440055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002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The following </a:t>
            </a:r>
            <a:r>
              <a:rPr lang="en-US" b="1" dirty="0">
                <a:solidFill>
                  <a:schemeClr val="accent4"/>
                </a:solidFill>
              </a:rPr>
              <a:t>10 states make 50% of the breweries in the US</a:t>
            </a:r>
          </a:p>
          <a:p>
            <a:pPr marL="457200" lvl="2" indent="-1828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CO, CA, MI, OR, TX,PA, WA, MA, IN and WI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C146AE-BFCC-49D4-9F4C-DCB1EFA9936C}"/>
              </a:ext>
            </a:extLst>
          </p:cNvPr>
          <p:cNvSpPr/>
          <p:nvPr/>
        </p:nvSpPr>
        <p:spPr>
          <a:xfrm>
            <a:off x="7192870" y="4009690"/>
            <a:ext cx="4400550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0020" lvl="1" indent="-342900">
              <a:spcAft>
                <a:spcPts val="600"/>
              </a:spcAft>
              <a:buFont typeface="+mj-lt"/>
              <a:buAutoNum type="arabicPeriod" startAt="2"/>
            </a:pPr>
            <a:r>
              <a:rPr lang="en-US" dirty="0"/>
              <a:t>The following </a:t>
            </a:r>
            <a:r>
              <a:rPr lang="en-US" b="1" dirty="0">
                <a:solidFill>
                  <a:schemeClr val="accent4"/>
                </a:solidFill>
              </a:rPr>
              <a:t>7 states make 20% of the breweries in the US</a:t>
            </a:r>
          </a:p>
          <a:p>
            <a:pPr marL="457200" lvl="2" indent="-1828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NC, IL, VA, NY, FL, OH and MN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9A3670-1F52-4FB0-8074-516761DB2BE7}"/>
              </a:ext>
            </a:extLst>
          </p:cNvPr>
          <p:cNvGrpSpPr/>
          <p:nvPr/>
        </p:nvGrpSpPr>
        <p:grpSpPr>
          <a:xfrm>
            <a:off x="625659" y="1990130"/>
            <a:ext cx="3745705" cy="3902631"/>
            <a:chOff x="-1674017" y="2994319"/>
            <a:chExt cx="3745705" cy="3902631"/>
          </a:xfrm>
        </p:grpSpPr>
        <p:pic>
          <p:nvPicPr>
            <p:cNvPr id="28" name="Picture 27" descr="Screen Clipping">
              <a:extLst>
                <a:ext uri="{FF2B5EF4-FFF2-40B4-BE49-F238E27FC236}">
                  <a16:creationId xmlns:a16="http://schemas.microsoft.com/office/drawing/2014/main" id="{9CC792E6-B7A8-4176-92CA-DF9E6A6FDF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2303"/>
            <a:stretch/>
          </p:blipFill>
          <p:spPr>
            <a:xfrm>
              <a:off x="-1674017" y="2994319"/>
              <a:ext cx="3031329" cy="3902631"/>
            </a:xfrm>
            <a:prstGeom prst="rect">
              <a:avLst/>
            </a:prstGeom>
          </p:spPr>
        </p:pic>
        <p:pic>
          <p:nvPicPr>
            <p:cNvPr id="11" name="Picture 10" descr="Screen Clipping">
              <a:extLst>
                <a:ext uri="{FF2B5EF4-FFF2-40B4-BE49-F238E27FC236}">
                  <a16:creationId xmlns:a16="http://schemas.microsoft.com/office/drawing/2014/main" id="{DE40A935-273E-439A-834A-B2A2F37B0E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521" r="40388" b="68984"/>
            <a:stretch/>
          </p:blipFill>
          <p:spPr>
            <a:xfrm>
              <a:off x="1366838" y="2994319"/>
              <a:ext cx="704850" cy="1210452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7F5F48D-F7E9-4C6B-8BD8-1C701E10F0DE}"/>
              </a:ext>
            </a:extLst>
          </p:cNvPr>
          <p:cNvGrpSpPr/>
          <p:nvPr/>
        </p:nvGrpSpPr>
        <p:grpSpPr>
          <a:xfrm>
            <a:off x="3666514" y="1990605"/>
            <a:ext cx="3274145" cy="3902156"/>
            <a:chOff x="3632212" y="1817621"/>
            <a:chExt cx="3274145" cy="3902156"/>
          </a:xfrm>
        </p:grpSpPr>
        <p:pic>
          <p:nvPicPr>
            <p:cNvPr id="12" name="Picture 11" descr="Screen Clipping">
              <a:extLst>
                <a:ext uri="{FF2B5EF4-FFF2-40B4-BE49-F238E27FC236}">
                  <a16:creationId xmlns:a16="http://schemas.microsoft.com/office/drawing/2014/main" id="{12A97148-A806-4A89-BB10-6757F4075B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9612" b="68996"/>
            <a:stretch/>
          </p:blipFill>
          <p:spPr>
            <a:xfrm>
              <a:off x="4339522" y="1817621"/>
              <a:ext cx="2566835" cy="1209977"/>
            </a:xfrm>
            <a:prstGeom prst="rect">
              <a:avLst/>
            </a:prstGeom>
          </p:spPr>
        </p:pic>
        <p:pic>
          <p:nvPicPr>
            <p:cNvPr id="16" name="Picture 15" descr="Screen Clipping">
              <a:extLst>
                <a:ext uri="{FF2B5EF4-FFF2-40B4-BE49-F238E27FC236}">
                  <a16:creationId xmlns:a16="http://schemas.microsoft.com/office/drawing/2014/main" id="{A97877FA-8A16-4DFA-A6DE-B0EE9E54F6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446" t="31005" r="38140" b="-1"/>
            <a:stretch/>
          </p:blipFill>
          <p:spPr>
            <a:xfrm>
              <a:off x="3632212" y="3027123"/>
              <a:ext cx="852488" cy="2692654"/>
            </a:xfrm>
            <a:prstGeom prst="rect">
              <a:avLst/>
            </a:prstGeom>
          </p:spPr>
        </p:pic>
      </p:grpSp>
      <p:pic>
        <p:nvPicPr>
          <p:cNvPr id="17" name="Picture 16" descr="Screen Clipping">
            <a:extLst>
              <a:ext uri="{FF2B5EF4-FFF2-40B4-BE49-F238E27FC236}">
                <a16:creationId xmlns:a16="http://schemas.microsoft.com/office/drawing/2014/main" id="{FCAFD325-2891-44C4-8A99-D63BAAD7E9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75" t="31003"/>
          <a:stretch/>
        </p:blipFill>
        <p:spPr>
          <a:xfrm>
            <a:off x="4528528" y="3204843"/>
            <a:ext cx="2429332" cy="269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0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1"/>
      <p:bldP spid="15" grpId="0"/>
      <p:bldP spid="1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1B13-EE26-4CAE-AF72-0CD76D13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alcohol by volume (ABV) summary stats</a:t>
            </a:r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27CA9FA2-4CB0-47B3-9032-36E241262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66" y="1462707"/>
            <a:ext cx="4796513" cy="4015823"/>
          </a:xfrm>
          <a:prstGeom prst="rect">
            <a:avLst/>
          </a:prstGeom>
        </p:spPr>
      </p:pic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6CC983F2-6E80-44C4-A8C8-F12EF8D115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34"/>
          <a:stretch/>
        </p:blipFill>
        <p:spPr>
          <a:xfrm>
            <a:off x="4038556" y="1462707"/>
            <a:ext cx="2057444" cy="432199"/>
          </a:xfrm>
          <a:prstGeom prst="rect">
            <a:avLst/>
          </a:prstGeom>
        </p:spPr>
      </p:pic>
      <p:pic>
        <p:nvPicPr>
          <p:cNvPr id="11" name="Picture 10" descr="Screen Clipping">
            <a:extLst>
              <a:ext uri="{FF2B5EF4-FFF2-40B4-BE49-F238E27FC236}">
                <a16:creationId xmlns:a16="http://schemas.microsoft.com/office/drawing/2014/main" id="{61536891-B5C0-43B5-AB6A-67C3AC4B5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086348" y="3926053"/>
            <a:ext cx="914533" cy="4344029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DAC4264-B716-4388-87E9-F28CFE7D4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28881"/>
              </p:ext>
            </p:extLst>
          </p:nvPr>
        </p:nvGraphicFramePr>
        <p:xfrm>
          <a:off x="6618326" y="2358669"/>
          <a:ext cx="5187324" cy="3657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24325">
                  <a:extLst>
                    <a:ext uri="{9D8B030D-6E8A-4147-A177-3AD203B41FA5}">
                      <a16:colId xmlns:a16="http://schemas.microsoft.com/office/drawing/2014/main" val="3281793237"/>
                    </a:ext>
                  </a:extLst>
                </a:gridCol>
                <a:gridCol w="1062999">
                  <a:extLst>
                    <a:ext uri="{9D8B030D-6E8A-4147-A177-3AD203B41FA5}">
                      <a16:colId xmlns:a16="http://schemas.microsoft.com/office/drawing/2014/main" val="2277919683"/>
                    </a:ext>
                  </a:extLst>
                </a:gridCol>
              </a:tblGrid>
              <a:tr h="361349">
                <a:tc>
                  <a:txBody>
                    <a:bodyPr/>
                    <a:lstStyle/>
                    <a:p>
                      <a:r>
                        <a:rPr lang="en-US" dirty="0"/>
                        <a:t>Statistics Descriptions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261269"/>
                  </a:ext>
                </a:extLst>
              </a:tr>
              <a:tr h="361349">
                <a:tc>
                  <a:txBody>
                    <a:bodyPr/>
                    <a:lstStyle/>
                    <a:p>
                      <a:r>
                        <a:rPr lang="en-US" dirty="0"/>
                        <a:t>No. of Observations (excluding null values)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775635"/>
                  </a:ext>
                </a:extLst>
              </a:tr>
              <a:tr h="3613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211587"/>
                  </a:ext>
                </a:extLst>
              </a:tr>
              <a:tr h="361349">
                <a:tc>
                  <a:txBody>
                    <a:bodyPr/>
                    <a:lstStyle/>
                    <a:p>
                      <a:r>
                        <a:rPr lang="en-US" dirty="0"/>
                        <a:t>Median 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806468"/>
                  </a:ext>
                </a:extLst>
              </a:tr>
              <a:tr h="361349">
                <a:tc>
                  <a:txBody>
                    <a:bodyPr/>
                    <a:lstStyle/>
                    <a:p>
                      <a:r>
                        <a:rPr lang="en-US" dirty="0"/>
                        <a:t>Max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695781"/>
                  </a:ext>
                </a:extLst>
              </a:tr>
              <a:tr h="361349">
                <a:tc>
                  <a:txBody>
                    <a:bodyPr/>
                    <a:lstStyle/>
                    <a:p>
                      <a:r>
                        <a:rPr lang="en-US" dirty="0"/>
                        <a:t>Min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34440"/>
                  </a:ext>
                </a:extLst>
              </a:tr>
              <a:tr h="361349">
                <a:tc>
                  <a:txBody>
                    <a:bodyPr/>
                    <a:lstStyle/>
                    <a:p>
                      <a:r>
                        <a:rPr lang="en-US" dirty="0"/>
                        <a:t>Upper Whisker – Excluding 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95323"/>
                  </a:ext>
                </a:extLst>
              </a:tr>
              <a:tr h="361349">
                <a:tc>
                  <a:txBody>
                    <a:bodyPr/>
                    <a:lstStyle/>
                    <a:p>
                      <a:r>
                        <a:rPr lang="en-US" dirty="0"/>
                        <a:t>Lower Whisker – Excluding 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188694"/>
                  </a:ext>
                </a:extLst>
              </a:tr>
              <a:tr h="361349">
                <a:tc>
                  <a:txBody>
                    <a:bodyPr/>
                    <a:lstStyle/>
                    <a:p>
                      <a:r>
                        <a:rPr lang="en-US" dirty="0"/>
                        <a:t>Upper Hinge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384286"/>
                  </a:ext>
                </a:extLst>
              </a:tr>
              <a:tr h="361349">
                <a:tc>
                  <a:txBody>
                    <a:bodyPr/>
                    <a:lstStyle/>
                    <a:p>
                      <a:r>
                        <a:rPr lang="en-US" dirty="0"/>
                        <a:t>Lower Hinge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12816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670975D-CC5E-4282-A2D2-0AA042AE4D07}"/>
              </a:ext>
            </a:extLst>
          </p:cNvPr>
          <p:cNvSpPr txBox="1"/>
          <p:nvPr/>
        </p:nvSpPr>
        <p:spPr>
          <a:xfrm>
            <a:off x="7610475" y="6216780"/>
            <a:ext cx="4294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*62 null values in the ABV excluded in this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24C1A9-C861-4D31-86D4-AAF8DDBA590F}"/>
              </a:ext>
            </a:extLst>
          </p:cNvPr>
          <p:cNvSpPr txBox="1"/>
          <p:nvPr/>
        </p:nvSpPr>
        <p:spPr>
          <a:xfrm>
            <a:off x="6580662" y="1351089"/>
            <a:ext cx="5187324" cy="83099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 has the beer with the highest Alcohol by Volume beer - 0.128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3A4531-7F08-4611-8E7C-47655017FCF0}"/>
              </a:ext>
            </a:extLst>
          </p:cNvPr>
          <p:cNvSpPr/>
          <p:nvPr/>
        </p:nvSpPr>
        <p:spPr>
          <a:xfrm>
            <a:off x="5103758" y="4883065"/>
            <a:ext cx="559859" cy="519764"/>
          </a:xfrm>
          <a:prstGeom prst="ellipse">
            <a:avLst/>
          </a:prstGeom>
          <a:solidFill>
            <a:schemeClr val="accent4">
              <a:alpha val="12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181887-E82B-4920-946C-C1C3CA3F6C91}"/>
              </a:ext>
            </a:extLst>
          </p:cNvPr>
          <p:cNvCxnSpPr>
            <a:cxnSpLocks/>
          </p:cNvCxnSpPr>
          <p:nvPr/>
        </p:nvCxnSpPr>
        <p:spPr>
          <a:xfrm flipV="1">
            <a:off x="5573675" y="2102055"/>
            <a:ext cx="888770" cy="2618739"/>
          </a:xfrm>
          <a:prstGeom prst="straightConnector1">
            <a:avLst/>
          </a:prstGeom>
          <a:ln w="285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03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1B13-EE26-4CAE-AF72-0CD76D13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alcohol distribution (ABV) by state</a:t>
            </a:r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9B7E33BA-4016-4C04-AE9B-9A412AAD7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35" y="1362133"/>
            <a:ext cx="6664081" cy="515251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B66D61-3091-4796-9F71-EA18FE8EA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653383"/>
              </p:ext>
            </p:extLst>
          </p:nvPr>
        </p:nvGraphicFramePr>
        <p:xfrm>
          <a:off x="7336878" y="1362132"/>
          <a:ext cx="1548990" cy="51932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774495">
                  <a:extLst>
                    <a:ext uri="{9D8B030D-6E8A-4147-A177-3AD203B41FA5}">
                      <a16:colId xmlns:a16="http://schemas.microsoft.com/office/drawing/2014/main" val="3756955209"/>
                    </a:ext>
                  </a:extLst>
                </a:gridCol>
                <a:gridCol w="774495">
                  <a:extLst>
                    <a:ext uri="{9D8B030D-6E8A-4147-A177-3AD203B41FA5}">
                      <a16:colId xmlns:a16="http://schemas.microsoft.com/office/drawing/2014/main" val="3360075314"/>
                    </a:ext>
                  </a:extLst>
                </a:gridCol>
              </a:tblGrid>
              <a:tr h="4470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Median ABV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84274037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0.04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87153893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NJ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0.046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285054939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KS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0.05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72903728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ND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936843215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WY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0.05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81723459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ME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0.051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969654982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AR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0.052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96545625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LA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0.052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74967317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0.052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64344189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WI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0.052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905797683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HI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0.054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210676250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MA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0.054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786419783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AZ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0.055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901908346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DE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0.055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72131608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GA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87269950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MT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0.055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42468621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399687005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NY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88532423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RI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51840747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SC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354784999"/>
                  </a:ext>
                </a:extLst>
              </a:tr>
              <a:tr h="2258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TX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313040198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6F8F611-58B9-4F33-A981-5F6B4F7D6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622920"/>
              </p:ext>
            </p:extLst>
          </p:nvPr>
        </p:nvGraphicFramePr>
        <p:xfrm>
          <a:off x="9101265" y="1760148"/>
          <a:ext cx="1251924" cy="4795186"/>
        </p:xfrm>
        <a:graphic>
          <a:graphicData uri="http://schemas.openxmlformats.org/drawingml/2006/table">
            <a:tbl>
              <a:tblPr bandRow="1">
                <a:tableStyleId>{284E427A-3D55-4303-BF80-6455036E1DE7}</a:tableStyleId>
              </a:tblPr>
              <a:tblGrid>
                <a:gridCol w="625962">
                  <a:extLst>
                    <a:ext uri="{9D8B030D-6E8A-4147-A177-3AD203B41FA5}">
                      <a16:colId xmlns:a16="http://schemas.microsoft.com/office/drawing/2014/main" val="1342136098"/>
                    </a:ext>
                  </a:extLst>
                </a:gridCol>
                <a:gridCol w="625962">
                  <a:extLst>
                    <a:ext uri="{9D8B030D-6E8A-4147-A177-3AD203B41FA5}">
                      <a16:colId xmlns:a16="http://schemas.microsoft.com/office/drawing/2014/main" val="2905207705"/>
                    </a:ext>
                  </a:extLst>
                </a:gridCol>
              </a:tblGrid>
              <a:tr h="216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3379871595"/>
                  </a:ext>
                </a:extLst>
              </a:tr>
              <a:tr h="216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IA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0.0555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4166630887"/>
                  </a:ext>
                </a:extLst>
              </a:tr>
              <a:tr h="216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WA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0.0555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2747691408"/>
                  </a:ext>
                </a:extLst>
              </a:tr>
              <a:tr h="216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AK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0.056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2673576760"/>
                  </a:ext>
                </a:extLst>
              </a:tr>
              <a:tr h="216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MN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0.056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1728404487"/>
                  </a:ext>
                </a:extLst>
              </a:tr>
              <a:tr h="216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NE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0.056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3696281030"/>
                  </a:ext>
                </a:extLst>
              </a:tr>
              <a:tr h="216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OR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0.056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372775225"/>
                  </a:ext>
                </a:extLst>
              </a:tr>
              <a:tr h="216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0.0565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3804218517"/>
                  </a:ext>
                </a:extLst>
              </a:tr>
              <a:tr h="216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VA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0.0565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1724444637"/>
                  </a:ext>
                </a:extLst>
              </a:tr>
              <a:tr h="216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TN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0.057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1527814340"/>
                  </a:ext>
                </a:extLst>
              </a:tr>
              <a:tr h="216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FL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0.057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1136951229"/>
                  </a:ext>
                </a:extLst>
              </a:tr>
              <a:tr h="216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NC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0.057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1438712419"/>
                  </a:ext>
                </a:extLst>
              </a:tr>
              <a:tr h="216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PA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0.057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744067345"/>
                  </a:ext>
                </a:extLst>
              </a:tr>
              <a:tr h="216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CA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0.058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2404223005"/>
                  </a:ext>
                </a:extLst>
              </a:tr>
              <a:tr h="216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IL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0.058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1621433875"/>
                  </a:ext>
                </a:extLst>
              </a:tr>
              <a:tr h="216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IN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0.058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3733387795"/>
                  </a:ext>
                </a:extLst>
              </a:tr>
              <a:tr h="216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MD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0.058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1685093557"/>
                  </a:ext>
                </a:extLst>
              </a:tr>
              <a:tr h="216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MS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0.058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351684525"/>
                  </a:ext>
                </a:extLst>
              </a:tr>
              <a:tr h="216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0.058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249468566"/>
                  </a:ext>
                </a:extLst>
              </a:tr>
              <a:tr h="216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0.06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2902137593"/>
                  </a:ext>
                </a:extLst>
              </a:tr>
              <a:tr h="216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0.06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1199515644"/>
                  </a:ext>
                </a:extLst>
              </a:tr>
              <a:tr h="216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NV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0.06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10318155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62D1DE4-7DB8-4F7C-9C3C-96659FC60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728570"/>
              </p:ext>
            </p:extLst>
          </p:nvPr>
        </p:nvGraphicFramePr>
        <p:xfrm>
          <a:off x="10568586" y="1760148"/>
          <a:ext cx="1295400" cy="1744984"/>
        </p:xfrm>
        <a:graphic>
          <a:graphicData uri="http://schemas.openxmlformats.org/drawingml/2006/table">
            <a:tbl>
              <a:tblPr bandRow="1">
                <a:tableStyleId>{284E427A-3D55-4303-BF80-6455036E1DE7}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79033337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96552049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0.06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1276955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SD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0.06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6011021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0.0605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930522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MI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0.062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7540283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NM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0.062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1422937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WV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0.062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90976601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DC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0.0625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62881891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KY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0.0625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8217468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1230F1-2655-4883-97B2-3D5A9E28C913}"/>
              </a:ext>
            </a:extLst>
          </p:cNvPr>
          <p:cNvCxnSpPr>
            <a:cxnSpLocks/>
          </p:cNvCxnSpPr>
          <p:nvPr/>
        </p:nvCxnSpPr>
        <p:spPr>
          <a:xfrm>
            <a:off x="1045426" y="2502569"/>
            <a:ext cx="592414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50D89D-B95C-48B9-B1B2-7956C7182703}"/>
              </a:ext>
            </a:extLst>
          </p:cNvPr>
          <p:cNvSpPr txBox="1"/>
          <p:nvPr/>
        </p:nvSpPr>
        <p:spPr>
          <a:xfrm>
            <a:off x="1445347" y="2026751"/>
            <a:ext cx="4875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Median Alcohol by State in Descending Order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FA762E-059F-4379-882A-EC6FC33EF57F}"/>
              </a:ext>
            </a:extLst>
          </p:cNvPr>
          <p:cNvCxnSpPr>
            <a:cxnSpLocks/>
          </p:cNvCxnSpPr>
          <p:nvPr/>
        </p:nvCxnSpPr>
        <p:spPr>
          <a:xfrm>
            <a:off x="847073" y="4095858"/>
            <a:ext cx="6071664" cy="412751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5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1B13-EE26-4CAE-AF72-0CD76D13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515" y="302666"/>
            <a:ext cx="10691559" cy="846495"/>
          </a:xfrm>
        </p:spPr>
        <p:txBody>
          <a:bodyPr>
            <a:normAutofit fontScale="90000"/>
          </a:bodyPr>
          <a:lstStyle/>
          <a:p>
            <a:r>
              <a:rPr lang="en-US" dirty="0"/>
              <a:t>international bitterness units (IBU) summary stats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DAC4264-B716-4388-87E9-F28CFE7D4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49870"/>
              </p:ext>
            </p:extLst>
          </p:nvPr>
        </p:nvGraphicFramePr>
        <p:xfrm>
          <a:off x="6606913" y="2457371"/>
          <a:ext cx="5187324" cy="3657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24325">
                  <a:extLst>
                    <a:ext uri="{9D8B030D-6E8A-4147-A177-3AD203B41FA5}">
                      <a16:colId xmlns:a16="http://schemas.microsoft.com/office/drawing/2014/main" val="3281793237"/>
                    </a:ext>
                  </a:extLst>
                </a:gridCol>
                <a:gridCol w="1062999">
                  <a:extLst>
                    <a:ext uri="{9D8B030D-6E8A-4147-A177-3AD203B41FA5}">
                      <a16:colId xmlns:a16="http://schemas.microsoft.com/office/drawing/2014/main" val="2277919683"/>
                    </a:ext>
                  </a:extLst>
                </a:gridCol>
              </a:tblGrid>
              <a:tr h="361349">
                <a:tc>
                  <a:txBody>
                    <a:bodyPr/>
                    <a:lstStyle/>
                    <a:p>
                      <a:r>
                        <a:rPr lang="en-US" dirty="0"/>
                        <a:t>Statistics Descriptions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261269"/>
                  </a:ext>
                </a:extLst>
              </a:tr>
              <a:tr h="361349">
                <a:tc>
                  <a:txBody>
                    <a:bodyPr/>
                    <a:lstStyle/>
                    <a:p>
                      <a:r>
                        <a:rPr lang="en-US" dirty="0"/>
                        <a:t>No. of Observations (excluding null values)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1,405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775635"/>
                  </a:ext>
                </a:extLst>
              </a:tr>
              <a:tr h="3613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211587"/>
                  </a:ext>
                </a:extLst>
              </a:tr>
              <a:tr h="361349">
                <a:tc>
                  <a:txBody>
                    <a:bodyPr/>
                    <a:lstStyle/>
                    <a:p>
                      <a:r>
                        <a:rPr lang="en-US" dirty="0"/>
                        <a:t>Median 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806468"/>
                  </a:ext>
                </a:extLst>
              </a:tr>
              <a:tr h="361349">
                <a:tc>
                  <a:txBody>
                    <a:bodyPr/>
                    <a:lstStyle/>
                    <a:p>
                      <a:r>
                        <a:rPr lang="en-US" dirty="0"/>
                        <a:t>Max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695781"/>
                  </a:ext>
                </a:extLst>
              </a:tr>
              <a:tr h="361349">
                <a:tc>
                  <a:txBody>
                    <a:bodyPr/>
                    <a:lstStyle/>
                    <a:p>
                      <a:r>
                        <a:rPr lang="en-US" dirty="0"/>
                        <a:t>Min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34440"/>
                  </a:ext>
                </a:extLst>
              </a:tr>
              <a:tr h="361349">
                <a:tc>
                  <a:txBody>
                    <a:bodyPr/>
                    <a:lstStyle/>
                    <a:p>
                      <a:r>
                        <a:rPr lang="en-US" dirty="0"/>
                        <a:t>Upper Whisker – Excluding 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95323"/>
                  </a:ext>
                </a:extLst>
              </a:tr>
              <a:tr h="361349">
                <a:tc>
                  <a:txBody>
                    <a:bodyPr/>
                    <a:lstStyle/>
                    <a:p>
                      <a:r>
                        <a:rPr lang="en-US" dirty="0"/>
                        <a:t>Lower Whisker – Excluding 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188694"/>
                  </a:ext>
                </a:extLst>
              </a:tr>
              <a:tr h="361349">
                <a:tc>
                  <a:txBody>
                    <a:bodyPr/>
                    <a:lstStyle/>
                    <a:p>
                      <a:r>
                        <a:rPr lang="en-US" dirty="0"/>
                        <a:t>Upper Hinge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384286"/>
                  </a:ext>
                </a:extLst>
              </a:tr>
              <a:tr h="361349">
                <a:tc>
                  <a:txBody>
                    <a:bodyPr/>
                    <a:lstStyle/>
                    <a:p>
                      <a:r>
                        <a:rPr lang="en-US" dirty="0"/>
                        <a:t>Lower Hinge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12816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670975D-CC5E-4282-A2D2-0AA042AE4D07}"/>
              </a:ext>
            </a:extLst>
          </p:cNvPr>
          <p:cNvSpPr txBox="1"/>
          <p:nvPr/>
        </p:nvSpPr>
        <p:spPr>
          <a:xfrm>
            <a:off x="7610475" y="6216780"/>
            <a:ext cx="4382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111 null values in the IBU excluded in this analysis</a:t>
            </a:r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1B0D0CAF-E99C-4E4C-A2A9-41C9AB425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83" y="1364369"/>
            <a:ext cx="5074485" cy="4453186"/>
          </a:xfrm>
          <a:prstGeom prst="rect">
            <a:avLst/>
          </a:prstGeom>
        </p:spPr>
      </p:pic>
      <p:pic>
        <p:nvPicPr>
          <p:cNvPr id="8" name="Picture 7" descr="Screen Clipping">
            <a:extLst>
              <a:ext uri="{FF2B5EF4-FFF2-40B4-BE49-F238E27FC236}">
                <a16:creationId xmlns:a16="http://schemas.microsoft.com/office/drawing/2014/main" id="{571B07D1-4908-472B-85B1-DA8EFDE93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884212" y="4016628"/>
            <a:ext cx="765726" cy="44333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EBB561-DBBF-444C-9EE3-40FA87DD0C7C}"/>
              </a:ext>
            </a:extLst>
          </p:cNvPr>
          <p:cNvSpPr txBox="1"/>
          <p:nvPr/>
        </p:nvSpPr>
        <p:spPr>
          <a:xfrm>
            <a:off x="6606913" y="1250970"/>
            <a:ext cx="5187324" cy="95410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OR has the beer with the highest IBU - 138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37FEA-B22F-4AFD-A4B7-68CAEED82F16}"/>
              </a:ext>
            </a:extLst>
          </p:cNvPr>
          <p:cNvSpPr/>
          <p:nvPr/>
        </p:nvSpPr>
        <p:spPr>
          <a:xfrm>
            <a:off x="5116861" y="5083108"/>
            <a:ext cx="615845" cy="571740"/>
          </a:xfrm>
          <a:prstGeom prst="ellipse">
            <a:avLst/>
          </a:prstGeom>
          <a:solidFill>
            <a:schemeClr val="accent3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4E952B-F766-409D-9E62-3C725B43DA77}"/>
              </a:ext>
            </a:extLst>
          </p:cNvPr>
          <p:cNvCxnSpPr>
            <a:cxnSpLocks/>
          </p:cNvCxnSpPr>
          <p:nvPr/>
        </p:nvCxnSpPr>
        <p:spPr>
          <a:xfrm flipV="1">
            <a:off x="5585088" y="2099181"/>
            <a:ext cx="875750" cy="2876323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36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1B13-EE26-4CAE-AF72-0CD76D13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MEDIAN international bitterness (IBU) by state</a:t>
            </a:r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5CD84324-FF1E-412C-87FE-5507412AB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40" y="1608370"/>
            <a:ext cx="6506715" cy="468410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329891-0042-4F38-9DDC-1FC637BAA991}"/>
              </a:ext>
            </a:extLst>
          </p:cNvPr>
          <p:cNvCxnSpPr>
            <a:cxnSpLocks/>
          </p:cNvCxnSpPr>
          <p:nvPr/>
        </p:nvCxnSpPr>
        <p:spPr>
          <a:xfrm>
            <a:off x="1112504" y="2196310"/>
            <a:ext cx="5924140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8E5626-8699-423D-A457-803F07313C60}"/>
              </a:ext>
            </a:extLst>
          </p:cNvPr>
          <p:cNvSpPr txBox="1"/>
          <p:nvPr/>
        </p:nvSpPr>
        <p:spPr>
          <a:xfrm>
            <a:off x="1471598" y="1716092"/>
            <a:ext cx="4875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Median Alcohol by State in Descending Order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9D2E00-B4F3-4545-AC07-000B6E0B7432}"/>
              </a:ext>
            </a:extLst>
          </p:cNvPr>
          <p:cNvCxnSpPr>
            <a:cxnSpLocks/>
          </p:cNvCxnSpPr>
          <p:nvPr/>
        </p:nvCxnSpPr>
        <p:spPr>
          <a:xfrm>
            <a:off x="847073" y="4095858"/>
            <a:ext cx="6455002" cy="1224287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8B8536A-06E9-40C2-A93E-9CED762824D2}"/>
              </a:ext>
            </a:extLst>
          </p:cNvPr>
          <p:cNvSpPr txBox="1"/>
          <p:nvPr/>
        </p:nvSpPr>
        <p:spPr>
          <a:xfrm>
            <a:off x="1079077" y="1214373"/>
            <a:ext cx="6141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IBU Distribution by State – Ordered by Median in Descending Order. Left to Right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11FEFCC-AE86-45AF-92B7-CB13DD01E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65054"/>
              </p:ext>
            </p:extLst>
          </p:nvPr>
        </p:nvGraphicFramePr>
        <p:xfrm>
          <a:off x="7652361" y="1214372"/>
          <a:ext cx="1417262" cy="5147061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677676">
                  <a:extLst>
                    <a:ext uri="{9D8B030D-6E8A-4147-A177-3AD203B41FA5}">
                      <a16:colId xmlns:a16="http://schemas.microsoft.com/office/drawing/2014/main" val="3587925730"/>
                    </a:ext>
                  </a:extLst>
                </a:gridCol>
                <a:gridCol w="739586">
                  <a:extLst>
                    <a:ext uri="{9D8B030D-6E8A-4147-A177-3AD203B41FA5}">
                      <a16:colId xmlns:a16="http://schemas.microsoft.com/office/drawing/2014/main" val="2018030756"/>
                    </a:ext>
                  </a:extLst>
                </a:gridCol>
              </a:tblGrid>
              <a:tr h="4432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Median IBU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extLst>
                  <a:ext uri="{0D108BD9-81ED-4DB2-BD59-A6C34878D82A}">
                    <a16:rowId xmlns:a16="http://schemas.microsoft.com/office/drawing/2014/main" val="3018854056"/>
                  </a:ext>
                </a:extLst>
              </a:tr>
              <a:tr h="223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ME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61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extLst>
                  <a:ext uri="{0D108BD9-81ED-4DB2-BD59-A6C34878D82A}">
                    <a16:rowId xmlns:a16="http://schemas.microsoft.com/office/drawing/2014/main" val="1789258387"/>
                  </a:ext>
                </a:extLst>
              </a:tr>
              <a:tr h="223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WV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57.5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extLst>
                  <a:ext uri="{0D108BD9-81ED-4DB2-BD59-A6C34878D82A}">
                    <a16:rowId xmlns:a16="http://schemas.microsoft.com/office/drawing/2014/main" val="2410433246"/>
                  </a:ext>
                </a:extLst>
              </a:tr>
              <a:tr h="223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FL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55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extLst>
                  <a:ext uri="{0D108BD9-81ED-4DB2-BD59-A6C34878D82A}">
                    <a16:rowId xmlns:a16="http://schemas.microsoft.com/office/drawing/2014/main" val="2285127856"/>
                  </a:ext>
                </a:extLst>
              </a:tr>
              <a:tr h="223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GA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extLst>
                  <a:ext uri="{0D108BD9-81ED-4DB2-BD59-A6C34878D82A}">
                    <a16:rowId xmlns:a16="http://schemas.microsoft.com/office/drawing/2014/main" val="1724525940"/>
                  </a:ext>
                </a:extLst>
              </a:tr>
              <a:tr h="223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DE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52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extLst>
                  <a:ext uri="{0D108BD9-81ED-4DB2-BD59-A6C34878D82A}">
                    <a16:rowId xmlns:a16="http://schemas.microsoft.com/office/drawing/2014/main" val="2141139636"/>
                  </a:ext>
                </a:extLst>
              </a:tr>
              <a:tr h="223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NM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51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extLst>
                  <a:ext uri="{0D108BD9-81ED-4DB2-BD59-A6C34878D82A}">
                    <a16:rowId xmlns:a16="http://schemas.microsoft.com/office/drawing/2014/main" val="1244566205"/>
                  </a:ext>
                </a:extLst>
              </a:tr>
              <a:tr h="223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NH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48.5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extLst>
                  <a:ext uri="{0D108BD9-81ED-4DB2-BD59-A6C34878D82A}">
                    <a16:rowId xmlns:a16="http://schemas.microsoft.com/office/drawing/2014/main" val="4253856056"/>
                  </a:ext>
                </a:extLst>
              </a:tr>
              <a:tr h="223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DC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47.5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extLst>
                  <a:ext uri="{0D108BD9-81ED-4DB2-BD59-A6C34878D82A}">
                    <a16:rowId xmlns:a16="http://schemas.microsoft.com/office/drawing/2014/main" val="242278745"/>
                  </a:ext>
                </a:extLst>
              </a:tr>
              <a:tr h="223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NY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47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extLst>
                  <a:ext uri="{0D108BD9-81ED-4DB2-BD59-A6C34878D82A}">
                    <a16:rowId xmlns:a16="http://schemas.microsoft.com/office/drawing/2014/main" val="336864913"/>
                  </a:ext>
                </a:extLst>
              </a:tr>
              <a:tr h="223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AK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46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extLst>
                  <a:ext uri="{0D108BD9-81ED-4DB2-BD59-A6C34878D82A}">
                    <a16:rowId xmlns:a16="http://schemas.microsoft.com/office/drawing/2014/main" val="1901815826"/>
                  </a:ext>
                </a:extLst>
              </a:tr>
              <a:tr h="223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MS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extLst>
                  <a:ext uri="{0D108BD9-81ED-4DB2-BD59-A6C34878D82A}">
                    <a16:rowId xmlns:a16="http://schemas.microsoft.com/office/drawing/2014/main" val="1754218964"/>
                  </a:ext>
                </a:extLst>
              </a:tr>
              <a:tr h="223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MN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44.5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extLst>
                  <a:ext uri="{0D108BD9-81ED-4DB2-BD59-A6C34878D82A}">
                    <a16:rowId xmlns:a16="http://schemas.microsoft.com/office/drawing/2014/main" val="1374880217"/>
                  </a:ext>
                </a:extLst>
              </a:tr>
              <a:tr h="223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AL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43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extLst>
                  <a:ext uri="{0D108BD9-81ED-4DB2-BD59-A6C34878D82A}">
                    <a16:rowId xmlns:a16="http://schemas.microsoft.com/office/drawing/2014/main" val="68624723"/>
                  </a:ext>
                </a:extLst>
              </a:tr>
              <a:tr h="223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CA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42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extLst>
                  <a:ext uri="{0D108BD9-81ED-4DB2-BD59-A6C34878D82A}">
                    <a16:rowId xmlns:a16="http://schemas.microsoft.com/office/drawing/2014/main" val="1325009352"/>
                  </a:ext>
                </a:extLst>
              </a:tr>
              <a:tr h="223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VA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42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extLst>
                  <a:ext uri="{0D108BD9-81ED-4DB2-BD59-A6C34878D82A}">
                    <a16:rowId xmlns:a16="http://schemas.microsoft.com/office/drawing/2014/main" val="1061597399"/>
                  </a:ext>
                </a:extLst>
              </a:tr>
              <a:tr h="223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NV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41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extLst>
                  <a:ext uri="{0D108BD9-81ED-4DB2-BD59-A6C34878D82A}">
                    <a16:rowId xmlns:a16="http://schemas.microsoft.com/office/drawing/2014/main" val="750023588"/>
                  </a:ext>
                </a:extLst>
              </a:tr>
              <a:tr h="223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CO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extLst>
                  <a:ext uri="{0D108BD9-81ED-4DB2-BD59-A6C34878D82A}">
                    <a16:rowId xmlns:a16="http://schemas.microsoft.com/office/drawing/2014/main" val="875035012"/>
                  </a:ext>
                </a:extLst>
              </a:tr>
              <a:tr h="223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MT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extLst>
                  <a:ext uri="{0D108BD9-81ED-4DB2-BD59-A6C34878D82A}">
                    <a16:rowId xmlns:a16="http://schemas.microsoft.com/office/drawing/2014/main" val="2293187912"/>
                  </a:ext>
                </a:extLst>
              </a:tr>
              <a:tr h="223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OH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extLst>
                  <a:ext uri="{0D108BD9-81ED-4DB2-BD59-A6C34878D82A}">
                    <a16:rowId xmlns:a16="http://schemas.microsoft.com/office/drawing/2014/main" val="1460356568"/>
                  </a:ext>
                </a:extLst>
              </a:tr>
              <a:tr h="223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OR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extLst>
                  <a:ext uri="{0D108BD9-81ED-4DB2-BD59-A6C34878D82A}">
                    <a16:rowId xmlns:a16="http://schemas.microsoft.com/office/drawing/2014/main" val="604491373"/>
                  </a:ext>
                </a:extLst>
              </a:tr>
              <a:tr h="223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AR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39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extLst>
                  <a:ext uri="{0D108BD9-81ED-4DB2-BD59-A6C34878D82A}">
                    <a16:rowId xmlns:a16="http://schemas.microsoft.com/office/drawing/2014/main" val="138765066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B38870-FB2B-4EFB-9B49-3CCECB4A7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554127"/>
              </p:ext>
            </p:extLst>
          </p:nvPr>
        </p:nvGraphicFramePr>
        <p:xfrm>
          <a:off x="9277185" y="1709298"/>
          <a:ext cx="1295400" cy="4652130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369416043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172108868"/>
                    </a:ext>
                  </a:extLst>
                </a:gridCol>
              </a:tblGrid>
              <a:tr h="221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39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7231566"/>
                  </a:ext>
                </a:extLst>
              </a:tr>
              <a:tr h="221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WA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38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84984446"/>
                  </a:ext>
                </a:extLst>
              </a:tr>
              <a:tr h="221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37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05273518"/>
                  </a:ext>
                </a:extLst>
              </a:tr>
              <a:tr h="221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MA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35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01954565"/>
                  </a:ext>
                </a:extLst>
              </a:tr>
              <a:tr h="221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MI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35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67693851"/>
                  </a:ext>
                </a:extLst>
              </a:tr>
              <a:tr h="221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NE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35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56513001"/>
                  </a:ext>
                </a:extLst>
              </a:tr>
              <a:tr h="221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OK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153059859"/>
                  </a:ext>
                </a:extLst>
              </a:tr>
              <a:tr h="221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NJ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34.5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415626785"/>
                  </a:ext>
                </a:extLst>
              </a:tr>
              <a:tr h="221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UT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34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94415549"/>
                  </a:ext>
                </a:extLst>
              </a:tr>
              <a:tr h="221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NC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33.5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79174047"/>
                  </a:ext>
                </a:extLst>
              </a:tr>
              <a:tr h="221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IN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33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75245413"/>
                  </a:ext>
                </a:extLst>
              </a:tr>
              <a:tr h="221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TX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33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3259408"/>
                  </a:ext>
                </a:extLst>
              </a:tr>
              <a:tr h="221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ND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32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17115359"/>
                  </a:ext>
                </a:extLst>
              </a:tr>
              <a:tr h="221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KY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31.5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83660765"/>
                  </a:ext>
                </a:extLst>
              </a:tr>
              <a:tr h="221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LA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31.5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264640300"/>
                  </a:ext>
                </a:extLst>
              </a:tr>
              <a:tr h="221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IL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04011943"/>
                  </a:ext>
                </a:extLst>
              </a:tr>
              <a:tr h="221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PA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37859352"/>
                  </a:ext>
                </a:extLst>
              </a:tr>
              <a:tr h="221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SC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27680378"/>
                  </a:ext>
                </a:extLst>
              </a:tr>
              <a:tr h="221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VT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98350330"/>
                  </a:ext>
                </a:extLst>
              </a:tr>
              <a:tr h="221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CT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01348490"/>
                  </a:ext>
                </a:extLst>
              </a:tr>
              <a:tr h="221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MD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0405440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A13FE6B-EA6D-4C4E-89D1-E28075192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718808"/>
              </p:ext>
            </p:extLst>
          </p:nvPr>
        </p:nvGraphicFramePr>
        <p:xfrm>
          <a:off x="10720402" y="1709298"/>
          <a:ext cx="1295400" cy="1963107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159786802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85247828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IA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506108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MO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95451351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RI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8335105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HI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22.5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31395701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WY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593158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AZ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20.5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719818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KS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8004124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WI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10380497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SD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34561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84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7831</TotalTime>
  <Words>759</Words>
  <Application>Microsoft Office PowerPoint</Application>
  <PresentationFormat>Widescreen</PresentationFormat>
  <Paragraphs>295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Tw Cen MT</vt:lpstr>
      <vt:lpstr>Tw Cen MT Condensed</vt:lpstr>
      <vt:lpstr>Wingdings 3</vt:lpstr>
      <vt:lpstr>Integral</vt:lpstr>
      <vt:lpstr>CASE STUDY 1 – MSDS 6306</vt:lpstr>
      <vt:lpstr>“New Brewery Inc” Requests brewery Marketing evaluation</vt:lpstr>
      <vt:lpstr>Brewery and beer market evaluation</vt:lpstr>
      <vt:lpstr>There are 558 breweries in the United States</vt:lpstr>
      <vt:lpstr>Distribution of breweries in the US</vt:lpstr>
      <vt:lpstr>The alcohol by volume (ABV) summary stats</vt:lpstr>
      <vt:lpstr>MEDIAN alcohol distribution (ABV) by state</vt:lpstr>
      <vt:lpstr>international bitterness units (IBU) summary stats</vt:lpstr>
      <vt:lpstr>MEDIAN international bitterness (IBU) by state</vt:lpstr>
      <vt:lpstr>IBU vs ABV - positive direct relationship</vt:lpstr>
      <vt:lpstr>Case Study 1 - Repository URL:  https://github.com/jfzjonathan/casestudy1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</dc:title>
  <dc:creator>Flores, Jonathan</dc:creator>
  <cp:lastModifiedBy>Flores, Jonathan</cp:lastModifiedBy>
  <cp:revision>135</cp:revision>
  <dcterms:created xsi:type="dcterms:W3CDTF">2017-09-03T16:53:24Z</dcterms:created>
  <dcterms:modified xsi:type="dcterms:W3CDTF">2018-02-25T13:25:21Z</dcterms:modified>
</cp:coreProperties>
</file>