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2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a:xfrm>
            <a:off x="2692397" y="5037663"/>
            <a:ext cx="5214635" cy="279400"/>
          </a:xfrm>
        </p:spPr>
        <p:txBody>
          <a:bodyPr/>
          <a:lstStyle/>
          <a:p>
            <a:endParaRPr lang="es-CO"/>
          </a:p>
        </p:txBody>
      </p:sp>
      <p:sp>
        <p:nvSpPr>
          <p:cNvPr id="6" name="Slide Number Placeholder 5"/>
          <p:cNvSpPr>
            <a:spLocks noGrp="1"/>
          </p:cNvSpPr>
          <p:nvPr>
            <p:ph type="sldNum" sz="quarter" idx="12"/>
          </p:nvPr>
        </p:nvSpPr>
        <p:spPr>
          <a:xfrm>
            <a:off x="8956900" y="5037663"/>
            <a:ext cx="551167" cy="279400"/>
          </a:xfrm>
        </p:spPr>
        <p:txBody>
          <a:bodyPr/>
          <a:lstStyle/>
          <a:p>
            <a:fld id="{77694275-5DE5-4633-966E-233E843589FC}" type="slidenum">
              <a:rPr lang="es-CO" smtClean="0"/>
              <a:t>‹Nº›</a:t>
            </a:fld>
            <a:endParaRPr lang="es-C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15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8804E51-CB70-4AC1-9575-6EF331E9BFBC}" type="datetimeFigureOut">
              <a:rPr lang="es-CO" smtClean="0"/>
              <a:t>21/05/2020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7694275-5DE5-4633-966E-233E843589FC}" type="slidenum">
              <a:rPr lang="es-CO" smtClean="0"/>
              <a:t>‹Nº›</a:t>
            </a:fld>
            <a:endParaRPr lang="es-CO"/>
          </a:p>
        </p:txBody>
      </p:sp>
    </p:spTree>
    <p:extLst>
      <p:ext uri="{BB962C8B-B14F-4D97-AF65-F5344CB8AC3E}">
        <p14:creationId xmlns:p14="http://schemas.microsoft.com/office/powerpoint/2010/main" val="51880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7694275-5DE5-4633-966E-233E843589FC}" type="slidenum">
              <a:rPr lang="es-CO" smtClean="0"/>
              <a:t>‹Nº›</a:t>
            </a:fld>
            <a:endParaRPr lang="es-C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9247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7694275-5DE5-4633-966E-233E843589FC}" type="slidenum">
              <a:rPr lang="es-CO" smtClean="0"/>
              <a:t>‹Nº›</a:t>
            </a:fld>
            <a:endParaRPr lang="es-C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9883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7694275-5DE5-4633-966E-233E843589FC}" type="slidenum">
              <a:rPr lang="es-CO" smtClean="0"/>
              <a:t>‹Nº›</a:t>
            </a:fld>
            <a:endParaRPr lang="es-CO"/>
          </a:p>
        </p:txBody>
      </p:sp>
    </p:spTree>
    <p:extLst>
      <p:ext uri="{BB962C8B-B14F-4D97-AF65-F5344CB8AC3E}">
        <p14:creationId xmlns:p14="http://schemas.microsoft.com/office/powerpoint/2010/main" val="231664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7694275-5DE5-4633-966E-233E843589FC}" type="slidenum">
              <a:rPr lang="es-CO" smtClean="0"/>
              <a:t>‹Nº›</a:t>
            </a:fld>
            <a:endParaRPr lang="es-C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99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7694275-5DE5-4633-966E-233E843589FC}" type="slidenum">
              <a:rPr lang="es-CO" smtClean="0"/>
              <a:t>‹Nº›</a:t>
            </a:fld>
            <a:endParaRPr lang="es-C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293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7694275-5DE5-4633-966E-233E843589FC}"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819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7694275-5DE5-4633-966E-233E843589FC}" type="slidenum">
              <a:rPr lang="es-CO" smtClean="0"/>
              <a:t>‹Nº›</a:t>
            </a:fld>
            <a:endParaRPr lang="es-C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71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7694275-5DE5-4633-966E-233E843589FC}" type="slidenum">
              <a:rPr lang="es-CO" smtClean="0"/>
              <a:t>‹Nº›</a:t>
            </a:fld>
            <a:endParaRPr lang="es-CO"/>
          </a:p>
        </p:txBody>
      </p:sp>
    </p:spTree>
    <p:extLst>
      <p:ext uri="{BB962C8B-B14F-4D97-AF65-F5344CB8AC3E}">
        <p14:creationId xmlns:p14="http://schemas.microsoft.com/office/powerpoint/2010/main" val="101976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8804E51-CB70-4AC1-9575-6EF331E9BFBC}" type="datetimeFigureOut">
              <a:rPr lang="es-CO" smtClean="0"/>
              <a:t>21/05/2020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7694275-5DE5-4633-966E-233E843589FC}" type="slidenum">
              <a:rPr lang="es-CO" smtClean="0"/>
              <a:t>‹Nº›</a:t>
            </a:fld>
            <a:endParaRPr lang="es-C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77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8804E51-CB70-4AC1-9575-6EF331E9BFBC}" type="datetimeFigureOut">
              <a:rPr lang="es-CO" smtClean="0"/>
              <a:t>21/05/2020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7694275-5DE5-4633-966E-233E843589FC}" type="slidenum">
              <a:rPr lang="es-CO" smtClean="0"/>
              <a:t>‹Nº›</a:t>
            </a:fld>
            <a:endParaRPr lang="es-CO"/>
          </a:p>
        </p:txBody>
      </p:sp>
    </p:spTree>
    <p:extLst>
      <p:ext uri="{BB962C8B-B14F-4D97-AF65-F5344CB8AC3E}">
        <p14:creationId xmlns:p14="http://schemas.microsoft.com/office/powerpoint/2010/main" val="420086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8804E51-CB70-4AC1-9575-6EF331E9BFBC}" type="datetimeFigureOut">
              <a:rPr lang="es-CO" smtClean="0"/>
              <a:t>21/05/2020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7694275-5DE5-4633-966E-233E843589FC}" type="slidenum">
              <a:rPr lang="es-CO" smtClean="0"/>
              <a:t>‹Nº›</a:t>
            </a:fld>
            <a:endParaRPr lang="es-C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756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804E51-CB70-4AC1-9575-6EF331E9BFBC}" type="datetimeFigureOut">
              <a:rPr lang="es-CO" smtClean="0"/>
              <a:t>21/05/2020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7694275-5DE5-4633-966E-233E843589FC}"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63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04E51-CB70-4AC1-9575-6EF331E9BFBC}" type="datetimeFigureOut">
              <a:rPr lang="es-CO" smtClean="0"/>
              <a:t>21/05/2020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7694275-5DE5-4633-966E-233E843589FC}" type="slidenum">
              <a:rPr lang="es-CO" smtClean="0"/>
              <a:t>‹Nº›</a:t>
            </a:fld>
            <a:endParaRPr lang="es-CO"/>
          </a:p>
        </p:txBody>
      </p:sp>
    </p:spTree>
    <p:extLst>
      <p:ext uri="{BB962C8B-B14F-4D97-AF65-F5344CB8AC3E}">
        <p14:creationId xmlns:p14="http://schemas.microsoft.com/office/powerpoint/2010/main" val="66980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8804E51-CB70-4AC1-9575-6EF331E9BFBC}" type="datetimeFigureOut">
              <a:rPr lang="es-CO" smtClean="0"/>
              <a:t>21/05/2020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7694275-5DE5-4633-966E-233E843589FC}" type="slidenum">
              <a:rPr lang="es-CO" smtClean="0"/>
              <a:t>‹Nº›</a:t>
            </a:fld>
            <a:endParaRPr lang="es-C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062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8804E51-CB70-4AC1-9575-6EF331E9BFBC}" type="datetimeFigureOut">
              <a:rPr lang="es-CO" smtClean="0"/>
              <a:t>21/05/2020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7694275-5DE5-4633-966E-233E843589FC}" type="slidenum">
              <a:rPr lang="es-CO" smtClean="0"/>
              <a:t>‹Nº›</a:t>
            </a:fld>
            <a:endParaRPr lang="es-CO"/>
          </a:p>
        </p:txBody>
      </p:sp>
    </p:spTree>
    <p:extLst>
      <p:ext uri="{BB962C8B-B14F-4D97-AF65-F5344CB8AC3E}">
        <p14:creationId xmlns:p14="http://schemas.microsoft.com/office/powerpoint/2010/main" val="60911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804E51-CB70-4AC1-9575-6EF331E9BFBC}" type="datetimeFigureOut">
              <a:rPr lang="es-CO" smtClean="0"/>
              <a:t>21/05/2020</a:t>
            </a:fld>
            <a:endParaRPr lang="es-C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694275-5DE5-4633-966E-233E843589FC}" type="slidenum">
              <a:rPr lang="es-CO" smtClean="0"/>
              <a:t>‹Nº›</a:t>
            </a:fld>
            <a:endParaRPr lang="es-CO"/>
          </a:p>
        </p:txBody>
      </p:sp>
    </p:spTree>
    <p:extLst>
      <p:ext uri="{BB962C8B-B14F-4D97-AF65-F5344CB8AC3E}">
        <p14:creationId xmlns:p14="http://schemas.microsoft.com/office/powerpoint/2010/main" val="1793665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E87A1-AA0E-4A39-97D9-5988474FF92E}"/>
              </a:ext>
            </a:extLst>
          </p:cNvPr>
          <p:cNvSpPr>
            <a:spLocks noGrp="1"/>
          </p:cNvSpPr>
          <p:nvPr>
            <p:ph type="ctrTitle"/>
          </p:nvPr>
        </p:nvSpPr>
        <p:spPr/>
        <p:txBody>
          <a:bodyPr/>
          <a:lstStyle/>
          <a:p>
            <a:r>
              <a:rPr lang="es-MX" dirty="0"/>
              <a:t>Proyecto</a:t>
            </a:r>
            <a:br>
              <a:rPr lang="es-MX" dirty="0"/>
            </a:br>
            <a:r>
              <a:rPr lang="es-MX" dirty="0"/>
              <a:t>Análisis Numérico</a:t>
            </a:r>
            <a:endParaRPr lang="es-CO" dirty="0"/>
          </a:p>
        </p:txBody>
      </p:sp>
      <p:sp>
        <p:nvSpPr>
          <p:cNvPr id="3" name="Subtítulo 2">
            <a:extLst>
              <a:ext uri="{FF2B5EF4-FFF2-40B4-BE49-F238E27FC236}">
                <a16:creationId xmlns:a16="http://schemas.microsoft.com/office/drawing/2014/main" id="{B42662CF-0EBD-4BE2-B5CA-1F567287172B}"/>
              </a:ext>
            </a:extLst>
          </p:cNvPr>
          <p:cNvSpPr>
            <a:spLocks noGrp="1"/>
          </p:cNvSpPr>
          <p:nvPr>
            <p:ph type="subTitle" idx="1"/>
          </p:nvPr>
        </p:nvSpPr>
        <p:spPr/>
        <p:txBody>
          <a:bodyPr/>
          <a:lstStyle/>
          <a:p>
            <a:r>
              <a:rPr lang="es-MX" dirty="0"/>
              <a:t>Por Jose Fernando Zuluaga</a:t>
            </a:r>
            <a:endParaRPr lang="es-CO" dirty="0"/>
          </a:p>
        </p:txBody>
      </p:sp>
    </p:spTree>
    <p:extLst>
      <p:ext uri="{BB962C8B-B14F-4D97-AF65-F5344CB8AC3E}">
        <p14:creationId xmlns:p14="http://schemas.microsoft.com/office/powerpoint/2010/main" val="131532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3166F-4E0D-44C9-945F-5E080A4C0A53}"/>
              </a:ext>
            </a:extLst>
          </p:cNvPr>
          <p:cNvSpPr>
            <a:spLocks noGrp="1"/>
          </p:cNvSpPr>
          <p:nvPr>
            <p:ph type="title"/>
          </p:nvPr>
        </p:nvSpPr>
        <p:spPr/>
        <p:txBody>
          <a:bodyPr/>
          <a:lstStyle/>
          <a:p>
            <a:r>
              <a:rPr lang="es-MX" dirty="0"/>
              <a:t>Implementación</a:t>
            </a:r>
            <a:endParaRPr lang="es-CO" dirty="0"/>
          </a:p>
        </p:txBody>
      </p:sp>
      <p:sp>
        <p:nvSpPr>
          <p:cNvPr id="3" name="Marcador de contenido 2">
            <a:extLst>
              <a:ext uri="{FF2B5EF4-FFF2-40B4-BE49-F238E27FC236}">
                <a16:creationId xmlns:a16="http://schemas.microsoft.com/office/drawing/2014/main" id="{B2FDF6A9-5FAE-44B2-9EE6-C9C7C2E1C666}"/>
              </a:ext>
            </a:extLst>
          </p:cNvPr>
          <p:cNvSpPr>
            <a:spLocks noGrp="1"/>
          </p:cNvSpPr>
          <p:nvPr>
            <p:ph idx="1"/>
          </p:nvPr>
        </p:nvSpPr>
        <p:spPr/>
        <p:txBody>
          <a:bodyPr numCol="2"/>
          <a:lstStyle/>
          <a:p>
            <a:r>
              <a:rPr lang="es-MX" dirty="0"/>
              <a:t>También se uso la librería “</a:t>
            </a:r>
            <a:r>
              <a:rPr lang="es-MX" dirty="0" err="1"/>
              <a:t>EpiDynamics</a:t>
            </a:r>
            <a:r>
              <a:rPr lang="es-MX" dirty="0"/>
              <a:t>” (</a:t>
            </a:r>
            <a:r>
              <a:rPr lang="es-CO" dirty="0"/>
              <a:t>Dynamic </a:t>
            </a:r>
            <a:r>
              <a:rPr lang="es-CO" dirty="0" err="1"/>
              <a:t>Models</a:t>
            </a:r>
            <a:r>
              <a:rPr lang="es-CO" dirty="0"/>
              <a:t> in </a:t>
            </a:r>
            <a:r>
              <a:rPr lang="es-CO" dirty="0" err="1"/>
              <a:t>Epidemiology</a:t>
            </a:r>
            <a:r>
              <a:rPr lang="es-CO" dirty="0"/>
              <a:t>)</a:t>
            </a:r>
          </a:p>
          <a:p>
            <a:r>
              <a:rPr lang="es-MX" dirty="0"/>
              <a:t>Modelos matemáticos de enfermedades infecciosas en humanos y animales. Ambos modelos deterministas y estocásticos pueden simularse y trazarse.</a:t>
            </a:r>
            <a:endParaRPr lang="es-CO" dirty="0"/>
          </a:p>
        </p:txBody>
      </p:sp>
      <p:pic>
        <p:nvPicPr>
          <p:cNvPr id="4" name="Imagen 3">
            <a:extLst>
              <a:ext uri="{FF2B5EF4-FFF2-40B4-BE49-F238E27FC236}">
                <a16:creationId xmlns:a16="http://schemas.microsoft.com/office/drawing/2014/main" id="{74E72D93-F3B8-45D6-A17D-97649C7D659A}"/>
              </a:ext>
            </a:extLst>
          </p:cNvPr>
          <p:cNvPicPr>
            <a:picLocks noChangeAspect="1"/>
          </p:cNvPicPr>
          <p:nvPr/>
        </p:nvPicPr>
        <p:blipFill>
          <a:blip r:embed="rId2"/>
          <a:stretch>
            <a:fillRect/>
          </a:stretch>
        </p:blipFill>
        <p:spPr>
          <a:xfrm>
            <a:off x="6095999" y="3124200"/>
            <a:ext cx="5345301" cy="2751668"/>
          </a:xfrm>
          <a:prstGeom prst="rect">
            <a:avLst/>
          </a:prstGeom>
        </p:spPr>
      </p:pic>
    </p:spTree>
    <p:extLst>
      <p:ext uri="{BB962C8B-B14F-4D97-AF65-F5344CB8AC3E}">
        <p14:creationId xmlns:p14="http://schemas.microsoft.com/office/powerpoint/2010/main" val="108774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FB987-A52C-4E95-9B98-54B1E913BA13}"/>
              </a:ext>
            </a:extLst>
          </p:cNvPr>
          <p:cNvSpPr>
            <a:spLocks noGrp="1"/>
          </p:cNvSpPr>
          <p:nvPr>
            <p:ph type="title"/>
          </p:nvPr>
        </p:nvSpPr>
        <p:spPr>
          <a:xfrm>
            <a:off x="1295402" y="982132"/>
            <a:ext cx="4714412" cy="1303867"/>
          </a:xfrm>
        </p:spPr>
        <p:txBody>
          <a:bodyPr>
            <a:normAutofit fontScale="90000"/>
          </a:bodyPr>
          <a:lstStyle/>
          <a:p>
            <a:r>
              <a:rPr lang="es-MX" dirty="0"/>
              <a:t>Resultados-Modelo SI</a:t>
            </a:r>
            <a:br>
              <a:rPr lang="es-MX" dirty="0"/>
            </a:br>
            <a:r>
              <a:rPr lang="es-MX" dirty="0"/>
              <a:t>(Euler)</a:t>
            </a:r>
            <a:endParaRPr lang="es-CO" dirty="0"/>
          </a:p>
        </p:txBody>
      </p:sp>
      <p:pic>
        <p:nvPicPr>
          <p:cNvPr id="4" name="Imagen 3">
            <a:extLst>
              <a:ext uri="{FF2B5EF4-FFF2-40B4-BE49-F238E27FC236}">
                <a16:creationId xmlns:a16="http://schemas.microsoft.com/office/drawing/2014/main" id="{B7555F21-3876-4D2C-8B68-99B7CD07F54C}"/>
              </a:ext>
            </a:extLst>
          </p:cNvPr>
          <p:cNvPicPr>
            <a:picLocks noChangeAspect="1"/>
          </p:cNvPicPr>
          <p:nvPr/>
        </p:nvPicPr>
        <p:blipFill>
          <a:blip r:embed="rId2"/>
          <a:stretch>
            <a:fillRect/>
          </a:stretch>
        </p:blipFill>
        <p:spPr>
          <a:xfrm>
            <a:off x="1295402" y="2882265"/>
            <a:ext cx="4714412" cy="3091815"/>
          </a:xfrm>
          <a:prstGeom prst="rect">
            <a:avLst/>
          </a:prstGeom>
        </p:spPr>
      </p:pic>
      <p:pic>
        <p:nvPicPr>
          <p:cNvPr id="5" name="Imagen 4">
            <a:extLst>
              <a:ext uri="{FF2B5EF4-FFF2-40B4-BE49-F238E27FC236}">
                <a16:creationId xmlns:a16="http://schemas.microsoft.com/office/drawing/2014/main" id="{10B878BA-BD43-4813-A657-36F107942E5B}"/>
              </a:ext>
            </a:extLst>
          </p:cNvPr>
          <p:cNvPicPr>
            <a:picLocks noChangeAspect="1"/>
          </p:cNvPicPr>
          <p:nvPr/>
        </p:nvPicPr>
        <p:blipFill>
          <a:blip r:embed="rId3"/>
          <a:stretch>
            <a:fillRect/>
          </a:stretch>
        </p:blipFill>
        <p:spPr>
          <a:xfrm>
            <a:off x="6009814" y="655320"/>
            <a:ext cx="4874763" cy="5380672"/>
          </a:xfrm>
          <a:prstGeom prst="rect">
            <a:avLst/>
          </a:prstGeom>
        </p:spPr>
      </p:pic>
    </p:spTree>
    <p:extLst>
      <p:ext uri="{BB962C8B-B14F-4D97-AF65-F5344CB8AC3E}">
        <p14:creationId xmlns:p14="http://schemas.microsoft.com/office/powerpoint/2010/main" val="17468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A5163-D760-4FD6-A344-E2416EC9639C}"/>
              </a:ext>
            </a:extLst>
          </p:cNvPr>
          <p:cNvSpPr>
            <a:spLocks noGrp="1"/>
          </p:cNvSpPr>
          <p:nvPr>
            <p:ph type="title"/>
          </p:nvPr>
        </p:nvSpPr>
        <p:spPr>
          <a:xfrm>
            <a:off x="1295402" y="982132"/>
            <a:ext cx="4937758" cy="1303867"/>
          </a:xfrm>
        </p:spPr>
        <p:txBody>
          <a:bodyPr>
            <a:normAutofit fontScale="90000"/>
          </a:bodyPr>
          <a:lstStyle/>
          <a:p>
            <a:r>
              <a:rPr lang="es-MX" dirty="0"/>
              <a:t>Resultados-Modelo SIR</a:t>
            </a:r>
            <a:br>
              <a:rPr lang="es-MX" dirty="0"/>
            </a:br>
            <a:r>
              <a:rPr lang="es-MX" dirty="0"/>
              <a:t>(Euler)</a:t>
            </a:r>
            <a:endParaRPr lang="es-CO" dirty="0"/>
          </a:p>
        </p:txBody>
      </p:sp>
      <p:pic>
        <p:nvPicPr>
          <p:cNvPr id="4" name="Imagen 3">
            <a:extLst>
              <a:ext uri="{FF2B5EF4-FFF2-40B4-BE49-F238E27FC236}">
                <a16:creationId xmlns:a16="http://schemas.microsoft.com/office/drawing/2014/main" id="{081B4D15-6A2E-4737-8C46-625A3799950C}"/>
              </a:ext>
            </a:extLst>
          </p:cNvPr>
          <p:cNvPicPr>
            <a:picLocks noChangeAspect="1"/>
          </p:cNvPicPr>
          <p:nvPr/>
        </p:nvPicPr>
        <p:blipFill>
          <a:blip r:embed="rId2"/>
          <a:stretch>
            <a:fillRect/>
          </a:stretch>
        </p:blipFill>
        <p:spPr>
          <a:xfrm>
            <a:off x="1295402" y="3040380"/>
            <a:ext cx="4451328" cy="2835488"/>
          </a:xfrm>
          <a:prstGeom prst="rect">
            <a:avLst/>
          </a:prstGeom>
        </p:spPr>
      </p:pic>
      <p:pic>
        <p:nvPicPr>
          <p:cNvPr id="5" name="Imagen 4">
            <a:extLst>
              <a:ext uri="{FF2B5EF4-FFF2-40B4-BE49-F238E27FC236}">
                <a16:creationId xmlns:a16="http://schemas.microsoft.com/office/drawing/2014/main" id="{98516301-D704-4A4F-935C-6A021811F34D}"/>
              </a:ext>
            </a:extLst>
          </p:cNvPr>
          <p:cNvPicPr>
            <a:picLocks noChangeAspect="1"/>
          </p:cNvPicPr>
          <p:nvPr/>
        </p:nvPicPr>
        <p:blipFill>
          <a:blip r:embed="rId3"/>
          <a:stretch>
            <a:fillRect/>
          </a:stretch>
        </p:blipFill>
        <p:spPr>
          <a:xfrm>
            <a:off x="6445272" y="697230"/>
            <a:ext cx="5012954" cy="5463540"/>
          </a:xfrm>
          <a:prstGeom prst="rect">
            <a:avLst/>
          </a:prstGeom>
        </p:spPr>
      </p:pic>
    </p:spTree>
    <p:extLst>
      <p:ext uri="{BB962C8B-B14F-4D97-AF65-F5344CB8AC3E}">
        <p14:creationId xmlns:p14="http://schemas.microsoft.com/office/powerpoint/2010/main" val="251169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D9467-D719-49C7-84FB-D29F113BF75F}"/>
              </a:ext>
            </a:extLst>
          </p:cNvPr>
          <p:cNvSpPr>
            <a:spLocks noGrp="1"/>
          </p:cNvSpPr>
          <p:nvPr>
            <p:ph type="title"/>
          </p:nvPr>
        </p:nvSpPr>
        <p:spPr>
          <a:xfrm>
            <a:off x="1295402" y="982132"/>
            <a:ext cx="4800598" cy="1303867"/>
          </a:xfrm>
        </p:spPr>
        <p:txBody>
          <a:bodyPr>
            <a:normAutofit fontScale="90000"/>
          </a:bodyPr>
          <a:lstStyle/>
          <a:p>
            <a:r>
              <a:rPr lang="es-MX" dirty="0"/>
              <a:t>Resultados-Modelo SIS</a:t>
            </a:r>
            <a:br>
              <a:rPr lang="es-MX" dirty="0"/>
            </a:br>
            <a:r>
              <a:rPr lang="es-MX" dirty="0"/>
              <a:t>(Euler)</a:t>
            </a:r>
            <a:endParaRPr lang="es-CO" dirty="0"/>
          </a:p>
        </p:txBody>
      </p:sp>
      <p:pic>
        <p:nvPicPr>
          <p:cNvPr id="4" name="Imagen 3">
            <a:extLst>
              <a:ext uri="{FF2B5EF4-FFF2-40B4-BE49-F238E27FC236}">
                <a16:creationId xmlns:a16="http://schemas.microsoft.com/office/drawing/2014/main" id="{E3710DC4-64BE-4273-8C33-5DC687D68682}"/>
              </a:ext>
            </a:extLst>
          </p:cNvPr>
          <p:cNvPicPr>
            <a:picLocks noChangeAspect="1"/>
          </p:cNvPicPr>
          <p:nvPr/>
        </p:nvPicPr>
        <p:blipFill>
          <a:blip r:embed="rId2"/>
          <a:stretch>
            <a:fillRect/>
          </a:stretch>
        </p:blipFill>
        <p:spPr>
          <a:xfrm>
            <a:off x="1295402" y="2958695"/>
            <a:ext cx="4198618" cy="2917173"/>
          </a:xfrm>
          <a:prstGeom prst="rect">
            <a:avLst/>
          </a:prstGeom>
        </p:spPr>
      </p:pic>
      <p:pic>
        <p:nvPicPr>
          <p:cNvPr id="5" name="Imagen 4">
            <a:extLst>
              <a:ext uri="{FF2B5EF4-FFF2-40B4-BE49-F238E27FC236}">
                <a16:creationId xmlns:a16="http://schemas.microsoft.com/office/drawing/2014/main" id="{96AA3777-A37A-4CB8-951F-0114676D84FE}"/>
              </a:ext>
            </a:extLst>
          </p:cNvPr>
          <p:cNvPicPr>
            <a:picLocks noChangeAspect="1"/>
          </p:cNvPicPr>
          <p:nvPr/>
        </p:nvPicPr>
        <p:blipFill>
          <a:blip r:embed="rId3"/>
          <a:stretch>
            <a:fillRect/>
          </a:stretch>
        </p:blipFill>
        <p:spPr>
          <a:xfrm>
            <a:off x="6441838" y="678180"/>
            <a:ext cx="4840443" cy="5402580"/>
          </a:xfrm>
          <a:prstGeom prst="rect">
            <a:avLst/>
          </a:prstGeom>
        </p:spPr>
      </p:pic>
    </p:spTree>
    <p:extLst>
      <p:ext uri="{BB962C8B-B14F-4D97-AF65-F5344CB8AC3E}">
        <p14:creationId xmlns:p14="http://schemas.microsoft.com/office/powerpoint/2010/main" val="75360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62449E5-C871-4B6F-92BC-6B394CC6BB0B}"/>
              </a:ext>
            </a:extLst>
          </p:cNvPr>
          <p:cNvSpPr/>
          <p:nvPr/>
        </p:nvSpPr>
        <p:spPr>
          <a:xfrm>
            <a:off x="4506462" y="2967335"/>
            <a:ext cx="3179076" cy="923330"/>
          </a:xfrm>
          <a:prstGeom prst="rect">
            <a:avLst/>
          </a:prstGeom>
          <a:noFill/>
        </p:spPr>
        <p:txBody>
          <a:bodyPr wrap="none" lIns="91440" tIns="45720" rIns="91440" bIns="45720">
            <a:spAutoFit/>
          </a:bodyPr>
          <a:lstStyle/>
          <a:p>
            <a:pPr algn="ctr"/>
            <a:r>
              <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GRACIAS</a:t>
            </a:r>
          </a:p>
        </p:txBody>
      </p:sp>
    </p:spTree>
    <p:extLst>
      <p:ext uri="{BB962C8B-B14F-4D97-AF65-F5344CB8AC3E}">
        <p14:creationId xmlns:p14="http://schemas.microsoft.com/office/powerpoint/2010/main" val="278703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224F3-E980-4191-8A63-EC31C5325CF8}"/>
              </a:ext>
            </a:extLst>
          </p:cNvPr>
          <p:cNvSpPr>
            <a:spLocks noGrp="1"/>
          </p:cNvSpPr>
          <p:nvPr>
            <p:ph type="title"/>
          </p:nvPr>
        </p:nvSpPr>
        <p:spPr/>
        <p:txBody>
          <a:bodyPr/>
          <a:lstStyle/>
          <a:p>
            <a:r>
              <a:rPr lang="es-MX" dirty="0"/>
              <a:t>¿Con que trabaje?</a:t>
            </a:r>
            <a:endParaRPr lang="es-CO" dirty="0"/>
          </a:p>
        </p:txBody>
      </p:sp>
      <p:sp>
        <p:nvSpPr>
          <p:cNvPr id="3" name="Marcador de contenido 2">
            <a:extLst>
              <a:ext uri="{FF2B5EF4-FFF2-40B4-BE49-F238E27FC236}">
                <a16:creationId xmlns:a16="http://schemas.microsoft.com/office/drawing/2014/main" id="{8C3B8C99-F56A-4C1E-BEB3-642FAE81A53D}"/>
              </a:ext>
            </a:extLst>
          </p:cNvPr>
          <p:cNvSpPr>
            <a:spLocks noGrp="1"/>
          </p:cNvSpPr>
          <p:nvPr>
            <p:ph idx="1"/>
          </p:nvPr>
        </p:nvSpPr>
        <p:spPr>
          <a:xfrm>
            <a:off x="1295401" y="2556933"/>
            <a:ext cx="9501230" cy="1205006"/>
          </a:xfrm>
        </p:spPr>
        <p:txBody>
          <a:bodyPr>
            <a:normAutofit fontScale="92500" lnSpcReduction="10000"/>
          </a:bodyPr>
          <a:lstStyle/>
          <a:p>
            <a:r>
              <a:rPr lang="es-CO" dirty="0"/>
              <a:t>Mi trabajo de baso en el rendimiento de internet, virus informáticos , estrategias de escaneo con uso de gusanos.</a:t>
            </a:r>
          </a:p>
          <a:p>
            <a:r>
              <a:rPr lang="es-CO" dirty="0"/>
              <a:t>(</a:t>
            </a:r>
            <a:r>
              <a:rPr lang="en-US" dirty="0"/>
              <a:t>On the Performance of Internet, </a:t>
            </a:r>
            <a:r>
              <a:rPr lang="es-CO" dirty="0" err="1"/>
              <a:t>Worm</a:t>
            </a:r>
            <a:r>
              <a:rPr lang="es-CO" dirty="0"/>
              <a:t> </a:t>
            </a:r>
            <a:r>
              <a:rPr lang="es-CO" dirty="0" err="1"/>
              <a:t>Scanning</a:t>
            </a:r>
            <a:r>
              <a:rPr lang="es-CO" dirty="0"/>
              <a:t> </a:t>
            </a:r>
            <a:r>
              <a:rPr lang="es-CO" dirty="0" err="1"/>
              <a:t>Strategies</a:t>
            </a:r>
            <a:r>
              <a:rPr lang="es-CO" dirty="0"/>
              <a:t>)</a:t>
            </a:r>
          </a:p>
        </p:txBody>
      </p:sp>
      <p:pic>
        <p:nvPicPr>
          <p:cNvPr id="4" name="Imagen 3">
            <a:extLst>
              <a:ext uri="{FF2B5EF4-FFF2-40B4-BE49-F238E27FC236}">
                <a16:creationId xmlns:a16="http://schemas.microsoft.com/office/drawing/2014/main" id="{B0FAD93A-7FD7-488C-A133-E53806612CED}"/>
              </a:ext>
            </a:extLst>
          </p:cNvPr>
          <p:cNvPicPr>
            <a:picLocks noChangeAspect="1"/>
          </p:cNvPicPr>
          <p:nvPr/>
        </p:nvPicPr>
        <p:blipFill>
          <a:blip r:embed="rId2"/>
          <a:stretch>
            <a:fillRect/>
          </a:stretch>
        </p:blipFill>
        <p:spPr>
          <a:xfrm>
            <a:off x="3502665" y="4032873"/>
            <a:ext cx="5186669" cy="2131508"/>
          </a:xfrm>
          <a:prstGeom prst="rect">
            <a:avLst/>
          </a:prstGeom>
        </p:spPr>
      </p:pic>
    </p:spTree>
    <p:extLst>
      <p:ext uri="{BB962C8B-B14F-4D97-AF65-F5344CB8AC3E}">
        <p14:creationId xmlns:p14="http://schemas.microsoft.com/office/powerpoint/2010/main" val="266247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B3C58-FFD3-4F0B-92AE-BD5BFE59216C}"/>
              </a:ext>
            </a:extLst>
          </p:cNvPr>
          <p:cNvSpPr>
            <a:spLocks noGrp="1"/>
          </p:cNvSpPr>
          <p:nvPr>
            <p:ph type="title"/>
          </p:nvPr>
        </p:nvSpPr>
        <p:spPr/>
        <p:txBody>
          <a:bodyPr/>
          <a:lstStyle/>
          <a:p>
            <a:r>
              <a:rPr lang="es-MX" dirty="0"/>
              <a:t>¿Qué son los Gusanos Informáticos?</a:t>
            </a:r>
            <a:endParaRPr lang="es-CO" dirty="0"/>
          </a:p>
        </p:txBody>
      </p:sp>
      <p:sp>
        <p:nvSpPr>
          <p:cNvPr id="3" name="Marcador de contenido 2">
            <a:extLst>
              <a:ext uri="{FF2B5EF4-FFF2-40B4-BE49-F238E27FC236}">
                <a16:creationId xmlns:a16="http://schemas.microsoft.com/office/drawing/2014/main" id="{5F63D30E-7F98-4425-942C-BADB615053B8}"/>
              </a:ext>
            </a:extLst>
          </p:cNvPr>
          <p:cNvSpPr>
            <a:spLocks noGrp="1"/>
          </p:cNvSpPr>
          <p:nvPr>
            <p:ph idx="1"/>
          </p:nvPr>
        </p:nvSpPr>
        <p:spPr/>
        <p:txBody>
          <a:bodyPr/>
          <a:lstStyle/>
          <a:p>
            <a:r>
              <a:rPr lang="es-MX" dirty="0"/>
              <a:t>Un gusano informático es un malware independiente que se replica para propagarse a otras computadoras. A menudo utiliza una red de computadoras para propagarse.</a:t>
            </a:r>
          </a:p>
          <a:p>
            <a:r>
              <a:rPr lang="es-MX" dirty="0"/>
              <a:t>Los gusanos informáticos utilizan el método recursivo para distribuirse según la ley del crecimiento exponencial, y luego controlar e infectar mas y mas computadoras en poco tiempo. </a:t>
            </a:r>
            <a:endParaRPr lang="es-CO" dirty="0"/>
          </a:p>
        </p:txBody>
      </p:sp>
    </p:spTree>
    <p:extLst>
      <p:ext uri="{BB962C8B-B14F-4D97-AF65-F5344CB8AC3E}">
        <p14:creationId xmlns:p14="http://schemas.microsoft.com/office/powerpoint/2010/main" val="270705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BF1F6-10F4-4B5A-83E2-3B354FC26C1F}"/>
              </a:ext>
            </a:extLst>
          </p:cNvPr>
          <p:cNvSpPr>
            <a:spLocks noGrp="1"/>
          </p:cNvSpPr>
          <p:nvPr>
            <p:ph type="title"/>
          </p:nvPr>
        </p:nvSpPr>
        <p:spPr/>
        <p:txBody>
          <a:bodyPr/>
          <a:lstStyle/>
          <a:p>
            <a:r>
              <a:rPr lang="es-MX" dirty="0"/>
              <a:t>Un poco de historia</a:t>
            </a:r>
            <a:endParaRPr lang="es-CO" dirty="0"/>
          </a:p>
        </p:txBody>
      </p:sp>
      <p:sp>
        <p:nvSpPr>
          <p:cNvPr id="3" name="Marcador de contenido 2">
            <a:extLst>
              <a:ext uri="{FF2B5EF4-FFF2-40B4-BE49-F238E27FC236}">
                <a16:creationId xmlns:a16="http://schemas.microsoft.com/office/drawing/2014/main" id="{C111135D-0452-48DB-AC12-75BEAEF42698}"/>
              </a:ext>
            </a:extLst>
          </p:cNvPr>
          <p:cNvSpPr>
            <a:spLocks noGrp="1"/>
          </p:cNvSpPr>
          <p:nvPr>
            <p:ph idx="1"/>
          </p:nvPr>
        </p:nvSpPr>
        <p:spPr/>
        <p:txBody>
          <a:bodyPr/>
          <a:lstStyle/>
          <a:p>
            <a:r>
              <a:rPr lang="es-MX" dirty="0"/>
              <a:t>El termino gusano se utilizo por primera vez en la novela de 1975 de John Brunner, </a:t>
            </a:r>
            <a:r>
              <a:rPr lang="es-MX" dirty="0" err="1"/>
              <a:t>The</a:t>
            </a:r>
            <a:r>
              <a:rPr lang="es-MX" dirty="0"/>
              <a:t> </a:t>
            </a:r>
            <a:r>
              <a:rPr lang="es-MX" dirty="0" err="1"/>
              <a:t>Shockwave</a:t>
            </a:r>
            <a:r>
              <a:rPr lang="es-MX" dirty="0"/>
              <a:t> </a:t>
            </a:r>
            <a:r>
              <a:rPr lang="es-MX" dirty="0" err="1"/>
              <a:t>Rider</a:t>
            </a:r>
            <a:r>
              <a:rPr lang="es-MX" dirty="0"/>
              <a:t>.</a:t>
            </a:r>
          </a:p>
          <a:p>
            <a:r>
              <a:rPr lang="es-MX" dirty="0"/>
              <a:t>El 2 de noviembre de 1988, Robert </a:t>
            </a:r>
            <a:r>
              <a:rPr lang="es-MX" dirty="0" err="1"/>
              <a:t>Tappan</a:t>
            </a:r>
            <a:r>
              <a:rPr lang="es-MX" dirty="0"/>
              <a:t> Morris, estudiante de posgrado en ciencias de computación, desató lo que se conoció como el gusano de Morris, al interrumpir muchas computadoras en Internet, supuso en ese momento ser una décima parte de todos los conectados.</a:t>
            </a:r>
            <a:endParaRPr lang="es-CO" dirty="0"/>
          </a:p>
        </p:txBody>
      </p:sp>
    </p:spTree>
    <p:extLst>
      <p:ext uri="{BB962C8B-B14F-4D97-AF65-F5344CB8AC3E}">
        <p14:creationId xmlns:p14="http://schemas.microsoft.com/office/powerpoint/2010/main" val="377064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520B3-CDA9-4619-B371-9D30AD82CD7C}"/>
              </a:ext>
            </a:extLst>
          </p:cNvPr>
          <p:cNvSpPr>
            <a:spLocks noGrp="1"/>
          </p:cNvSpPr>
          <p:nvPr>
            <p:ph type="title"/>
          </p:nvPr>
        </p:nvSpPr>
        <p:spPr/>
        <p:txBody>
          <a:bodyPr/>
          <a:lstStyle/>
          <a:p>
            <a:r>
              <a:rPr lang="es-MX" dirty="0"/>
              <a:t>Características</a:t>
            </a:r>
            <a:endParaRPr lang="es-CO" dirty="0"/>
          </a:p>
        </p:txBody>
      </p:sp>
      <p:sp>
        <p:nvSpPr>
          <p:cNvPr id="3" name="Marcador de contenido 2">
            <a:extLst>
              <a:ext uri="{FF2B5EF4-FFF2-40B4-BE49-F238E27FC236}">
                <a16:creationId xmlns:a16="http://schemas.microsoft.com/office/drawing/2014/main" id="{E16C72B6-7512-436E-9952-E73F41B9F69E}"/>
              </a:ext>
            </a:extLst>
          </p:cNvPr>
          <p:cNvSpPr>
            <a:spLocks noGrp="1"/>
          </p:cNvSpPr>
          <p:nvPr>
            <p:ph idx="1"/>
          </p:nvPr>
        </p:nvSpPr>
        <p:spPr/>
        <p:txBody>
          <a:bodyPr>
            <a:normAutofit fontScale="70000" lnSpcReduction="20000"/>
          </a:bodyPr>
          <a:lstStyle/>
          <a:p>
            <a:r>
              <a:rPr lang="es-MX" dirty="0"/>
              <a:t>Independencia</a:t>
            </a:r>
          </a:p>
          <a:p>
            <a:pPr marL="914400" lvl="2" indent="0">
              <a:buNone/>
            </a:pPr>
            <a:r>
              <a:rPr lang="es-MX" dirty="0"/>
              <a:t>Un gusano no necesita un programa host, por lo cual no tiene esa restricción</a:t>
            </a:r>
          </a:p>
          <a:p>
            <a:r>
              <a:rPr lang="es-MX" dirty="0"/>
              <a:t>Ataques explosivos</a:t>
            </a:r>
          </a:p>
          <a:p>
            <a:pPr marL="457200" lvl="1" indent="0">
              <a:buNone/>
            </a:pPr>
            <a:r>
              <a:rPr lang="es-MX" dirty="0"/>
              <a:t>	</a:t>
            </a:r>
            <a:r>
              <a:rPr lang="es-MX" sz="1800" dirty="0"/>
              <a:t>Ya que no tiene restricción por el host, los gusanos se aprovechan de diversas 	vulnerabilidades del sistema operativo para 	llevar a cabo ataques activos</a:t>
            </a:r>
          </a:p>
          <a:p>
            <a:r>
              <a:rPr lang="es-MX" dirty="0"/>
              <a:t>Complejidad</a:t>
            </a:r>
          </a:p>
          <a:p>
            <a:pPr marL="914400" lvl="2" indent="0">
              <a:buNone/>
            </a:pPr>
            <a:r>
              <a:rPr lang="es-MX" dirty="0"/>
              <a:t>Algunos gusanos se combinan con scripts de paginas web y se ocultan en paginas HTML utilizando VBScript, ActiveX y otras tecnologías.</a:t>
            </a:r>
          </a:p>
          <a:p>
            <a:r>
              <a:rPr lang="es-MX" dirty="0"/>
              <a:t>Contagio</a:t>
            </a:r>
          </a:p>
          <a:p>
            <a:pPr marL="914400" lvl="2" indent="0">
              <a:buNone/>
            </a:pPr>
            <a:r>
              <a:rPr lang="es-MX" dirty="0"/>
              <a:t>Los gusanos son mas infecciosos que los virus tradicionales. No solo infectan las computadoras locales, sino también todos los servidores y clientes de la red basados en la computadora local</a:t>
            </a:r>
          </a:p>
          <a:p>
            <a:pPr marL="457200" lvl="1" indent="0">
              <a:buNone/>
            </a:pPr>
            <a:r>
              <a:rPr lang="es-MX" dirty="0"/>
              <a:t> </a:t>
            </a:r>
          </a:p>
        </p:txBody>
      </p:sp>
    </p:spTree>
    <p:extLst>
      <p:ext uri="{BB962C8B-B14F-4D97-AF65-F5344CB8AC3E}">
        <p14:creationId xmlns:p14="http://schemas.microsoft.com/office/powerpoint/2010/main" val="197479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B52C3-A066-4C8A-B930-C5E641D5B08A}"/>
              </a:ext>
            </a:extLst>
          </p:cNvPr>
          <p:cNvSpPr>
            <a:spLocks noGrp="1"/>
          </p:cNvSpPr>
          <p:nvPr>
            <p:ph type="title"/>
          </p:nvPr>
        </p:nvSpPr>
        <p:spPr/>
        <p:txBody>
          <a:bodyPr/>
          <a:lstStyle/>
          <a:p>
            <a:r>
              <a:rPr lang="es-MX" dirty="0"/>
              <a:t>Información encontrada</a:t>
            </a:r>
            <a:endParaRPr lang="es-CO" dirty="0"/>
          </a:p>
        </p:txBody>
      </p:sp>
      <p:sp>
        <p:nvSpPr>
          <p:cNvPr id="3" name="Marcador de contenido 2">
            <a:extLst>
              <a:ext uri="{FF2B5EF4-FFF2-40B4-BE49-F238E27FC236}">
                <a16:creationId xmlns:a16="http://schemas.microsoft.com/office/drawing/2014/main" id="{4F3A18A5-31B0-423D-9F79-2FCC8B749F11}"/>
              </a:ext>
            </a:extLst>
          </p:cNvPr>
          <p:cNvSpPr>
            <a:spLocks noGrp="1"/>
          </p:cNvSpPr>
          <p:nvPr>
            <p:ph idx="1"/>
          </p:nvPr>
        </p:nvSpPr>
        <p:spPr>
          <a:xfrm>
            <a:off x="1295401" y="2556932"/>
            <a:ext cx="9601196" cy="650292"/>
          </a:xfrm>
        </p:spPr>
        <p:txBody>
          <a:bodyPr/>
          <a:lstStyle/>
          <a:p>
            <a:r>
              <a:rPr lang="es-MX" dirty="0"/>
              <a:t>Para la elaboración del proyecto, me base en el articulo:</a:t>
            </a:r>
            <a:endParaRPr lang="es-CO" dirty="0"/>
          </a:p>
        </p:txBody>
      </p:sp>
      <p:pic>
        <p:nvPicPr>
          <p:cNvPr id="4" name="Imagen 3">
            <a:extLst>
              <a:ext uri="{FF2B5EF4-FFF2-40B4-BE49-F238E27FC236}">
                <a16:creationId xmlns:a16="http://schemas.microsoft.com/office/drawing/2014/main" id="{AB1BE430-5A2A-4035-9C4E-A449F2410887}"/>
              </a:ext>
            </a:extLst>
          </p:cNvPr>
          <p:cNvPicPr>
            <a:picLocks noChangeAspect="1"/>
          </p:cNvPicPr>
          <p:nvPr/>
        </p:nvPicPr>
        <p:blipFill>
          <a:blip r:embed="rId2"/>
          <a:stretch>
            <a:fillRect/>
          </a:stretch>
        </p:blipFill>
        <p:spPr>
          <a:xfrm>
            <a:off x="3501865" y="3207224"/>
            <a:ext cx="5188267" cy="2397711"/>
          </a:xfrm>
          <a:prstGeom prst="rect">
            <a:avLst/>
          </a:prstGeom>
        </p:spPr>
      </p:pic>
    </p:spTree>
    <p:extLst>
      <p:ext uri="{BB962C8B-B14F-4D97-AF65-F5344CB8AC3E}">
        <p14:creationId xmlns:p14="http://schemas.microsoft.com/office/powerpoint/2010/main" val="147032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8B733-8E45-4313-AB15-4767090F7969}"/>
              </a:ext>
            </a:extLst>
          </p:cNvPr>
          <p:cNvSpPr>
            <a:spLocks noGrp="1"/>
          </p:cNvSpPr>
          <p:nvPr>
            <p:ph type="title"/>
          </p:nvPr>
        </p:nvSpPr>
        <p:spPr/>
        <p:txBody>
          <a:bodyPr/>
          <a:lstStyle/>
          <a:p>
            <a:r>
              <a:rPr lang="es-MX" dirty="0"/>
              <a:t>Información encontrada</a:t>
            </a:r>
            <a:endParaRPr lang="es-CO" dirty="0"/>
          </a:p>
        </p:txBody>
      </p:sp>
      <p:sp>
        <p:nvSpPr>
          <p:cNvPr id="3" name="Marcador de contenido 2">
            <a:extLst>
              <a:ext uri="{FF2B5EF4-FFF2-40B4-BE49-F238E27FC236}">
                <a16:creationId xmlns:a16="http://schemas.microsoft.com/office/drawing/2014/main" id="{DBDE8A90-FCB9-476F-B32D-F42BD17EB6DB}"/>
              </a:ext>
            </a:extLst>
          </p:cNvPr>
          <p:cNvSpPr>
            <a:spLocks noGrp="1"/>
          </p:cNvSpPr>
          <p:nvPr>
            <p:ph idx="1"/>
          </p:nvPr>
        </p:nvSpPr>
        <p:spPr>
          <a:xfrm>
            <a:off x="1295401" y="2556932"/>
            <a:ext cx="5196839" cy="3318936"/>
          </a:xfrm>
        </p:spPr>
        <p:txBody>
          <a:bodyPr>
            <a:normAutofit fontScale="77500" lnSpcReduction="20000"/>
          </a:bodyPr>
          <a:lstStyle/>
          <a:p>
            <a:r>
              <a:rPr lang="en-US" dirty="0"/>
              <a:t>III. EPIDEMIC MODEL INTRODUCTION</a:t>
            </a:r>
          </a:p>
          <a:p>
            <a:r>
              <a:rPr lang="en-US" dirty="0"/>
              <a:t>Computer worms are similar to biological viruses in their self-replicating and propagation behaviors. Thus the mathematical techniques developed for the study of biological infectious diseases can be adapted to the study of computer worm propagation. We briefly introduce two classical deterministic epidemic models: simple epidemic model in homogeneous system and in interacting groups [2], respectively. Our models and analyses in this paper are based primarily on these two models and their underlying principles.</a:t>
            </a:r>
            <a:endParaRPr lang="es-CO" dirty="0"/>
          </a:p>
        </p:txBody>
      </p:sp>
      <p:pic>
        <p:nvPicPr>
          <p:cNvPr id="4" name="Imagen 3">
            <a:extLst>
              <a:ext uri="{FF2B5EF4-FFF2-40B4-BE49-F238E27FC236}">
                <a16:creationId xmlns:a16="http://schemas.microsoft.com/office/drawing/2014/main" id="{0F0DCF02-2FE7-46BB-99D9-007BA0C2ED98}"/>
              </a:ext>
            </a:extLst>
          </p:cNvPr>
          <p:cNvPicPr>
            <a:picLocks noChangeAspect="1"/>
          </p:cNvPicPr>
          <p:nvPr/>
        </p:nvPicPr>
        <p:blipFill>
          <a:blip r:embed="rId2"/>
          <a:stretch>
            <a:fillRect/>
          </a:stretch>
        </p:blipFill>
        <p:spPr>
          <a:xfrm>
            <a:off x="6492240" y="3331050"/>
            <a:ext cx="3888596" cy="1770700"/>
          </a:xfrm>
          <a:prstGeom prst="rect">
            <a:avLst/>
          </a:prstGeom>
        </p:spPr>
      </p:pic>
    </p:spTree>
    <p:extLst>
      <p:ext uri="{BB962C8B-B14F-4D97-AF65-F5344CB8AC3E}">
        <p14:creationId xmlns:p14="http://schemas.microsoft.com/office/powerpoint/2010/main" val="246975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DE200-A209-4B67-849E-709C55872906}"/>
              </a:ext>
            </a:extLst>
          </p:cNvPr>
          <p:cNvSpPr>
            <a:spLocks noGrp="1"/>
          </p:cNvSpPr>
          <p:nvPr>
            <p:ph type="title"/>
          </p:nvPr>
        </p:nvSpPr>
        <p:spPr/>
        <p:txBody>
          <a:bodyPr/>
          <a:lstStyle/>
          <a:p>
            <a:r>
              <a:rPr lang="es-MX" dirty="0"/>
              <a:t>Información</a:t>
            </a:r>
            <a:endParaRPr lang="es-CO" dirty="0"/>
          </a:p>
        </p:txBody>
      </p:sp>
      <p:pic>
        <p:nvPicPr>
          <p:cNvPr id="4" name="Marcador de contenido 3">
            <a:extLst>
              <a:ext uri="{FF2B5EF4-FFF2-40B4-BE49-F238E27FC236}">
                <a16:creationId xmlns:a16="http://schemas.microsoft.com/office/drawing/2014/main" id="{D2DD5BF7-5A76-494F-8F5A-9B406CE9EF84}"/>
              </a:ext>
            </a:extLst>
          </p:cNvPr>
          <p:cNvPicPr>
            <a:picLocks noGrp="1" noChangeAspect="1"/>
          </p:cNvPicPr>
          <p:nvPr>
            <p:ph idx="1"/>
          </p:nvPr>
        </p:nvPicPr>
        <p:blipFill>
          <a:blip r:embed="rId2"/>
          <a:stretch>
            <a:fillRect/>
          </a:stretch>
        </p:blipFill>
        <p:spPr>
          <a:xfrm>
            <a:off x="1295402" y="2482850"/>
            <a:ext cx="4591050" cy="1409700"/>
          </a:xfrm>
          <a:prstGeom prst="rect">
            <a:avLst/>
          </a:prstGeom>
        </p:spPr>
      </p:pic>
      <p:pic>
        <p:nvPicPr>
          <p:cNvPr id="5" name="Imagen 4">
            <a:extLst>
              <a:ext uri="{FF2B5EF4-FFF2-40B4-BE49-F238E27FC236}">
                <a16:creationId xmlns:a16="http://schemas.microsoft.com/office/drawing/2014/main" id="{D50791C5-1817-4DC9-952C-6605F61711DE}"/>
              </a:ext>
            </a:extLst>
          </p:cNvPr>
          <p:cNvPicPr>
            <a:picLocks noChangeAspect="1"/>
          </p:cNvPicPr>
          <p:nvPr/>
        </p:nvPicPr>
        <p:blipFill>
          <a:blip r:embed="rId3"/>
          <a:stretch>
            <a:fillRect/>
          </a:stretch>
        </p:blipFill>
        <p:spPr>
          <a:xfrm>
            <a:off x="1295402" y="3856401"/>
            <a:ext cx="6437947" cy="2019467"/>
          </a:xfrm>
          <a:prstGeom prst="rect">
            <a:avLst/>
          </a:prstGeom>
        </p:spPr>
      </p:pic>
    </p:spTree>
    <p:extLst>
      <p:ext uri="{BB962C8B-B14F-4D97-AF65-F5344CB8AC3E}">
        <p14:creationId xmlns:p14="http://schemas.microsoft.com/office/powerpoint/2010/main" val="328460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6941D-847E-467F-B033-CA6D92E5A55A}"/>
              </a:ext>
            </a:extLst>
          </p:cNvPr>
          <p:cNvSpPr>
            <a:spLocks noGrp="1"/>
          </p:cNvSpPr>
          <p:nvPr>
            <p:ph type="title"/>
          </p:nvPr>
        </p:nvSpPr>
        <p:spPr/>
        <p:txBody>
          <a:bodyPr/>
          <a:lstStyle/>
          <a:p>
            <a:r>
              <a:rPr lang="es-MX" dirty="0"/>
              <a:t>Implementación</a:t>
            </a:r>
            <a:endParaRPr lang="es-CO" dirty="0"/>
          </a:p>
        </p:txBody>
      </p:sp>
      <p:sp>
        <p:nvSpPr>
          <p:cNvPr id="3" name="Marcador de contenido 2">
            <a:extLst>
              <a:ext uri="{FF2B5EF4-FFF2-40B4-BE49-F238E27FC236}">
                <a16:creationId xmlns:a16="http://schemas.microsoft.com/office/drawing/2014/main" id="{C40917F8-5ABA-472C-9E05-027919B27742}"/>
              </a:ext>
            </a:extLst>
          </p:cNvPr>
          <p:cNvSpPr>
            <a:spLocks noGrp="1"/>
          </p:cNvSpPr>
          <p:nvPr>
            <p:ph idx="1"/>
          </p:nvPr>
        </p:nvSpPr>
        <p:spPr>
          <a:xfrm>
            <a:off x="1295401" y="2556932"/>
            <a:ext cx="9601196" cy="3318936"/>
          </a:xfrm>
        </p:spPr>
        <p:txBody>
          <a:bodyPr numCol="2"/>
          <a:lstStyle/>
          <a:p>
            <a:r>
              <a:rPr lang="es-MX" dirty="0"/>
              <a:t>Realice tres modelos</a:t>
            </a:r>
          </a:p>
          <a:p>
            <a:pPr lvl="1"/>
            <a:r>
              <a:rPr lang="es-MX" dirty="0"/>
              <a:t>Modelo SI</a:t>
            </a:r>
          </a:p>
          <a:p>
            <a:pPr lvl="1"/>
            <a:r>
              <a:rPr lang="es-MX" dirty="0"/>
              <a:t>Modelo  SIS</a:t>
            </a:r>
          </a:p>
          <a:p>
            <a:pPr lvl="1"/>
            <a:r>
              <a:rPr lang="es-MX" dirty="0"/>
              <a:t>Modelo SIR</a:t>
            </a:r>
          </a:p>
          <a:p>
            <a:pPr lvl="1"/>
            <a:endParaRPr lang="es-MX" dirty="0"/>
          </a:p>
          <a:p>
            <a:pPr lvl="1"/>
            <a:endParaRPr lang="es-MX" dirty="0"/>
          </a:p>
          <a:p>
            <a:pPr lvl="1"/>
            <a:endParaRPr lang="es-MX" dirty="0"/>
          </a:p>
          <a:p>
            <a:pPr lvl="1"/>
            <a:r>
              <a:rPr lang="es-MX" dirty="0"/>
              <a:t>En la implementación se uso la librería </a:t>
            </a:r>
            <a:r>
              <a:rPr lang="es-MX" dirty="0" err="1"/>
              <a:t>ode</a:t>
            </a:r>
            <a:r>
              <a:rPr lang="es-MX" dirty="0"/>
              <a:t> {</a:t>
            </a:r>
            <a:r>
              <a:rPr lang="es-MX" dirty="0" err="1"/>
              <a:t>deSolve</a:t>
            </a:r>
            <a:r>
              <a:rPr lang="es-MX" dirty="0"/>
              <a:t>}, la cual nos facilita métodos para soluciones de ecuaciones diferenciales ordinarias</a:t>
            </a:r>
            <a:endParaRPr lang="es-CO" dirty="0"/>
          </a:p>
        </p:txBody>
      </p:sp>
      <p:pic>
        <p:nvPicPr>
          <p:cNvPr id="5" name="Imagen 4">
            <a:extLst>
              <a:ext uri="{FF2B5EF4-FFF2-40B4-BE49-F238E27FC236}">
                <a16:creationId xmlns:a16="http://schemas.microsoft.com/office/drawing/2014/main" id="{5FC2C424-D53E-40CC-9129-98C376447757}"/>
              </a:ext>
            </a:extLst>
          </p:cNvPr>
          <p:cNvPicPr>
            <a:picLocks noChangeAspect="1"/>
          </p:cNvPicPr>
          <p:nvPr/>
        </p:nvPicPr>
        <p:blipFill>
          <a:blip r:embed="rId2"/>
          <a:stretch>
            <a:fillRect/>
          </a:stretch>
        </p:blipFill>
        <p:spPr>
          <a:xfrm>
            <a:off x="6865619" y="3786213"/>
            <a:ext cx="3764281" cy="2455862"/>
          </a:xfrm>
          <a:prstGeom prst="rect">
            <a:avLst/>
          </a:prstGeom>
        </p:spPr>
      </p:pic>
    </p:spTree>
    <p:extLst>
      <p:ext uri="{BB962C8B-B14F-4D97-AF65-F5344CB8AC3E}">
        <p14:creationId xmlns:p14="http://schemas.microsoft.com/office/powerpoint/2010/main" val="33429847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77</TotalTime>
  <Words>374</Words>
  <Application>Microsoft Office PowerPoint</Application>
  <PresentationFormat>Panorámica</PresentationFormat>
  <Paragraphs>43</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Garamond</vt:lpstr>
      <vt:lpstr>Orgánico</vt:lpstr>
      <vt:lpstr>Proyecto Análisis Numérico</vt:lpstr>
      <vt:lpstr>¿Con que trabaje?</vt:lpstr>
      <vt:lpstr>¿Qué son los Gusanos Informáticos?</vt:lpstr>
      <vt:lpstr>Un poco de historia</vt:lpstr>
      <vt:lpstr>Características</vt:lpstr>
      <vt:lpstr>Información encontrada</vt:lpstr>
      <vt:lpstr>Información encontrada</vt:lpstr>
      <vt:lpstr>Información</vt:lpstr>
      <vt:lpstr>Implementación</vt:lpstr>
      <vt:lpstr>Implementación</vt:lpstr>
      <vt:lpstr>Resultados-Modelo SI (Euler)</vt:lpstr>
      <vt:lpstr>Resultados-Modelo SIR (Euler)</vt:lpstr>
      <vt:lpstr>Resultados-Modelo SIS (Euler)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Análisis Numérico</dc:title>
  <dc:creator>Jose Fernado Zuluaga Ortiz</dc:creator>
  <cp:lastModifiedBy>Jose Fernado Zuluaga Ortiz</cp:lastModifiedBy>
  <cp:revision>7</cp:revision>
  <dcterms:created xsi:type="dcterms:W3CDTF">2020-05-21T09:43:02Z</dcterms:created>
  <dcterms:modified xsi:type="dcterms:W3CDTF">2020-05-21T11:00:36Z</dcterms:modified>
</cp:coreProperties>
</file>