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EB Garamond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EBGaramondSemiBo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SemiBold-italic.fntdata"/><Relationship Id="rId25" Type="http://schemas.openxmlformats.org/officeDocument/2006/relationships/font" Target="fonts/EBGaramondSemiBold-bold.fntdata"/><Relationship Id="rId27" Type="http://schemas.openxmlformats.org/officeDocument/2006/relationships/font" Target="fonts/EBGaramon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0503c1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0503c1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0503c1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0503c1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70503c1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70503c1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70503c1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70503c1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66ade8c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66ade8c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70503c11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70503c11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70503c1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70503c1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70503c1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70503c1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70503c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70503c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70503c1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70503c1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70503c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70503c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70503c11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70503c11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84d20abc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84d20abc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CZ0MJfLgMxC0hyficZIZVTwd3GhqqhAj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jpg"/><Relationship Id="rId7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DlWDl193QTErpxe014rhIU0Y25ZS0kWa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" sz="54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Database Keys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Annie Chiu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Elena Liao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Javier Pacheco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Super Key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0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 </a:t>
            </a:r>
            <a:r>
              <a:rPr b="1" lang="en" sz="1400">
                <a:solidFill>
                  <a:schemeClr val="dk1"/>
                </a:solidFill>
              </a:rPr>
              <a:t>super key</a:t>
            </a:r>
            <a:r>
              <a:rPr lang="en" sz="1400">
                <a:solidFill>
                  <a:schemeClr val="dk1"/>
                </a:solidFill>
              </a:rPr>
              <a:t> is a combination of the attribute(s) to recognize a unique record.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So, it could be one column, or multiple columns, or even all the </a:t>
            </a:r>
            <a:r>
              <a:rPr lang="en" sz="1400">
                <a:solidFill>
                  <a:schemeClr val="dk1"/>
                </a:solidFill>
              </a:rPr>
              <a:t>columns in the table. It only need to contain at least one unique key.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EB Garamond SemiBold"/>
              <a:buChar char="-"/>
            </a:pPr>
            <a:r>
              <a:rPr lang="en" sz="12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Roll_No</a:t>
            </a:r>
            <a:endParaRPr sz="12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EB Garamond SemiBold"/>
              <a:buChar char="-"/>
            </a:pPr>
            <a:r>
              <a:rPr lang="en" sz="12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Roll_No + Phone </a:t>
            </a:r>
            <a:endParaRPr sz="12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EB Garamond SemiBold"/>
              <a:buChar char="-"/>
            </a:pPr>
            <a:r>
              <a:rPr lang="en" sz="12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Roll_No + Name + Age</a:t>
            </a:r>
            <a:endParaRPr sz="12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EB Garamond SemiBold"/>
              <a:buChar char="-"/>
            </a:pPr>
            <a:r>
              <a:rPr lang="en" sz="12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Roll_No + Name + Age + Phone</a:t>
            </a:r>
            <a:endParaRPr sz="12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EB Garamond SemiBold"/>
              <a:buChar char="-"/>
            </a:pPr>
            <a:r>
              <a:rPr lang="en" sz="12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etc….</a:t>
            </a:r>
            <a:endParaRPr sz="12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10738" l="0" r="0" t="0"/>
          <a:stretch/>
        </p:blipFill>
        <p:spPr>
          <a:xfrm>
            <a:off x="4804050" y="1099225"/>
            <a:ext cx="3946575" cy="3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Candidate</a:t>
            </a: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 Key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71500"/>
            <a:ext cx="40563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Candidate key</a:t>
            </a:r>
            <a:r>
              <a:rPr lang="en" sz="1400">
                <a:solidFill>
                  <a:schemeClr val="dk1"/>
                </a:solidFill>
              </a:rPr>
              <a:t> is a subset of super keys that are without any unnecessary attributes (like "Name" and "Age")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chemeClr val="dk1"/>
                </a:solidFill>
              </a:rPr>
              <a:t>Therefore, the </a:t>
            </a:r>
            <a:r>
              <a:rPr b="1" lang="en" sz="1400">
                <a:solidFill>
                  <a:schemeClr val="dk1"/>
                </a:solidFill>
              </a:rPr>
              <a:t>Super key</a:t>
            </a:r>
            <a:r>
              <a:rPr lang="en" sz="1400">
                <a:solidFill>
                  <a:schemeClr val="dk1"/>
                </a:solidFill>
              </a:rPr>
              <a:t> may be reduced to just one field, Roll_No or Phone, which are the candidate key. 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42" name="Google Shape;142;p23"/>
          <p:cNvGrpSpPr/>
          <p:nvPr/>
        </p:nvGrpSpPr>
        <p:grpSpPr>
          <a:xfrm>
            <a:off x="4717225" y="952625"/>
            <a:ext cx="4056300" cy="3616375"/>
            <a:chOff x="4717225" y="952625"/>
            <a:chExt cx="4056300" cy="3616375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4717225" y="952625"/>
              <a:ext cx="4056300" cy="3616375"/>
              <a:chOff x="4717225" y="952625"/>
              <a:chExt cx="4056300" cy="3616375"/>
            </a:xfrm>
          </p:grpSpPr>
          <p:pic>
            <p:nvPicPr>
              <p:cNvPr id="144" name="Google Shape;144;p23"/>
              <p:cNvPicPr preferRelativeResize="0"/>
              <p:nvPr/>
            </p:nvPicPr>
            <p:blipFill rotWithShape="1">
              <a:blip r:embed="rId3">
                <a:alphaModFix/>
              </a:blip>
              <a:srcRect b="10841" l="0" r="0" t="0"/>
              <a:stretch/>
            </p:blipFill>
            <p:spPr>
              <a:xfrm>
                <a:off x="4717225" y="952625"/>
                <a:ext cx="4056300" cy="361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23"/>
              <p:cNvSpPr/>
              <p:nvPr/>
            </p:nvSpPr>
            <p:spPr>
              <a:xfrm>
                <a:off x="4895650" y="1673000"/>
                <a:ext cx="3696300" cy="36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>
                <a:off x="4866250" y="1995075"/>
                <a:ext cx="168600" cy="856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>
                <a:off x="5018650" y="2717825"/>
                <a:ext cx="307200" cy="285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3"/>
              <p:cNvSpPr/>
              <p:nvPr/>
            </p:nvSpPr>
            <p:spPr>
              <a:xfrm>
                <a:off x="8182700" y="2658125"/>
                <a:ext cx="409200" cy="285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3"/>
              <p:cNvSpPr/>
              <p:nvPr/>
            </p:nvSpPr>
            <p:spPr>
              <a:xfrm>
                <a:off x="8454475" y="1995075"/>
                <a:ext cx="168600" cy="856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23"/>
            <p:cNvSpPr/>
            <p:nvPr/>
          </p:nvSpPr>
          <p:spPr>
            <a:xfrm>
              <a:off x="6176950" y="1882500"/>
              <a:ext cx="11364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1419275" y="3348100"/>
            <a:ext cx="115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Candidate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096900" y="399655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Alternate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839800" y="399655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Primary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 flipH="1" rot="10800000">
            <a:off x="1419275" y="3756100"/>
            <a:ext cx="579600" cy="23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2001000" y="3748300"/>
            <a:ext cx="677700" cy="24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Alternate Key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36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</a:rPr>
              <a:t>primary key </a:t>
            </a:r>
            <a:r>
              <a:rPr lang="en" sz="1400">
                <a:solidFill>
                  <a:schemeClr val="dk1"/>
                </a:solidFill>
              </a:rPr>
              <a:t>is the candidate key with minimum attribute(s) selected by the database owner based on the user's habit.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And the rest of the candidate keys(“Phone”) are the </a:t>
            </a:r>
            <a:r>
              <a:rPr b="1" lang="en" sz="1400">
                <a:solidFill>
                  <a:schemeClr val="dk1"/>
                </a:solidFill>
              </a:rPr>
              <a:t>alternative keys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14566" l="0" r="0" t="0"/>
          <a:stretch/>
        </p:blipFill>
        <p:spPr>
          <a:xfrm>
            <a:off x="4511625" y="1270800"/>
            <a:ext cx="4320675" cy="36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Composite</a:t>
            </a: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 Key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41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composite key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consists of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 or more attributes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together uniquely identify an entity occurrence.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13103" l="0" r="0" t="0"/>
          <a:stretch/>
        </p:blipFill>
        <p:spPr>
          <a:xfrm>
            <a:off x="4571988" y="1152475"/>
            <a:ext cx="4351925" cy="37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4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Kahoot!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Today’s topic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of 3 Major Keys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Primary Key, Unique Key, Foreign Key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dvance</a:t>
            </a:r>
            <a:r>
              <a:rPr lang="en"/>
              <a:t> settings for the foreign key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Keys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Candidate Key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 Key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Composite Key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Alternative Key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-    Kahoot!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54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DATABASE</a:t>
            </a:r>
            <a:r>
              <a:rPr lang="en" sz="2500">
                <a:latin typeface="Impact"/>
                <a:ea typeface="Impact"/>
                <a:cs typeface="Impact"/>
                <a:sym typeface="Impact"/>
              </a:rPr>
              <a:t>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is a collection of data stored </a:t>
            </a:r>
            <a:r>
              <a:rPr lang="en" sz="3000"/>
              <a:t>in a formation </a:t>
            </a:r>
            <a:r>
              <a:rPr lang="en" sz="3000"/>
              <a:t>that can easily be accessed. 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Relational Database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241025" y="1152475"/>
            <a:ext cx="35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Store data in tables that are linked to each other using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  </a:t>
            </a:r>
            <a:r>
              <a:rPr b="1" lang="en" sz="2000"/>
              <a:t>relationships (keys)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So, </a:t>
            </a:r>
            <a:r>
              <a:rPr lang="en" sz="23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Keys</a:t>
            </a:r>
            <a:r>
              <a:rPr lang="en" sz="2000"/>
              <a:t> is a Key </a:t>
            </a:r>
            <a:r>
              <a:rPr lang="en" sz="2000"/>
              <a:t>in the relational database!!!</a:t>
            </a:r>
            <a:endParaRPr sz="2000"/>
          </a:p>
        </p:txBody>
      </p:sp>
      <p:sp>
        <p:nvSpPr>
          <p:cNvPr id="73" name="Google Shape;73;p16"/>
          <p:cNvSpPr/>
          <p:nvPr/>
        </p:nvSpPr>
        <p:spPr>
          <a:xfrm>
            <a:off x="1187125" y="2990525"/>
            <a:ext cx="1169400" cy="10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Grades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187125" y="1385625"/>
            <a:ext cx="1169400" cy="1054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Students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297700" y="2186400"/>
            <a:ext cx="1169400" cy="1054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Classes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6" name="Google Shape;76;p16"/>
          <p:cNvCxnSpPr>
            <a:stCxn id="74" idx="2"/>
            <a:endCxn id="73" idx="0"/>
          </p:cNvCxnSpPr>
          <p:nvPr/>
        </p:nvCxnSpPr>
        <p:spPr>
          <a:xfrm>
            <a:off x="1771825" y="2440125"/>
            <a:ext cx="0" cy="5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>
            <a:stCxn id="73" idx="3"/>
            <a:endCxn id="75" idx="2"/>
          </p:cNvCxnSpPr>
          <p:nvPr/>
        </p:nvCxnSpPr>
        <p:spPr>
          <a:xfrm flipH="1" rot="10800000">
            <a:off x="2356525" y="3240875"/>
            <a:ext cx="1525800" cy="276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6" title="bam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974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312125" y="4463700"/>
            <a:ext cx="1143000" cy="446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BAM!!!!!!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925" y="3332588"/>
            <a:ext cx="2508675" cy="1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Recap of 3 Major Keys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25" y="1377475"/>
            <a:ext cx="5394601" cy="167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940525" y="2888700"/>
            <a:ext cx="18600" cy="210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949725" y="4976200"/>
            <a:ext cx="482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 flipH="1">
            <a:off x="5773300" y="4663950"/>
            <a:ext cx="9600" cy="33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5237500" y="305002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Foreign Key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25050" y="105347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Primary</a:t>
            </a:r>
            <a:r>
              <a:rPr b="1" lang="en">
                <a:solidFill>
                  <a:srgbClr val="FF0000"/>
                </a:solidFill>
              </a:rPr>
              <a:t> Key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942550" y="1053475"/>
            <a:ext cx="1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Unique</a:t>
            </a:r>
            <a:r>
              <a:rPr b="1" lang="en">
                <a:solidFill>
                  <a:srgbClr val="FF0000"/>
                </a:solidFill>
              </a:rPr>
              <a:t> Key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720050" y="1053475"/>
            <a:ext cx="1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Unique Key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49" y="115825"/>
            <a:ext cx="5737224" cy="55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Foreign Keys Constraints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the previous lecture…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Two situation that will lead to database errors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Delete a primary key when it is referred by a foreign key in the children table</a:t>
            </a:r>
            <a:endParaRPr b="1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Add a foreign key in the children table when it does not exist in the parent table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801438" y="4299875"/>
            <a:ext cx="6610399" cy="6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88" y="2239325"/>
            <a:ext cx="3647874" cy="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50" y="2646712"/>
            <a:ext cx="8028280" cy="6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6">
            <a:alphaModFix/>
          </a:blip>
          <a:srcRect b="0" l="2127" r="747" t="0"/>
          <a:stretch/>
        </p:blipFill>
        <p:spPr>
          <a:xfrm>
            <a:off x="801450" y="3744375"/>
            <a:ext cx="312594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Foreign Keys Constraints </a:t>
            </a:r>
            <a:endParaRPr sz="3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Tips to avoid error messages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Change the foreign key to null value and keep the record in the children table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Delete the record in the children table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Keep in mind that error messages exist with a purpose</a:t>
            </a:r>
            <a:endParaRPr b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00" y="1972650"/>
            <a:ext cx="4710637" cy="8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925" y="3459425"/>
            <a:ext cx="4710625" cy="81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550" y="501425"/>
            <a:ext cx="3233663" cy="8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6">
            <a:alphaModFix/>
          </a:blip>
          <a:srcRect b="3284" l="0" r="31351" t="63802"/>
          <a:stretch/>
        </p:blipFill>
        <p:spPr>
          <a:xfrm>
            <a:off x="6022250" y="1972650"/>
            <a:ext cx="3233675" cy="10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7">
            <a:alphaModFix/>
          </a:blip>
          <a:srcRect b="7117" l="0" r="16902" t="56714"/>
          <a:stretch/>
        </p:blipFill>
        <p:spPr>
          <a:xfrm>
            <a:off x="5834437" y="3505925"/>
            <a:ext cx="3203042" cy="9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4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More Keys</a:t>
            </a:r>
            <a:endParaRPr/>
          </a:p>
        </p:txBody>
      </p:sp>
      <p:pic>
        <p:nvPicPr>
          <p:cNvPr id="127" name="Google Shape;127;p21" title="term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74500"/>
            <a:ext cx="216600" cy="21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8" name="Google Shape;128;p21"/>
          <p:cNvSpPr txBox="1"/>
          <p:nvPr/>
        </p:nvSpPr>
        <p:spPr>
          <a:xfrm>
            <a:off x="1150075" y="146200"/>
            <a:ext cx="1903200" cy="40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Terminology alert!!!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