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2" d="100"/>
          <a:sy n="82" d="100"/>
        </p:scale>
        <p:origin x="4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f28aef3fd17afe1/Documents/Buiilding%20Data%20Model%20Lara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f28aef3fd17afe1/Documents/Buiilding%20Data%20Model%20Lara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1 revenue gain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63925194274904"/>
          <c:y val="0.18058381658789927"/>
          <c:w val="0.82124971056634544"/>
          <c:h val="0.7213714304013554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Model!$A$9:$A$10</c:f>
              <c:strCache>
                <c:ptCount val="2"/>
                <c:pt idx="0">
                  <c:v>Sum of Revenue for lowest 10 cars without Marketing</c:v>
                </c:pt>
                <c:pt idx="1">
                  <c:v>Total revenue amount with marketing cost for lowest 10 cars</c:v>
                </c:pt>
              </c:strCache>
            </c:strRef>
          </c:cat>
          <c:val>
            <c:numRef>
              <c:f>(Model!$B$9,Model!$B$10)</c:f>
              <c:numCache>
                <c:formatCode>"$"#,##0.00</c:formatCode>
                <c:ptCount val="2"/>
                <c:pt idx="0">
                  <c:v>-423387330.2099939</c:v>
                </c:pt>
                <c:pt idx="1">
                  <c:v>-296471131.14999998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1-4BF3-83BF-00027075A4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38959528"/>
        <c:axId val="538960840"/>
      </c:barChart>
      <c:catAx>
        <c:axId val="538959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960840"/>
        <c:crosses val="autoZero"/>
        <c:auto val="1"/>
        <c:lblAlgn val="ctr"/>
        <c:lblOffset val="100"/>
        <c:noMultiLvlLbl val="0"/>
      </c:catAx>
      <c:valAx>
        <c:axId val="538960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95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2 revenue gain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(Model!$A$16,Model!$A$28)</c:f>
              <c:strCache>
                <c:ptCount val="2"/>
                <c:pt idx="0">
                  <c:v>Revenue from airports w growth</c:v>
                </c:pt>
                <c:pt idx="1">
                  <c:v>Total Revenue for airport transactions</c:v>
                </c:pt>
              </c:strCache>
            </c:strRef>
          </c:cat>
          <c:val>
            <c:numRef>
              <c:f>(Model!$B$16,Model!$B$28)</c:f>
              <c:numCache>
                <c:formatCode>"$"#,##0</c:formatCode>
                <c:ptCount val="2"/>
                <c:pt idx="0">
                  <c:v>34395954.97487437</c:v>
                </c:pt>
                <c:pt idx="1">
                  <c:v>28579520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9-42BB-8631-B4F16F47FC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50192968"/>
        <c:axId val="850189688"/>
      </c:barChart>
      <c:catAx>
        <c:axId val="850192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189688"/>
        <c:crosses val="autoZero"/>
        <c:auto val="1"/>
        <c:lblAlgn val="ctr"/>
        <c:lblOffset val="100"/>
        <c:noMultiLvlLbl val="0"/>
      </c:catAx>
      <c:valAx>
        <c:axId val="85018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192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6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455A5-3DDE-44C1-B11F-E0ED05EAC5F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72D135-6117-4971-93E8-BAFBD4C99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301305/why-are-muscle-cars-called-so/3013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11.igem.org/Team:Imperial_College_London/Extras/Collabo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823-8094-4135-B52E-B88754D19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Lariat: Increasing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2A23-4CC5-4140-8EAB-DA4F8B16A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Granato</a:t>
            </a:r>
          </a:p>
        </p:txBody>
      </p:sp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266C7733-FD8A-491D-A2C7-66B5D134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1502" y="885147"/>
            <a:ext cx="2768017" cy="18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AB74-80E2-4421-A069-86E602FB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Increase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2576-8EEF-4556-9A18-E4233926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	It is clear, considering the company is at a negative 569,444,821.10 loss in profit that it needs to find a way to inject revenue into its business.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	The following two strategies and model aim to help accomplish that task.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9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FE7-5F05-4BCC-BDA9-DD812576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Changeable fields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E523-1EB9-4008-85E8-239A6DEF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These are the fields in the model that can be manipulated/changed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 results.</a:t>
            </a:r>
          </a:p>
          <a:p>
            <a:pPr lvl="1">
              <a:buClr>
                <a:srgbClr val="E48312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Understanding effect of different outcomes</a:t>
            </a:r>
          </a:p>
          <a:p>
            <a:pPr lvl="1">
              <a:buClr>
                <a:srgbClr val="E48312"/>
              </a:buClr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 indent="0">
              <a:buClr>
                <a:srgbClr val="E48312"/>
              </a:buClr>
              <a:buNone/>
              <a:defRPr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B66F-5932-4C05-9E39-7BE5EE36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64" y="3219450"/>
            <a:ext cx="7264400" cy="20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A5D1E-EB19-43F9-BA43-604609AF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64" y="4013900"/>
            <a:ext cx="7264400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155815-1B2E-4154-8317-CFB69941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64" y="4802716"/>
            <a:ext cx="726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0074-5400-4E91-82F3-6EA7DB9C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4FEC-23D6-4300-A98F-6538F466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-Increase Marketing by 50,000 for the lowest 10 </a:t>
            </a:r>
            <a:r>
              <a:rPr lang="en-US" dirty="0" err="1"/>
              <a:t>profitting</a:t>
            </a:r>
            <a:r>
              <a:rPr lang="en-US" dirty="0"/>
              <a:t> cars, assume revenue increase by 30%.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56EBD9-0169-4E00-8410-057352703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491922"/>
              </p:ext>
            </p:extLst>
          </p:nvPr>
        </p:nvGraphicFramePr>
        <p:xfrm>
          <a:off x="3359316" y="2647655"/>
          <a:ext cx="5534327" cy="266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D55395-FDF2-4149-BAED-6C388EFE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833954"/>
            <a:ext cx="726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3640-D358-47B8-8317-9FD4E1EF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A7FC99-07BA-4DFC-9577-6E9BFDFA4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964893"/>
              </p:ext>
            </p:extLst>
          </p:nvPr>
        </p:nvGraphicFramePr>
        <p:xfrm>
          <a:off x="2610590" y="2959717"/>
          <a:ext cx="6970820" cy="278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7AB0B7-2146-4D4C-A9DA-F788B0AB7340}"/>
              </a:ext>
            </a:extLst>
          </p:cNvPr>
          <p:cNvSpPr txBox="1"/>
          <p:nvPr/>
        </p:nvSpPr>
        <p:spPr>
          <a:xfrm>
            <a:off x="1097280" y="2076773"/>
            <a:ext cx="1035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-Increase Marketing by 50,000 for the lowest 10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profitting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cars, assume revenue increase by 30%.</a:t>
            </a:r>
          </a:p>
          <a:p>
            <a:endParaRPr lang="en-US" dirty="0"/>
          </a:p>
          <a:p>
            <a:r>
              <a:rPr lang="en-US" dirty="0"/>
              <a:t>-Increase amount of low cost cars in airports, assuming 20% growth rate of revenue from airports transactions.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8AE79-D7FF-4BA8-AD11-F655DC08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7" y="5747605"/>
            <a:ext cx="7264400" cy="20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E4331-6362-4E2D-BBE7-55A0CF4C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27" y="6044178"/>
            <a:ext cx="726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04B9-CD5E-4031-9A6E-61770424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 and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840-C4D2-451D-95DC-E232AF97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best to adopt these two strategies as we see a total of a </a:t>
            </a:r>
            <a:r>
              <a:rPr lang="en-US" sz="2800" b="1" dirty="0"/>
              <a:t>$132,732,634.03 </a:t>
            </a:r>
            <a:r>
              <a:rPr lang="en-US" sz="2800" dirty="0"/>
              <a:t>increase in revenue through adopting them as is.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We also see an increase of company profit to </a:t>
            </a:r>
            <a:r>
              <a:rPr lang="en-US" sz="2800" b="1" dirty="0"/>
              <a:t>-$436,712,187.07, </a:t>
            </a:r>
            <a:r>
              <a:rPr lang="en-US" sz="2800" dirty="0"/>
              <a:t>a good number indicating that the company is climbing out of debt.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51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F51-8B3A-448F-8E87-EA0773C9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3A3C-0BC0-4860-B7E9-22F63C61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91DFD1-0D66-4445-AC91-C5B44595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0134" y="2731404"/>
            <a:ext cx="3234209" cy="15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2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1158</TotalTime>
  <Words>208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Courier New</vt:lpstr>
      <vt:lpstr>Retrospect</vt:lpstr>
      <vt:lpstr>Lariat: Increasing Revenue</vt:lpstr>
      <vt:lpstr>Goal: Increase Revenue</vt:lpstr>
      <vt:lpstr>Changeable fields in model</vt:lpstr>
      <vt:lpstr>Strategy 1</vt:lpstr>
      <vt:lpstr>Strategy 2</vt:lpstr>
      <vt:lpstr>Summing up and Insight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Lariat: Increasing Revenue</dc:title>
  <dc:creator>Justin Granato</dc:creator>
  <cp:lastModifiedBy>Justin Granato</cp:lastModifiedBy>
  <cp:revision>7</cp:revision>
  <dcterms:created xsi:type="dcterms:W3CDTF">2020-08-17T23:31:24Z</dcterms:created>
  <dcterms:modified xsi:type="dcterms:W3CDTF">2020-08-18T18:49:29Z</dcterms:modified>
</cp:coreProperties>
</file>