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GssJz6aW/66vvEq2cq8B9xW2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BC582-71B6-439A-9976-E6C37237CF1F}">
  <a:tblStyle styleId="{783BC582-71B6-439A-9976-E6C37237CF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5124c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d45124cab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d45124ca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5124ca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d45124cab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d45124cab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426f175d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d426f175dc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d426f175dc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426f175dc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d426f175dc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d426f175dc_1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44101de3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d44101de3c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d44101de3c_1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4101d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d44101de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d44101de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44101de3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d44101de3c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44101de3c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4101de3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d44101de3c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d44101de3c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3wj5shzvwhwntew.anvil.app/DGM3NSTIXO3I47QAPSD4A6Z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jectcryptol.com" TargetMode="External"/><Relationship Id="rId4" Type="http://schemas.openxmlformats.org/officeDocument/2006/relationships/hyperlink" Target="https://www.itechnologyllc.com/crypto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3wj5shzvwhwntew.anvil.app/DGM3NSTIXO3I47QAPSD4A6ZV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vil.works/buil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tudiothirtyone.cryptoforecast&amp;hl=en_US&amp;gl=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irimidtech.com/predicting-cryptocurrency-prices-using-ai-ml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rimidtech.com/predicting-cryptocurrency-prices-using-ai-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tudiothirtyone.cryptoforecast&amp;hl=en_US&amp;gl=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Project CryptOL™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CS-492A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786679" y="3928939"/>
            <a:ext cx="3931920" cy="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3124200" y="3254301"/>
            <a:ext cx="184731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6096000" y="2989475"/>
          <a:ext cx="5459475" cy="880025"/>
        </p:xfrm>
        <a:graphic>
          <a:graphicData uri="http://schemas.openxmlformats.org/drawingml/2006/table">
            <a:tbl>
              <a:tblPr>
                <a:noFill/>
                <a:tableStyleId>{783BC582-71B6-439A-9976-E6C37237CF1F}</a:tableStyleId>
              </a:tblPr>
              <a:tblGrid>
                <a:gridCol w="18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Alexander Gribtsov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Software Engineering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Monmouth University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 Cedar Ave, West Long Branch, NJ 07764, United States of America</a:t>
                      </a:r>
                      <a:endParaRPr sz="1600" u="none" strike="noStrike" cap="none"/>
                    </a:p>
                  </a:txBody>
                  <a:tcPr marL="51850" marR="51850" marT="51850" marB="5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 Woszczak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Software Engineering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Monmouth University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 Cedar Ave, West Long Branch, NJ 07764, United States of America</a:t>
                      </a:r>
                      <a:endParaRPr sz="1600" u="none" strike="noStrike" cap="none"/>
                    </a:p>
                  </a:txBody>
                  <a:tcPr marL="51850" marR="51850" marT="51850" marB="5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 Guseman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Software Engineering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Monmouth University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 Cedar Ave, West Long Branch, NJ 07764, United States of America</a:t>
                      </a:r>
                      <a:endParaRPr sz="1600" u="none" strike="noStrike" cap="none"/>
                    </a:p>
                  </a:txBody>
                  <a:tcPr marL="51850" marR="51850" marT="51850" marB="5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5124cab7_0_0"/>
          <p:cNvSpPr/>
          <p:nvPr/>
        </p:nvSpPr>
        <p:spPr>
          <a:xfrm>
            <a:off x="1500" y="7315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d45124cab7_0_0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d45124cab7_0_0"/>
          <p:cNvSpPr txBox="1">
            <a:spLocks noGrp="1"/>
          </p:cNvSpPr>
          <p:nvPr>
            <p:ph type="title"/>
          </p:nvPr>
        </p:nvSpPr>
        <p:spPr>
          <a:xfrm>
            <a:off x="1166650" y="721801"/>
            <a:ext cx="38841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Autoregressive Integrated Moving Average</a:t>
            </a:r>
            <a:endParaRPr sz="4000"/>
          </a:p>
        </p:txBody>
      </p:sp>
      <p:sp>
        <p:nvSpPr>
          <p:cNvPr id="363" name="Google Shape;363;gd45124cab7_0_0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gd45124cab7_0_0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365" name="Google Shape;365;gd45124cab7_0_0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d45124cab7_0_0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d45124cab7_0_0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d45124cab7_0_0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d45124cab7_0_0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d45124cab7_0_0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d45124cab7_0_0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d45124cab7_0_0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d45124cab7_0_0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d45124cab7_0_0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d45124cab7_0_0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d45124cab7_0_0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d45124cab7_0_0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d45124cab7_0_0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d45124cab7_0_0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d45124cab7_0_0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d45124cab7_0_0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d45124cab7_0_0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d45124cab7_0_0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d45124cab7_0_0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gd45124cab7_0_0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d45124cab7_0_0"/>
          <p:cNvSpPr txBox="1">
            <a:spLocks noGrp="1"/>
          </p:cNvSpPr>
          <p:nvPr>
            <p:ph type="body" idx="1"/>
          </p:nvPr>
        </p:nvSpPr>
        <p:spPr>
          <a:xfrm>
            <a:off x="1188725" y="3310325"/>
            <a:ext cx="6297900" cy="2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series forecasting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linear regression used a combination of outside predictors.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ARIMA predicts future values based only on previous values.</a:t>
            </a:r>
            <a:endParaRPr/>
          </a:p>
        </p:txBody>
      </p:sp>
      <p:pic>
        <p:nvPicPr>
          <p:cNvPr id="387" name="Google Shape;387;gd45124cab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00" y="299112"/>
            <a:ext cx="3318300" cy="26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d45124cab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9761" y="254488"/>
            <a:ext cx="3456007" cy="2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d45124cab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75" y="3310325"/>
            <a:ext cx="3884101" cy="299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45124cab7_0_35"/>
          <p:cNvSpPr/>
          <p:nvPr/>
        </p:nvSpPr>
        <p:spPr>
          <a:xfrm>
            <a:off x="1500" y="7315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d45124cab7_0_35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d45124cab7_0_35"/>
          <p:cNvSpPr txBox="1">
            <a:spLocks noGrp="1"/>
          </p:cNvSpPr>
          <p:nvPr>
            <p:ph type="title"/>
          </p:nvPr>
        </p:nvSpPr>
        <p:spPr>
          <a:xfrm>
            <a:off x="1133525" y="741151"/>
            <a:ext cx="38841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Looking at Lag Periods</a:t>
            </a:r>
            <a:endParaRPr sz="4000"/>
          </a:p>
        </p:txBody>
      </p:sp>
      <p:sp>
        <p:nvSpPr>
          <p:cNvPr id="398" name="Google Shape;398;gd45124cab7_0_35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gd45124cab7_0_35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400" name="Google Shape;400;gd45124cab7_0_35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d45124cab7_0_35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d45124cab7_0_35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d45124cab7_0_35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d45124cab7_0_35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d45124cab7_0_35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d45124cab7_0_35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d45124cab7_0_35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d45124cab7_0_35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d45124cab7_0_35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d45124cab7_0_35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d45124cab7_0_35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d45124cab7_0_35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d45124cab7_0_35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d45124cab7_0_35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d45124cab7_0_35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d45124cab7_0_35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d45124cab7_0_35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d45124cab7_0_35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d45124cab7_0_35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gd45124cab7_0_35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d45124cab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975" y="305999"/>
            <a:ext cx="3699599" cy="276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d45124cab7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75" y="3660573"/>
            <a:ext cx="3699600" cy="277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d45124cab7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199" y="284711"/>
            <a:ext cx="3566299" cy="262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d45124cab7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4200" y="3609839"/>
            <a:ext cx="3566299" cy="268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426f175dc_1_16"/>
          <p:cNvSpPr/>
          <p:nvPr/>
        </p:nvSpPr>
        <p:spPr>
          <a:xfrm>
            <a:off x="67775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d426f175dc_1_16"/>
          <p:cNvSpPr/>
          <p:nvPr/>
        </p:nvSpPr>
        <p:spPr>
          <a:xfrm>
            <a:off x="62367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liz	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d426f175dc_1_16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gd426f175dc_1_16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434" name="Google Shape;434;gd426f175dc_1_16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d426f175dc_1_16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d426f175dc_1_16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d426f175dc_1_16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d426f175dc_1_16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d426f175dc_1_16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d426f175dc_1_16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d426f175dc_1_16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d426f175dc_1_16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d426f175dc_1_16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d426f175dc_1_16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d426f175dc_1_16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gd426f175dc_1_16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gd426f175dc_1_16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d426f175dc_1_16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d426f175dc_1_16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d426f175dc_1_16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d426f175dc_1_16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d426f175dc_1_16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d426f175dc_1_16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gd426f175dc_1_16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d426f175dc_1_16"/>
          <p:cNvSpPr txBox="1"/>
          <p:nvPr/>
        </p:nvSpPr>
        <p:spPr>
          <a:xfrm>
            <a:off x="894550" y="684725"/>
            <a:ext cx="3810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Short-Term Memory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why LSTM?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gd426f175d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25" y="3260025"/>
            <a:ext cx="6977974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d426f175dc_1_16"/>
          <p:cNvSpPr txBox="1"/>
          <p:nvPr/>
        </p:nvSpPr>
        <p:spPr>
          <a:xfrm>
            <a:off x="5708350" y="2058375"/>
            <a:ext cx="63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d426f175dc_1_16"/>
          <p:cNvSpPr txBox="1"/>
          <p:nvPr/>
        </p:nvSpPr>
        <p:spPr>
          <a:xfrm>
            <a:off x="916600" y="1304186"/>
            <a:ext cx="8934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LSTM utilizes a cell state, it is composed of 3 main gates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-input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-output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-forget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cell state provides the ability for the gradient (Tanh activation function in our case) to travel backwards through time freely. Acting as a memory, this cell state significantly helps reduce gradient descent issues that are common in other RNNs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gd426f175dc_1_16"/>
          <p:cNvPicPr preferRelativeResize="0"/>
          <p:nvPr/>
        </p:nvPicPr>
        <p:blipFill rotWithShape="1">
          <a:blip r:embed="rId4">
            <a:alphaModFix/>
          </a:blip>
          <a:srcRect l="11039" t="54472" r="9196" b="2990"/>
          <a:stretch/>
        </p:blipFill>
        <p:spPr>
          <a:xfrm>
            <a:off x="761775" y="3522875"/>
            <a:ext cx="4075550" cy="25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426f175dc_1_57"/>
          <p:cNvSpPr/>
          <p:nvPr/>
        </p:nvSpPr>
        <p:spPr>
          <a:xfrm>
            <a:off x="284875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d426f175dc_1_57"/>
          <p:cNvSpPr/>
          <p:nvPr/>
        </p:nvSpPr>
        <p:spPr>
          <a:xfrm>
            <a:off x="62375" y="0"/>
            <a:ext cx="12199800" cy="305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d426f175dc_1_57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gd426f175dc_1_57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469" name="Google Shape;469;gd426f175dc_1_57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d426f175dc_1_57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d426f175dc_1_57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gd426f175dc_1_57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gd426f175dc_1_57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gd426f175dc_1_57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gd426f175dc_1_57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gd426f175dc_1_57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gd426f175dc_1_57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d426f175dc_1_57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gd426f175dc_1_57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gd426f175dc_1_57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d426f175dc_1_57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gd426f175dc_1_57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d426f175dc_1_57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d426f175dc_1_57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gd426f175dc_1_57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d426f175dc_1_57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d426f175dc_1_57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d426f175dc_1_57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gd426f175dc_1_57"/>
          <p:cNvSpPr/>
          <p:nvPr/>
        </p:nvSpPr>
        <p:spPr>
          <a:xfrm>
            <a:off x="0" y="3050400"/>
            <a:ext cx="606900" cy="380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d426f175dc_1_57"/>
          <p:cNvSpPr txBox="1"/>
          <p:nvPr/>
        </p:nvSpPr>
        <p:spPr>
          <a:xfrm>
            <a:off x="894550" y="684725"/>
            <a:ext cx="38100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Short-Term Memory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through Experimentation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d426f175dc_1_57"/>
          <p:cNvSpPr txBox="1"/>
          <p:nvPr/>
        </p:nvSpPr>
        <p:spPr>
          <a:xfrm>
            <a:off x="916600" y="1549225"/>
            <a:ext cx="3765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Our LSTM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-Sequential stacked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-Multivariate (Open, High, Close)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-15 minute intervals, 3 day periods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gd426f175dc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450" y="3341950"/>
            <a:ext cx="5525475" cy="36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d426f175dc_1_57"/>
          <p:cNvSpPr txBox="1"/>
          <p:nvPr/>
        </p:nvSpPr>
        <p:spPr>
          <a:xfrm>
            <a:off x="894550" y="3050375"/>
            <a:ext cx="3433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Many factors can affect these losses, however through testing when considering our 3 features, at the period and interval mentioned. The following hyperparameters proved to correspond to our accuracy the most.  Number of neurons, number of epochs, and type of activation function.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testing combinations of these hyperparameters over a week, 4 times a day. The combination that had the highest consistency of accuracy were achieved via: 256 neurons, 80 epochs, while using tanh activation function. During this week the model averaged 52% accuracy with a high of 68%!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d426f175dc_1_57"/>
          <p:cNvSpPr txBox="1"/>
          <p:nvPr/>
        </p:nvSpPr>
        <p:spPr>
          <a:xfrm>
            <a:off x="5575200" y="6413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d426f175dc_1_57"/>
          <p:cNvSpPr txBox="1"/>
          <p:nvPr/>
        </p:nvSpPr>
        <p:spPr>
          <a:xfrm>
            <a:off x="7479650" y="1041575"/>
            <a:ext cx="36510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 order to create a well optimized and accurate model. One must minimize training loss &amp; validation loss, while keeping the values of both as similar as possible. This prevents over and under fitting, in our case this means in general more accurate market indication.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/>
              <a:t> Project Deployment</a:t>
            </a:r>
            <a:endParaRPr/>
          </a:p>
        </p:txBody>
      </p:sp>
      <p:sp>
        <p:nvSpPr>
          <p:cNvPr id="501" name="Google Shape;50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project is deployed on a full stack python integration environment called Anvil Works for web applications.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full demo will be presented at the end of this presentation.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Private testing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https://G3WJ5SHZVWHWNTEW.anvil.app/DGM3NSTIXO3I47QAPSD4A6ZV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Testing Link: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https://www.itechnologyllc.com/cryptol</a:t>
            </a:r>
            <a:r>
              <a:rPr lang="en-US"/>
              <a:t>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Deployable domain: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https://www.projectcryptol.com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9"/>
          <p:cNvSpPr/>
          <p:nvPr/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9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Experiment Testing</a:t>
            </a:r>
            <a:endParaRPr/>
          </a:p>
        </p:txBody>
      </p:sp>
      <p:sp>
        <p:nvSpPr>
          <p:cNvPr id="509" name="Google Shape;509;p9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9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11" name="Google Shape;511;p9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9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9"/>
          <p:cNvSpPr txBox="1">
            <a:spLocks noGrp="1"/>
          </p:cNvSpPr>
          <p:nvPr>
            <p:ph type="body" idx="1"/>
          </p:nvPr>
        </p:nvSpPr>
        <p:spPr>
          <a:xfrm>
            <a:off x="1166649" y="3531476"/>
            <a:ext cx="4088932" cy="303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Embedded into the CryptOL™ application as part of the design project is a classical testing technique of fitness of running data. (Shown in the Demo)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In one random week in April the logistic recursion algorithm was within 5 accuracy in predicting throughout the week.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br>
              <a:rPr lang="en-US" sz="1700"/>
            </a:br>
            <a:endParaRPr sz="1700"/>
          </a:p>
        </p:txBody>
      </p:sp>
      <p:pic>
        <p:nvPicPr>
          <p:cNvPr id="533" name="Google Shape;5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025" y="2123125"/>
            <a:ext cx="5479072" cy="3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0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0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0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0"/>
          <p:cNvSpPr txBox="1"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more about</a:t>
            </a:r>
            <a:br>
              <a:rPr lang="en-US" sz="5400"/>
            </a:br>
            <a:r>
              <a:rPr lang="en-US" sz="5400"/>
              <a:t>Project CryptOL™</a:t>
            </a:r>
            <a:endParaRPr sz="5400"/>
          </a:p>
        </p:txBody>
      </p:sp>
      <p:grpSp>
        <p:nvGrpSpPr>
          <p:cNvPr id="543" name="Google Shape;543;p10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544" name="Google Shape;544;p10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10"/>
          <p:cNvSpPr txBox="1">
            <a:spLocks noGrp="1"/>
          </p:cNvSpPr>
          <p:nvPr>
            <p:ph type="body" idx="1"/>
          </p:nvPr>
        </p:nvSpPr>
        <p:spPr>
          <a:xfrm>
            <a:off x="6421120" y="499833"/>
            <a:ext cx="5100320" cy="558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Going into the project the team had little to no experience in the field of data sciences.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Well into the project all members of the team became familiar with most common data science terminology and functionality of standardized techniques.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Subjects from online machine learning to feature engineering and many algorithmic techniques such as logistic regression, time series, survival modeling, long short-term memory (LSTM) were explored.</a:t>
            </a:r>
            <a:endParaRPr sz="2200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1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1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1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1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1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578" name="Google Shape;578;p11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 CryptOL™ is a great example of how standardized data science techniques and algorithms can be applied together in an application with a GUI to present a user strong indicator of future cryptocurrency price.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project concluded with a fully functional full stack web application that predicts cryptocurrency prices. The data testing conducted clearly shows the close fitness and accuracy of the data with a small error margin.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2"/>
          <p:cNvSpPr/>
          <p:nvPr/>
        </p:nvSpPr>
        <p:spPr>
          <a:xfrm>
            <a:off x="0" y="1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2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12"/>
          <p:cNvGrpSpPr/>
          <p:nvPr/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586" name="Google Shape;586;p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12"/>
          <p:cNvSpPr txBox="1"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Demo</a:t>
            </a:r>
            <a:endParaRPr/>
          </a:p>
        </p:txBody>
      </p:sp>
      <p:sp>
        <p:nvSpPr>
          <p:cNvPr id="594" name="Google Shape;594;p12"/>
          <p:cNvSpPr txBox="1">
            <a:spLocks noGrp="1"/>
          </p:cNvSpPr>
          <p:nvPr>
            <p:ph type="body" idx="1"/>
          </p:nvPr>
        </p:nvSpPr>
        <p:spPr>
          <a:xfrm>
            <a:off x="2564275" y="2363775"/>
            <a:ext cx="70638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 dirty="0">
                <a:solidFill>
                  <a:schemeClr val="dk2"/>
                </a:solidFill>
              </a:rPr>
              <a:t>The link below demonstrates the full functionality of </a:t>
            </a:r>
            <a:r>
              <a:rPr lang="en-US" sz="1700" dirty="0" err="1">
                <a:solidFill>
                  <a:schemeClr val="dk2"/>
                </a:solidFill>
              </a:rPr>
              <a:t>CryptOL</a:t>
            </a:r>
            <a:r>
              <a:rPr lang="en-US" sz="1700" dirty="0">
                <a:solidFill>
                  <a:schemeClr val="dk2"/>
                </a:solidFill>
              </a:rPr>
              <a:t>™ at premium paid level.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 dirty="0">
                <a:solidFill>
                  <a:schemeClr val="dk2"/>
                </a:solidFill>
              </a:rPr>
              <a:t>Note: out of six algorithms that are in design, three are deployed and fully functional with risk assessment and data fitness indicator fields:</a:t>
            </a:r>
            <a:endParaRPr dirty="0"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https://G3WJ5SHZVWHWNTEW.anvil.app/DGM3NSTIXO3I47QAPSD4A6ZV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endParaRPr sz="17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u="sng" dirty="0">
                <a:solidFill>
                  <a:schemeClr val="hlink"/>
                </a:solidFill>
                <a:hlinkClick r:id="rId4"/>
              </a:rPr>
              <a:t>https://anvil.works/build#</a:t>
            </a:r>
            <a:endParaRPr sz="17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594360" y="1042416"/>
            <a:ext cx="3800153" cy="47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Background: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01" name="Google Shape;101;p2"/>
            <p:cNvSpPr/>
            <p:nvPr/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/>
          <p:nvPr/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5495109" y="1178446"/>
            <a:ext cx="5662845" cy="454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Implementation of different types of artificial intelligence algorithms can produce fit data that predicts the price of different cryptocurrency types such as BitCoin. 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-1" y="1"/>
            <a:ext cx="12192000" cy="3233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1166648" y="679927"/>
            <a:ext cx="4929352" cy="227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Related Work: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33" name="Google Shape;133;p3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p3" descr="Graphical user interface, application, website&#10;&#10;Description automatically generat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0320" y="253692"/>
            <a:ext cx="3339621" cy="283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1166649" y="3540334"/>
            <a:ext cx="4929351" cy="304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Two related projects were observed for cross comparison of data performance and overall cryptocurrency price forecasting experience.</a:t>
            </a:r>
            <a:endParaRPr sz="1800" b="0"/>
          </a:p>
        </p:txBody>
      </p:sp>
      <p:pic>
        <p:nvPicPr>
          <p:cNvPr id="156" name="Google Shape;156;p3" descr="Graphical user interface, website&#10;&#10;Description automatically generated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4259" y="3502152"/>
            <a:ext cx="2711744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Nirav from Pirimid Fintech and his open-source LSTM Neural Net model.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4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6" name="Google Shape;166;p4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1166649" y="3531476"/>
            <a:ext cx="3981424" cy="303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After doing research on this project the superiority of this model became very clear. The team will be integrating this open-source model as part of a multi algorithm package.</a:t>
            </a:r>
            <a:endParaRPr/>
          </a:p>
        </p:txBody>
      </p:sp>
      <p:pic>
        <p:nvPicPr>
          <p:cNvPr id="188" name="Google Shape;188;p4" descr="Graphical user interface, website&#10;&#10;Description automatically generat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4466" r="-3" b="11139"/>
          <a:stretch/>
        </p:blipFill>
        <p:spPr>
          <a:xfrm>
            <a:off x="5860472" y="730949"/>
            <a:ext cx="5731071" cy="549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Crypto Forecast, the AI predictions Android app.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5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9" name="Google Shape;199;p5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5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 txBox="1">
            <a:spLocks noGrp="1"/>
          </p:cNvSpPr>
          <p:nvPr>
            <p:ph type="body" idx="1"/>
          </p:nvPr>
        </p:nvSpPr>
        <p:spPr>
          <a:xfrm>
            <a:off x="1166649" y="3531476"/>
            <a:ext cx="4088932" cy="303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product is a fully finished product that uses a neural net model for predictions. The limitation is in it using a single algorithm and therefore this competitor’s best feature is the interface.</a:t>
            </a:r>
            <a:endParaRPr/>
          </a:p>
        </p:txBody>
      </p:sp>
      <p:pic>
        <p:nvPicPr>
          <p:cNvPr id="221" name="Google Shape;221;p5" descr="Graphical user interface, application, website&#10;&#10;Description automatically generat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597" y="1050466"/>
            <a:ext cx="5731071" cy="485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44101de3c_1_11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d44101de3c_1_110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d44101de3c_1_110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90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General Project Design</a:t>
            </a:r>
            <a:endParaRPr/>
          </a:p>
        </p:txBody>
      </p:sp>
      <p:sp>
        <p:nvSpPr>
          <p:cNvPr id="230" name="Google Shape;230;gd44101de3c_1_110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gd44101de3c_1_110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232" name="Google Shape;232;gd44101de3c_1_110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d44101de3c_1_110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d44101de3c_1_110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d44101de3c_1_110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d44101de3c_1_110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d44101de3c_1_110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d44101de3c_1_110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d44101de3c_1_110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d44101de3c_1_110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d44101de3c_1_110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d44101de3c_1_110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d44101de3c_1_110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d44101de3c_1_110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d44101de3c_1_110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d44101de3c_1_110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d44101de3c_1_110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d44101de3c_1_110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d44101de3c_1_110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d44101de3c_1_110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d44101de3c_1_110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d44101de3c_1_110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d44101de3c_1_110"/>
          <p:cNvSpPr txBox="1">
            <a:spLocks noGrp="1"/>
          </p:cNvSpPr>
          <p:nvPr>
            <p:ph type="body" idx="1"/>
          </p:nvPr>
        </p:nvSpPr>
        <p:spPr>
          <a:xfrm>
            <a:off x="1166649" y="3581451"/>
            <a:ext cx="4089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Data generation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Splitting the data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Model training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User interaction</a:t>
            </a:r>
            <a:endParaRPr sz="1800"/>
          </a:p>
        </p:txBody>
      </p:sp>
      <p:pic>
        <p:nvPicPr>
          <p:cNvPr id="254" name="Google Shape;254;gd44101de3c_1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50" y="1436575"/>
            <a:ext cx="6492400" cy="4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4101de3c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d44101de3c_0_0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d44101de3c_0_0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90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Linear Regression</a:t>
            </a:r>
            <a:endParaRPr sz="4000"/>
          </a:p>
        </p:txBody>
      </p:sp>
      <p:sp>
        <p:nvSpPr>
          <p:cNvPr id="263" name="Google Shape;263;gd44101de3c_0_0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gd44101de3c_0_0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265" name="Google Shape;265;gd44101de3c_0_0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d44101de3c_0_0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d44101de3c_0_0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d44101de3c_0_0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d44101de3c_0_0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d44101de3c_0_0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d44101de3c_0_0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d44101de3c_0_0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d44101de3c_0_0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d44101de3c_0_0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d44101de3c_0_0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d44101de3c_0_0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d44101de3c_0_0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d44101de3c_0_0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d44101de3c_0_0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d44101de3c_0_0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d44101de3c_0_0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d44101de3c_0_0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d44101de3c_0_0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d44101de3c_0_0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gd44101de3c_0_0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d44101de3c_0_0"/>
          <p:cNvSpPr txBox="1">
            <a:spLocks noGrp="1"/>
          </p:cNvSpPr>
          <p:nvPr>
            <p:ph type="body" idx="1"/>
          </p:nvPr>
        </p:nvSpPr>
        <p:spPr>
          <a:xfrm>
            <a:off x="1166649" y="3531476"/>
            <a:ext cx="4089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Simple Linear Regression vs Multiple Linear Regression</a:t>
            </a:r>
            <a:endParaRPr/>
          </a:p>
        </p:txBody>
      </p:sp>
      <p:pic>
        <p:nvPicPr>
          <p:cNvPr id="287" name="Google Shape;287;gd44101de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150" y="-12"/>
            <a:ext cx="45148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d44101de3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425" y="3077450"/>
            <a:ext cx="56446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4101de3c_1_2"/>
          <p:cNvSpPr/>
          <p:nvPr/>
        </p:nvSpPr>
        <p:spPr>
          <a:xfrm>
            <a:off x="1500" y="7315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d44101de3c_1_2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d44101de3c_1_2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90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Linear Regression Assessment - R-Square</a:t>
            </a:r>
            <a:endParaRPr sz="4000"/>
          </a:p>
        </p:txBody>
      </p:sp>
      <p:sp>
        <p:nvSpPr>
          <p:cNvPr id="297" name="Google Shape;297;gd44101de3c_1_2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d44101de3c_1_2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299" name="Google Shape;299;gd44101de3c_1_2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d44101de3c_1_2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d44101de3c_1_2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d44101de3c_1_2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d44101de3c_1_2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d44101de3c_1_2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d44101de3c_1_2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d44101de3c_1_2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d44101de3c_1_2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d44101de3c_1_2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d44101de3c_1_2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d44101de3c_1_2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d44101de3c_1_2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d44101de3c_1_2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d44101de3c_1_2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d44101de3c_1_2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d44101de3c_1_2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d44101de3c_1_2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d44101de3c_1_2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d44101de3c_1_2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gd44101de3c_1_2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d44101de3c_1_2"/>
          <p:cNvSpPr txBox="1">
            <a:spLocks noGrp="1"/>
          </p:cNvSpPr>
          <p:nvPr>
            <p:ph type="body" idx="1"/>
          </p:nvPr>
        </p:nvSpPr>
        <p:spPr>
          <a:xfrm>
            <a:off x="1166649" y="3531476"/>
            <a:ext cx="4089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One example of linear regression model assessment</a:t>
            </a:r>
            <a:endParaRPr/>
          </a:p>
        </p:txBody>
      </p:sp>
      <p:pic>
        <p:nvPicPr>
          <p:cNvPr id="321" name="Google Shape;321;gd44101de3c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75" y="1358150"/>
            <a:ext cx="5286526" cy="4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4101de3c_1_43"/>
          <p:cNvSpPr/>
          <p:nvPr/>
        </p:nvSpPr>
        <p:spPr>
          <a:xfrm>
            <a:off x="1500" y="7315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d44101de3c_1_43"/>
          <p:cNvSpPr/>
          <p:nvPr/>
        </p:nvSpPr>
        <p:spPr>
          <a:xfrm>
            <a:off x="-7883" y="1"/>
            <a:ext cx="12199800" cy="323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d44101de3c_1_43"/>
          <p:cNvSpPr txBox="1">
            <a:spLocks noGrp="1"/>
          </p:cNvSpPr>
          <p:nvPr>
            <p:ph type="title"/>
          </p:nvPr>
        </p:nvSpPr>
        <p:spPr>
          <a:xfrm>
            <a:off x="1166648" y="721805"/>
            <a:ext cx="40890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Linear Regression Problems</a:t>
            </a:r>
            <a:endParaRPr sz="4000"/>
          </a:p>
        </p:txBody>
      </p:sp>
      <p:sp>
        <p:nvSpPr>
          <p:cNvPr id="330" name="Google Shape;330;gd44101de3c_1_43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gd44101de3c_1_43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332" name="Google Shape;332;gd44101de3c_1_43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d44101de3c_1_43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d44101de3c_1_43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d44101de3c_1_43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d44101de3c_1_43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d44101de3c_1_43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d44101de3c_1_43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d44101de3c_1_43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d44101de3c_1_43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d44101de3c_1_43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d44101de3c_1_43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d44101de3c_1_43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d44101de3c_1_43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d44101de3c_1_43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d44101de3c_1_43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d44101de3c_1_43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d44101de3c_1_43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d44101de3c_1_43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d44101de3c_1_43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d44101de3c_1_43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gd44101de3c_1_43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d44101de3c_1_43"/>
          <p:cNvSpPr txBox="1">
            <a:spLocks noGrp="1"/>
          </p:cNvSpPr>
          <p:nvPr>
            <p:ph type="body" idx="1"/>
          </p:nvPr>
        </p:nvSpPr>
        <p:spPr>
          <a:xfrm>
            <a:off x="1465725" y="5109150"/>
            <a:ext cx="75699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Overfitting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does not perform well against new data. </a:t>
            </a:r>
            <a:endParaRPr/>
          </a:p>
        </p:txBody>
      </p:sp>
      <p:pic>
        <p:nvPicPr>
          <p:cNvPr id="354" name="Google Shape;354;gd44101de3c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49" y="2523450"/>
            <a:ext cx="10052200" cy="2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Macintosh PowerPoint</Application>
  <PresentationFormat>Widescreen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Project CryptOL™</vt:lpstr>
      <vt:lpstr>Background:</vt:lpstr>
      <vt:lpstr>Related Work:</vt:lpstr>
      <vt:lpstr>Nirav from Pirimid Fintech and his open-source LSTM Neural Net model.</vt:lpstr>
      <vt:lpstr>Crypto Forecast, the AI predictions Android app.</vt:lpstr>
      <vt:lpstr>General Project Design</vt:lpstr>
      <vt:lpstr>Linear Regression</vt:lpstr>
      <vt:lpstr>Linear Regression Assessment - R-Square</vt:lpstr>
      <vt:lpstr>Linear Regression Problems</vt:lpstr>
      <vt:lpstr>Autoregressive Integrated Moving Average</vt:lpstr>
      <vt:lpstr>Looking at Lag Periods</vt:lpstr>
      <vt:lpstr>PowerPoint Presentation</vt:lpstr>
      <vt:lpstr>PowerPoint Presentation</vt:lpstr>
      <vt:lpstr> Project Deployment</vt:lpstr>
      <vt:lpstr>Experiment Testing</vt:lpstr>
      <vt:lpstr>more about Project CryptOL™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CryptOL™</dc:title>
  <dc:creator>Alexander Gribtsov</dc:creator>
  <cp:lastModifiedBy>Alexander Gribtsov</cp:lastModifiedBy>
  <cp:revision>1</cp:revision>
  <dcterms:created xsi:type="dcterms:W3CDTF">2021-04-18T21:19:36Z</dcterms:created>
  <dcterms:modified xsi:type="dcterms:W3CDTF">2021-04-28T14:39:56Z</dcterms:modified>
</cp:coreProperties>
</file>