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4" r:id="rId6"/>
    <p:sldMasterId id="2147483696" r:id="rId7"/>
  </p:sldMasterIdLst>
  <p:sldIdLst>
    <p:sldId id="276" r:id="rId8"/>
    <p:sldId id="261" r:id="rId9"/>
    <p:sldId id="269" r:id="rId10"/>
    <p:sldId id="270" r:id="rId11"/>
    <p:sldId id="319" r:id="rId12"/>
    <p:sldId id="320" r:id="rId13"/>
    <p:sldId id="321" r:id="rId14"/>
    <p:sldId id="322" r:id="rId15"/>
    <p:sldId id="323" r:id="rId16"/>
    <p:sldId id="313" r:id="rId17"/>
    <p:sldId id="324" r:id="rId18"/>
    <p:sldId id="327" r:id="rId19"/>
    <p:sldId id="326" r:id="rId20"/>
    <p:sldId id="325" r:id="rId21"/>
    <p:sldId id="312" r:id="rId22"/>
    <p:sldId id="314" r:id="rId23"/>
    <p:sldId id="329" r:id="rId24"/>
    <p:sldId id="328" r:id="rId25"/>
    <p:sldId id="287" r:id="rId26"/>
    <p:sldId id="3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3BD4FB-CD99-4AD2-9FA9-B230514C0A52}" v="1412" dt="2022-03-28T18:19:45.462"/>
    <p1510:client id="{B0E740B1-257C-8F44-AF21-D9DD1D0AA5D9}" v="126" dt="2022-03-28T18:06:58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773D7AC-C95C-4555-87EB-2C11DEEE88D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5CED03-73AE-4DDB-8334-03B0845F29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2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773D7AC-C95C-4555-87EB-2C11DEEE88D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5CED03-73AE-4DDB-8334-03B0845F29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4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773D7AC-C95C-4555-87EB-2C11DEEE88D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5CED03-73AE-4DDB-8334-03B0845F29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10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1959A20-3274-C944-9DDD-46468942E18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8AD8936-24F5-014F-9975-317412EF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3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1959A20-3274-C944-9DDD-46468942E18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8AD8936-24F5-014F-9975-317412EF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7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1959A20-3274-C944-9DDD-46468942E18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8AD8936-24F5-014F-9975-317412EF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91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1959A20-3274-C944-9DDD-46468942E18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8AD8936-24F5-014F-9975-317412EF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33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1959A20-3274-C944-9DDD-46468942E18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8AD8936-24F5-014F-9975-317412EF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66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1959A20-3274-C944-9DDD-46468942E18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8AD8936-24F5-014F-9975-317412EF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95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1959A20-3274-C944-9DDD-46468942E18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8AD8936-24F5-014F-9975-317412EF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7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1959A20-3274-C944-9DDD-46468942E18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8AD8936-24F5-014F-9975-317412EF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9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773D7AC-C95C-4555-87EB-2C11DEEE88D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5CED03-73AE-4DDB-8334-03B0845F29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4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1959A20-3274-C944-9DDD-46468942E18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8AD8936-24F5-014F-9975-317412EF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206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1959A20-3274-C944-9DDD-46468942E18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8AD8936-24F5-014F-9975-317412EF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998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1959A20-3274-C944-9DDD-46468942E18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8AD8936-24F5-014F-9975-317412EF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8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38CD87C-2F1A-3A42-9C55-AABF38BC052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703586C-9286-474B-94CD-19DE67A0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344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38CD87C-2F1A-3A42-9C55-AABF38BC052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703586C-9286-474B-94CD-19DE67A0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37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38CD87C-2F1A-3A42-9C55-AABF38BC052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703586C-9286-474B-94CD-19DE67A0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704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38CD87C-2F1A-3A42-9C55-AABF38BC052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703586C-9286-474B-94CD-19DE67A0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9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38CD87C-2F1A-3A42-9C55-AABF38BC052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703586C-9286-474B-94CD-19DE67A0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56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38CD87C-2F1A-3A42-9C55-AABF38BC052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703586C-9286-474B-94CD-19DE67A0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582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38CD87C-2F1A-3A42-9C55-AABF38BC052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703586C-9286-474B-94CD-19DE67A0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2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773D7AC-C95C-4555-87EB-2C11DEEE88D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5CED03-73AE-4DDB-8334-03B0845F29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418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38CD87C-2F1A-3A42-9C55-AABF38BC052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703586C-9286-474B-94CD-19DE67A0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657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38CD87C-2F1A-3A42-9C55-AABF38BC052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703586C-9286-474B-94CD-19DE67A0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85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38CD87C-2F1A-3A42-9C55-AABF38BC052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703586C-9286-474B-94CD-19DE67A0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204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38CD87C-2F1A-3A42-9C55-AABF38BC052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703586C-9286-474B-94CD-19DE67A0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462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85006ED-28A4-F34C-8061-A73C25939C72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874C4FD-91A8-2442-A17D-29597A84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409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85006ED-28A4-F34C-8061-A73C25939C72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874C4FD-91A8-2442-A17D-29597A84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292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85006ED-28A4-F34C-8061-A73C25939C72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874C4FD-91A8-2442-A17D-29597A84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402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85006ED-28A4-F34C-8061-A73C25939C72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874C4FD-91A8-2442-A17D-29597A84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755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85006ED-28A4-F34C-8061-A73C25939C72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874C4FD-91A8-2442-A17D-29597A84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906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85006ED-28A4-F34C-8061-A73C25939C72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874C4FD-91A8-2442-A17D-29597A84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4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773D7AC-C95C-4555-87EB-2C11DEEE88D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5CED03-73AE-4DDB-8334-03B0845F29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47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85006ED-28A4-F34C-8061-A73C25939C72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874C4FD-91A8-2442-A17D-29597A84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274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85006ED-28A4-F34C-8061-A73C25939C72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874C4FD-91A8-2442-A17D-29597A84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445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85006ED-28A4-F34C-8061-A73C25939C72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874C4FD-91A8-2442-A17D-29597A84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185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85006ED-28A4-F34C-8061-A73C25939C72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874C4FD-91A8-2442-A17D-29597A84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520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85006ED-28A4-F34C-8061-A73C25939C72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874C4FD-91A8-2442-A17D-29597A84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7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773D7AC-C95C-4555-87EB-2C11DEEE88D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5CED03-73AE-4DDB-8334-03B0845F29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4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773D7AC-C95C-4555-87EB-2C11DEEE88D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5CED03-73AE-4DDB-8334-03B0845F29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4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773D7AC-C95C-4555-87EB-2C11DEEE88D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5CED03-73AE-4DDB-8334-03B0845F29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2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773D7AC-C95C-4555-87EB-2C11DEEE88D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5CED03-73AE-4DDB-8334-03B0845F29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773D7AC-C95C-4555-87EB-2C11DEEE88D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5CED03-73AE-4DDB-8334-03B0845F29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5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 1b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7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 1d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 1a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3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 1c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3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isworld.com/united-states/market-research-reports/fire-truck-manufacturing-industry/" TargetMode="External"/><Relationship Id="rId2" Type="http://schemas.openxmlformats.org/officeDocument/2006/relationships/hyperlink" Target="https://ecochain.com/knowledge/life-cycle-assessment-lca-guide/" TargetMode="Externa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pubmed.ncbi.nlm.nih.gov/21573711/#:~:text=A%20large%20amount%20of%20lead,is%20hazardous%20to%20human%20health" TargetMode="External"/><Relationship Id="rId4" Type="http://schemas.openxmlformats.org/officeDocument/2006/relationships/hyperlink" Target="https://juggerbot3d.com/pla-filament-review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2244212"/>
          </a:xfrm>
        </p:spPr>
        <p:txBody>
          <a:bodyPr lIns="121920" tIns="60960" rIns="121920" bIns="60960" anchor="t"/>
          <a:lstStyle/>
          <a:p>
            <a:r>
              <a:rPr lang="en-US" sz="1800"/>
              <a:t>By:</a:t>
            </a:r>
          </a:p>
          <a:p>
            <a:r>
              <a:rPr lang="en-US" sz="2133">
                <a:solidFill>
                  <a:schemeClr val="bg1"/>
                </a:solidFill>
              </a:rPr>
              <a:t>John Bailey</a:t>
            </a:r>
            <a:endParaRPr lang="en-US" sz="2133">
              <a:solidFill>
                <a:schemeClr val="bg1"/>
              </a:solidFill>
              <a:cs typeface="Calibri"/>
            </a:endParaRPr>
          </a:p>
          <a:p>
            <a:r>
              <a:rPr lang="en-US" sz="2133">
                <a:solidFill>
                  <a:schemeClr val="bg1"/>
                </a:solidFill>
              </a:rPr>
              <a:t>Maria Gonzalez Bocanegra</a:t>
            </a:r>
            <a:endParaRPr lang="en-US" sz="2133">
              <a:solidFill>
                <a:schemeClr val="bg1"/>
              </a:solidFill>
              <a:cs typeface="Calibri"/>
            </a:endParaRPr>
          </a:p>
          <a:p>
            <a:r>
              <a:rPr lang="en-US" sz="2133">
                <a:solidFill>
                  <a:schemeClr val="bg1"/>
                </a:solidFill>
              </a:rPr>
              <a:t>Camiya Felton</a:t>
            </a:r>
            <a:endParaRPr lang="en-US" sz="2133">
              <a:solidFill>
                <a:schemeClr val="bg1"/>
              </a:solidFill>
              <a:cs typeface="Calibri"/>
            </a:endParaRPr>
          </a:p>
          <a:p>
            <a:r>
              <a:rPr lang="en-US" sz="2133">
                <a:solidFill>
                  <a:schemeClr val="bg1"/>
                </a:solidFill>
              </a:rPr>
              <a:t>Jamison Golson</a:t>
            </a:r>
            <a:endParaRPr lang="en-US" sz="2133">
              <a:solidFill>
                <a:schemeClr val="bg1"/>
              </a:solidFill>
              <a:cs typeface="Calibri"/>
            </a:endParaRP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14400" y="985908"/>
            <a:ext cx="10363200" cy="1470025"/>
          </a:xfrm>
        </p:spPr>
        <p:txBody>
          <a:bodyPr/>
          <a:lstStyle/>
          <a:p>
            <a:r>
              <a:rPr lang="en-US"/>
              <a:t>Sustainability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75999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540" y="575562"/>
            <a:ext cx="10363200" cy="1044691"/>
          </a:xfrm>
        </p:spPr>
        <p:txBody>
          <a:bodyPr/>
          <a:lstStyle/>
          <a:p>
            <a:r>
              <a:rPr lang="en-US" sz="4400">
                <a:solidFill>
                  <a:schemeClr val="bg1"/>
                </a:solidFill>
                <a:cs typeface="Calibri"/>
              </a:rPr>
              <a:t>Social and political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03342-7249-4B2A-BF7D-797E14C48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40" y="4307380"/>
            <a:ext cx="10363200" cy="159588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Target audience are Firefighters and victims of a fire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Less Resources are used to prepare firefighters</a:t>
            </a:r>
          </a:p>
          <a:p>
            <a:pPr marL="914389" lvl="1" indent="-457200"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tx1"/>
                </a:solidFill>
              </a:rPr>
              <a:t>Injuries are less apparent</a:t>
            </a:r>
          </a:p>
          <a:p>
            <a:pPr marL="914389" lvl="1" indent="-457200"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tx1"/>
                </a:solidFill>
              </a:rPr>
              <a:t>Humans not in as much risk fighting fires</a:t>
            </a:r>
          </a:p>
          <a:p>
            <a:pPr marL="914389" lvl="1" indent="-457200"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tx1"/>
                </a:solidFill>
              </a:rPr>
              <a:t>Drones focus on fires</a:t>
            </a:r>
          </a:p>
          <a:p>
            <a:pPr marL="914389" lvl="1" indent="-457200"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tx1"/>
                </a:solidFill>
              </a:rPr>
              <a:t>Humans focus on victims</a:t>
            </a:r>
          </a:p>
          <a:p>
            <a:pPr marL="914389" lvl="1" indent="-457200">
              <a:buFont typeface="Arial" panose="020B0604020202020204" pitchFamily="34" charset="0"/>
              <a:buChar char="•"/>
            </a:pPr>
            <a:endParaRPr lang="en-US" sz="260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95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A2EB-3094-4AA8-B868-13462BBF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Safety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CE5EC-DD55-49E0-A657-3E9AA6B96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Bystanders may be injured </a:t>
            </a:r>
          </a:p>
          <a:p>
            <a:r>
              <a:rPr lang="en-US" dirty="0"/>
              <a:t>Autonomous Vehicle</a:t>
            </a:r>
          </a:p>
          <a:p>
            <a:r>
              <a:rPr lang="en-US"/>
              <a:t>Propellers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2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A2EB-3094-4AA8-B868-13462BBF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Constituencies (People Affected)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CE5EC-DD55-49E0-A657-3E9AA6B96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342265" indent="-342265"/>
            <a:r>
              <a:rPr lang="en-US">
                <a:cs typeface="Calibri"/>
              </a:rPr>
              <a:t>Firefighters</a:t>
            </a:r>
          </a:p>
          <a:p>
            <a:pPr marL="342265" indent="-342265"/>
            <a:r>
              <a:rPr lang="en-US">
                <a:cs typeface="Calibri"/>
              </a:rPr>
              <a:t>Bystanders</a:t>
            </a:r>
          </a:p>
          <a:p>
            <a:pPr marL="342265" indent="-342265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305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A2EB-3094-4AA8-B868-13462BBF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Social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CE5EC-DD55-49E0-A657-3E9AA6B96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Firefighters will be able to focus on other tasks</a:t>
            </a:r>
          </a:p>
          <a:p>
            <a:r>
              <a:rPr lang="en-US"/>
              <a:t>Less Resources used while extinguishing fires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25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A2EB-3094-4AA8-B868-13462BBF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Health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CE5EC-DD55-49E0-A657-3E9AA6B96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342265" indent="-342265"/>
            <a:r>
              <a:rPr lang="en-US">
                <a:cs typeface="Calibri"/>
              </a:rPr>
              <a:t>Preparing the fire extinguishing solution could cause health related issues if not done properly.</a:t>
            </a:r>
          </a:p>
        </p:txBody>
      </p:sp>
    </p:spTree>
    <p:extLst>
      <p:ext uri="{BB962C8B-B14F-4D97-AF65-F5344CB8AC3E}">
        <p14:creationId xmlns:p14="http://schemas.microsoft.com/office/powerpoint/2010/main" val="3496592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540" y="575562"/>
            <a:ext cx="10363200" cy="1044691"/>
          </a:xfrm>
        </p:spPr>
        <p:txBody>
          <a:bodyPr/>
          <a:lstStyle/>
          <a:p>
            <a:r>
              <a:rPr lang="en-US" sz="4400">
                <a:solidFill>
                  <a:schemeClr val="bg1"/>
                </a:solidFill>
                <a:cs typeface="Calibri"/>
              </a:rPr>
              <a:t>Economic impact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03342-7249-4B2A-BF7D-797E14C48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40" y="2631057"/>
            <a:ext cx="10363200" cy="159588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Human Capital: A drone Pilot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Manufactured Capital: Factories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Natural Capital: Power source, Frame, motors, sensors. </a:t>
            </a:r>
          </a:p>
        </p:txBody>
      </p:sp>
    </p:spTree>
    <p:extLst>
      <p:ext uri="{BB962C8B-B14F-4D97-AF65-F5344CB8AC3E}">
        <p14:creationId xmlns:p14="http://schemas.microsoft.com/office/powerpoint/2010/main" val="250940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253" y="1473920"/>
            <a:ext cx="10363200" cy="1362075"/>
          </a:xfrm>
        </p:spPr>
        <p:txBody>
          <a:bodyPr/>
          <a:lstStyle/>
          <a:p>
            <a:r>
              <a:rPr lang="en-US" sz="4400">
                <a:cs typeface="Calibri"/>
              </a:rPr>
              <a:t>Experiment cost and earnings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A04BE-31FB-43AA-BCDA-332C32661811}"/>
              </a:ext>
            </a:extLst>
          </p:cNvPr>
          <p:cNvSpPr txBox="1"/>
          <p:nvPr/>
        </p:nvSpPr>
        <p:spPr>
          <a:xfrm>
            <a:off x="586396" y="2907102"/>
            <a:ext cx="3856208" cy="184665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/>
              <a:t>Prototype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Zinc - $3.85 per kg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  - $0.05 per 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Fiber glass - $1.2-3 per kg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Wood - $1 per </a:t>
            </a:r>
            <a:r>
              <a:rPr lang="en-US" dirty="0" err="1"/>
              <a:t>sqft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19863-36F5-42CF-8828-940F29B8FBBA}"/>
              </a:ext>
            </a:extLst>
          </p:cNvPr>
          <p:cNvSpPr txBox="1"/>
          <p:nvPr/>
        </p:nvSpPr>
        <p:spPr>
          <a:xfrm>
            <a:off x="5029200" y="2907102"/>
            <a:ext cx="3856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Copper - $10.25 per kg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 Ion battery -  $5.40 per battery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45526-9909-44F9-B8FC-32670BC1C2AD}"/>
              </a:ext>
            </a:extLst>
          </p:cNvPr>
          <p:cNvSpPr txBox="1"/>
          <p:nvPr/>
        </p:nvSpPr>
        <p:spPr>
          <a:xfrm>
            <a:off x="698740" y="4554747"/>
            <a:ext cx="6271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Profiting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Specialty vehicles and vehicle body manufacturers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Oshkosh </a:t>
            </a:r>
            <a:r>
              <a:rPr lang="en-US" b="1"/>
              <a:t>, </a:t>
            </a:r>
            <a:r>
              <a:rPr lang="en-US"/>
              <a:t>E-one, and </a:t>
            </a:r>
            <a:r>
              <a:rPr lang="en-US" err="1"/>
              <a:t>Kovatch</a:t>
            </a:r>
            <a:r>
              <a:rPr lang="en-US"/>
              <a:t> Mobile Equipment Corp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23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A2EB-3094-4AA8-B868-13462BBF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Footprint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CE5EC-DD55-49E0-A657-3E9AA6B96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342265" indent="-342265"/>
            <a:r>
              <a:rPr lang="en-US" dirty="0">
                <a:ea typeface="+mn-lt"/>
                <a:cs typeface="+mn-lt"/>
              </a:rPr>
              <a:t>How much of the Earth’s resources does your project require? </a:t>
            </a:r>
          </a:p>
          <a:p>
            <a:pPr marL="342265" indent="-342265"/>
            <a:r>
              <a:rPr lang="en-US" dirty="0">
                <a:cs typeface="Calibri"/>
              </a:rPr>
              <a:t>.454 kg of zinc alloy</a:t>
            </a:r>
          </a:p>
          <a:p>
            <a:pPr marL="342265" indent="-342265"/>
            <a:r>
              <a:rPr lang="en-US" dirty="0">
                <a:cs typeface="Calibri"/>
              </a:rPr>
              <a:t>.35 kg of PLA filament</a:t>
            </a:r>
          </a:p>
          <a:p>
            <a:pPr marL="342265" indent="-342265"/>
            <a:r>
              <a:rPr lang="en-US" dirty="0">
                <a:cs typeface="Calibri"/>
              </a:rPr>
              <a:t>4 dc motors with 40 g </a:t>
            </a:r>
            <a:r>
              <a:rPr lang="en-US">
                <a:cs typeface="Calibri"/>
              </a:rPr>
              <a:t>of copper</a:t>
            </a:r>
          </a:p>
          <a:p>
            <a:pPr marL="342265" indent="-342265"/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6243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A2EB-3094-4AA8-B868-13462BBF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People, Planet, Profit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CE5EC-DD55-49E0-A657-3E9AA6B96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342265" indent="-342265"/>
            <a:r>
              <a:rPr lang="en-US">
                <a:cs typeface="Calibri"/>
              </a:rPr>
              <a:t>In other words, the triple bottom line of the project:</a:t>
            </a:r>
          </a:p>
          <a:p>
            <a:pPr marL="742315" lvl="1" indent="-285115"/>
            <a:r>
              <a:rPr lang="en-US">
                <a:ea typeface="+mn-lt"/>
                <a:cs typeface="+mn-lt"/>
              </a:rPr>
              <a:t>Planet means factoring the climate change and climate effect the project has. </a:t>
            </a:r>
          </a:p>
          <a:p>
            <a:pPr marL="742315" lvl="1" indent="-285115"/>
            <a:r>
              <a:rPr lang="en-US">
                <a:ea typeface="+mn-lt"/>
                <a:cs typeface="+mn-lt"/>
              </a:rPr>
              <a:t>People means considering employees’ well-being and factoring stakeholders and societal impact into the project's choices.</a:t>
            </a:r>
          </a:p>
          <a:p>
            <a:pPr marL="742315" lvl="1" indent="-285115"/>
            <a:r>
              <a:rPr lang="en-US">
                <a:ea typeface="+mn-lt"/>
                <a:cs typeface="+mn-lt"/>
              </a:rPr>
              <a:t>Profit, means the financial performance that we are looking for, such as to maintain an economic solution.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4543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253" y="1473920"/>
            <a:ext cx="10363200" cy="1362075"/>
          </a:xfrm>
        </p:spPr>
        <p:txBody>
          <a:bodyPr/>
          <a:lstStyle/>
          <a:p>
            <a:r>
              <a:rPr lang="en-US" sz="4400">
                <a:cs typeface="Calibri"/>
              </a:rPr>
              <a:t>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0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8FBA-B214-40F3-A979-EFB21AC1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C07D-E4CD-4602-959D-14ED482B9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342265" indent="-342265"/>
            <a:r>
              <a:rPr lang="en-US">
                <a:ea typeface="+mn-lt"/>
                <a:cs typeface="+mn-lt"/>
              </a:rPr>
              <a:t>The purpose of this project is to research, design, and fabricate an autonomous drone that will aid firefighters when there is an emergency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8283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B2AD-8A97-46DF-9007-5E8E28F4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/>
              <a:t>Reference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DAE46-1A4D-41AB-9A5D-E41764FB7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977188"/>
          </a:xfrm>
        </p:spPr>
        <p:txBody>
          <a:bodyPr/>
          <a:lstStyle/>
          <a:p>
            <a:r>
              <a:rPr lang="en-US" sz="1050">
                <a:hlinkClick r:id="rId2"/>
              </a:rPr>
              <a:t>https://ecochain.com/knowledge/life-cycle-assessment-lca-guide/</a:t>
            </a:r>
            <a:endParaRPr lang="en-US" sz="1050"/>
          </a:p>
          <a:p>
            <a:r>
              <a:rPr lang="en-US" sz="1050">
                <a:hlinkClick r:id="rId3"/>
              </a:rPr>
              <a:t>https://www.ibisworld.com/united-states/market-research-reports/fire-truck-manufacturing-industry/</a:t>
            </a:r>
            <a:endParaRPr lang="en-US" sz="1050"/>
          </a:p>
          <a:p>
            <a:r>
              <a:rPr lang="en-US" sz="1050">
                <a:hlinkClick r:id="rId4"/>
              </a:rPr>
              <a:t>https://juggerbot3d.com/pla-filament-review/</a:t>
            </a:r>
            <a:endParaRPr lang="en-US" sz="1050"/>
          </a:p>
          <a:p>
            <a:r>
              <a:rPr lang="en-US" sz="1050">
                <a:hlinkClick r:id="rId5"/>
              </a:rPr>
              <a:t>https://pubmed.ncbi.nlm.nih.gov/21573711/#:~:text=A%20large%20amount%20of%20lead,is%20hazardous%20to%20human%20health</a:t>
            </a:r>
            <a:r>
              <a:rPr lang="en-US" sz="1050"/>
              <a:t>.</a:t>
            </a:r>
          </a:p>
          <a:p>
            <a:endParaRPr lang="en-US" sz="1050"/>
          </a:p>
          <a:p>
            <a:endParaRPr lang="en-US" sz="105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5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9539-BC0F-4348-B808-BD2841D0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Issues Related to Sustainability Identified in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B7B09-E006-4AA1-8CEF-A7F69D313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Battery</a:t>
            </a:r>
          </a:p>
          <a:p>
            <a:r>
              <a:rPr lang="en-US" dirty="0"/>
              <a:t>Nonrenewable Materials</a:t>
            </a:r>
          </a:p>
          <a:p>
            <a:pPr lvl="1"/>
            <a:r>
              <a:rPr lang="en-US" dirty="0"/>
              <a:t>Zinc, Copper, Fiberglass, ferrite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7147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Zinc - Wikipedia">
            <a:extLst>
              <a:ext uri="{FF2B5EF4-FFF2-40B4-BE49-F238E27FC236}">
                <a16:creationId xmlns:a16="http://schemas.microsoft.com/office/drawing/2014/main" id="{0298C64E-E52E-45EB-B2E5-08BC02FF2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63182"/>
            <a:ext cx="27336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pper: Health benefits, recommended intake, sources, and risks">
            <a:extLst>
              <a:ext uri="{FF2B5EF4-FFF2-40B4-BE49-F238E27FC236}">
                <a16:creationId xmlns:a16="http://schemas.microsoft.com/office/drawing/2014/main" id="{5E7FC700-F594-4C1E-8FAD-08396BD1F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2" y="3925094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c Ferrite Dc Motor Magnet For Ceilling Fan - Buy Magnet For Ceilling  Fan,Dc Motor Magnet,Arc Ferrite Magnet Product on Alibaba.com">
            <a:extLst>
              <a:ext uri="{FF2B5EF4-FFF2-40B4-BE49-F238E27FC236}">
                <a16:creationId xmlns:a16="http://schemas.microsoft.com/office/drawing/2014/main" id="{76B8B224-9073-4152-BCA8-EC0943D5A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275" y="36250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60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A2EB-3094-4AA8-B868-13462BBF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CE5EC-DD55-49E0-A657-3E9AA6B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Material Processing </a:t>
            </a:r>
          </a:p>
          <a:p>
            <a:r>
              <a:rPr lang="en-US"/>
              <a:t>Zinc (Zn)</a:t>
            </a:r>
          </a:p>
          <a:p>
            <a:pPr marL="685791" lvl="1" indent="-285750">
              <a:buFont typeface="Arial"/>
              <a:buChar char="•"/>
            </a:pPr>
            <a:r>
              <a:rPr lang="en-US" sz="1400"/>
              <a:t>Processing impacts water, soil, and crops</a:t>
            </a:r>
          </a:p>
          <a:p>
            <a:pPr marL="685791" lvl="1" indent="-285750">
              <a:buFont typeface="Arial"/>
              <a:buChar char="•"/>
            </a:pPr>
            <a:r>
              <a:rPr lang="en-US" sz="1400"/>
              <a:t>Pollution can be hazardous to humans  </a:t>
            </a:r>
          </a:p>
          <a:p>
            <a:pPr marL="285750" indent="-285750"/>
            <a:r>
              <a:rPr lang="en-US"/>
              <a:t>Copper (Cu)</a:t>
            </a:r>
          </a:p>
          <a:p>
            <a:pPr marL="685791" lvl="1" indent="-285750">
              <a:buFont typeface="Arial"/>
              <a:buChar char="•"/>
              <a:defRPr/>
            </a:pPr>
            <a:r>
              <a:rPr kumimoji="0" lang="en-US" sz="1400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t>Easily Recyclable without performance lost </a:t>
            </a:r>
          </a:p>
          <a:p>
            <a:pPr marL="685791" lvl="1" indent="-285750">
              <a:buFont typeface="Arial"/>
              <a:buChar char="•"/>
              <a:defRPr/>
            </a:pPr>
            <a:r>
              <a:rPr lang="en-US" sz="1400"/>
              <a:t>Not generally harmful to the environment</a:t>
            </a:r>
            <a:endParaRPr lang="en-US" sz="1000"/>
          </a:p>
          <a:p>
            <a:r>
              <a:rPr lang="en-US"/>
              <a:t>Carbon Fiber Reinforced Composite (CBRC)</a:t>
            </a:r>
          </a:p>
          <a:p>
            <a:pPr marL="685791" lvl="1" indent="-285750">
              <a:buFont typeface="Arial"/>
              <a:buChar char="•"/>
              <a:defRPr/>
            </a:pPr>
            <a:r>
              <a:rPr kumimoji="0" lang="en-US" sz="1400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t>Recyclable with chemical, mechanical, and thermal methods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/>
              <a:t>To recover clean fibers and depolymerized matrix in monomers</a:t>
            </a:r>
          </a:p>
          <a:p>
            <a:pPr marL="685791" lvl="1" indent="-285750">
              <a:buFont typeface="Arial"/>
              <a:buChar char="•"/>
              <a:defRPr/>
            </a:pPr>
            <a:r>
              <a:rPr lang="en-US" sz="1400"/>
              <a:t>Commonly disposed of with incineration and landfill</a:t>
            </a:r>
            <a:endParaRPr kumimoji="0" lang="en-US" sz="1400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  <a:p>
            <a:pPr lvl="1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6334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A2EB-3094-4AA8-B868-13462BBF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Use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CE5EC-DD55-49E0-A657-3E9AA6B96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342265" indent="-342265"/>
            <a:r>
              <a:rPr lang="en-US">
                <a:cs typeface="Calibri"/>
              </a:rPr>
              <a:t>Use of proper propellors</a:t>
            </a:r>
            <a:endParaRPr lang="en-US"/>
          </a:p>
          <a:p>
            <a:pPr marL="742315" lvl="1" indent="-285115"/>
            <a:r>
              <a:rPr lang="en-US">
                <a:cs typeface="Calibri"/>
              </a:rPr>
              <a:t>Large propellors draw too much current</a:t>
            </a:r>
          </a:p>
          <a:p>
            <a:pPr marL="457200" indent="-457200">
              <a:buFont typeface="Arial,Sans-Serif"/>
            </a:pPr>
            <a:r>
              <a:rPr lang="en-US">
                <a:cs typeface="Calibri"/>
              </a:rPr>
              <a:t>Proper disposal of LiPo battery </a:t>
            </a:r>
          </a:p>
          <a:p>
            <a:pPr marL="913765" lvl="1" indent="-457200">
              <a:buFont typeface="Arial,Sans-Serif"/>
            </a:pPr>
            <a:r>
              <a:rPr lang="en-US">
                <a:cs typeface="Calibri"/>
              </a:rPr>
              <a:t>Make sure to completely discharge battery</a:t>
            </a:r>
          </a:p>
          <a:p>
            <a:pPr marL="1370965" lvl="2" indent="-457200">
              <a:buFont typeface="Arial,Sans-Serif"/>
            </a:pPr>
            <a:r>
              <a:rPr lang="en-US">
                <a:cs typeface="Calibri"/>
              </a:rPr>
              <a:t>Battery charger/discharger</a:t>
            </a:r>
            <a:endParaRPr lang="en-US"/>
          </a:p>
          <a:p>
            <a:pPr marL="1370965" lvl="2" indent="-457200">
              <a:buFont typeface="Arial,Sans-Serif"/>
            </a:pPr>
            <a:r>
              <a:rPr lang="en-US">
                <a:cs typeface="Calibri"/>
              </a:rPr>
              <a:t>Light bulb </a:t>
            </a:r>
            <a:endParaRPr lang="en-US"/>
          </a:p>
        </p:txBody>
      </p:sp>
      <p:pic>
        <p:nvPicPr>
          <p:cNvPr id="2050" name="Picture 2" descr="Study: Recycled Lithium Batteries as Good as Newly Mined - IEEE Spectrum">
            <a:extLst>
              <a:ext uri="{FF2B5EF4-FFF2-40B4-BE49-F238E27FC236}">
                <a16:creationId xmlns:a16="http://schemas.microsoft.com/office/drawing/2014/main" id="{1D617B5A-A68D-42F5-9921-4B205019D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450" y="375256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5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A2EB-3094-4AA8-B868-13462BBF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>
            <a:normAutofit/>
          </a:bodyPr>
          <a:lstStyle/>
          <a:p>
            <a:r>
              <a:rPr lang="en-US"/>
              <a:t>Renewable Energy Use </a:t>
            </a:r>
          </a:p>
        </p:txBody>
      </p:sp>
      <p:pic>
        <p:nvPicPr>
          <p:cNvPr id="3074" name="Picture 2" descr="How Solar Batteries Work with Solar Energy? | SolarSmith Energy">
            <a:extLst>
              <a:ext uri="{FF2B5EF4-FFF2-40B4-BE49-F238E27FC236}">
                <a16:creationId xmlns:a16="http://schemas.microsoft.com/office/drawing/2014/main" id="{16E5B60A-DF58-4264-B495-B2D7B39D8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846481"/>
            <a:ext cx="5384800" cy="403340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CE5EC-DD55-49E0-A657-3E9AA6B96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 lIns="91440" tIns="45720" rIns="91440" bIns="45720">
            <a:normAutofit/>
          </a:bodyPr>
          <a:lstStyle/>
          <a:p>
            <a:pPr marL="342265" indent="-342265"/>
            <a:r>
              <a:rPr lang="en-US"/>
              <a:t>LiPo battery are rechargeable </a:t>
            </a:r>
          </a:p>
          <a:p>
            <a:pPr marL="742315" lvl="1" indent="-285115"/>
            <a:r>
              <a:rPr lang="en-US" sz="2800"/>
              <a:t>Could potentially implement solar energy to recharge batteries</a:t>
            </a:r>
          </a:p>
          <a:p>
            <a:pPr marL="457200" lvl="1" indent="0">
              <a:buNone/>
            </a:pPr>
            <a:endParaRPr lang="en-US" sz="2800"/>
          </a:p>
          <a:p>
            <a:pPr marL="342265" indent="-4572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4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A2EB-3094-4AA8-B868-13462BBF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Materials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CE5EC-DD55-49E0-A657-3E9AA6B96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 extinguisher grenade</a:t>
            </a:r>
          </a:p>
          <a:p>
            <a:r>
              <a:rPr lang="en-US" dirty="0"/>
              <a:t>Drone frame refabricated </a:t>
            </a:r>
          </a:p>
          <a:p>
            <a:r>
              <a:rPr lang="en-US" dirty="0"/>
              <a:t>Motors Repurposed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6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A2EB-3094-4AA8-B868-13462BBF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Waste of Materials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CE5EC-DD55-49E0-A657-3E9AA6B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489337"/>
          </a:xfrm>
        </p:spPr>
        <p:txBody>
          <a:bodyPr lIns="91440" tIns="45720" rIns="91440" bIns="45720" anchor="t"/>
          <a:lstStyle/>
          <a:p>
            <a:pPr marL="342265" indent="-342265"/>
            <a:r>
              <a:rPr lang="en-US">
                <a:ea typeface="+mn-lt"/>
                <a:cs typeface="+mn-lt"/>
              </a:rPr>
              <a:t>Balloons:</a:t>
            </a:r>
          </a:p>
          <a:p>
            <a:pPr marL="742315" lvl="1" indent="-285115"/>
            <a:r>
              <a:rPr lang="en-US">
                <a:ea typeface="+mn-lt"/>
                <a:cs typeface="+mn-lt"/>
              </a:rPr>
              <a:t>Latex balloons can take anywhere between six months to four years to biodegrade.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742315" lvl="1" indent="-285115"/>
            <a:endParaRPr lang="en-US">
              <a:cs typeface="Calibri"/>
            </a:endParaRPr>
          </a:p>
          <a:p>
            <a:pPr marL="342265" indent="-342265"/>
            <a:endParaRPr lang="en-US">
              <a:cs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AFC573-8C72-5567-7746-A67A15A7ECF1}"/>
              </a:ext>
            </a:extLst>
          </p:cNvPr>
          <p:cNvSpPr>
            <a:spLocks noGrp="1"/>
          </p:cNvSpPr>
          <p:nvPr/>
        </p:nvSpPr>
        <p:spPr>
          <a:xfrm>
            <a:off x="609600" y="3431276"/>
            <a:ext cx="10972800" cy="148933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265" indent="-342265"/>
            <a:r>
              <a:rPr lang="en-US" dirty="0">
                <a:ea typeface="+mn-lt"/>
                <a:cs typeface="+mn-lt"/>
              </a:rPr>
              <a:t>Batteries:</a:t>
            </a:r>
            <a:endParaRPr lang="en-US" dirty="0"/>
          </a:p>
          <a:p>
            <a:pPr marL="742315" lvl="1" indent="-285115"/>
            <a:r>
              <a:rPr lang="en-US" dirty="0">
                <a:ea typeface="+mn-lt"/>
                <a:cs typeface="+mn-lt"/>
              </a:rPr>
              <a:t>12-18 months for a noticeable drop in performance</a:t>
            </a:r>
          </a:p>
          <a:p>
            <a:pPr marL="742315" lvl="1" indent="-285115"/>
            <a:r>
              <a:rPr lang="en-US" dirty="0">
                <a:cs typeface="Calibri"/>
              </a:rPr>
              <a:t>100 years to degrade for some components</a:t>
            </a:r>
          </a:p>
          <a:p>
            <a:pPr marL="742315" lvl="1" indent="-285115"/>
            <a:endParaRPr lang="en-US" dirty="0">
              <a:cs typeface="Calibri"/>
            </a:endParaRPr>
          </a:p>
          <a:p>
            <a:pPr marL="742315" lvl="1" indent="-285115"/>
            <a:endParaRPr lang="en-US" dirty="0">
              <a:cs typeface="Calibri"/>
            </a:endParaRPr>
          </a:p>
          <a:p>
            <a:pPr marL="742315" lvl="1" indent="-285115"/>
            <a:endParaRPr lang="en-US" dirty="0">
              <a:cs typeface="Calibri"/>
            </a:endParaRPr>
          </a:p>
          <a:p>
            <a:pPr marL="342265" indent="-342265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326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A2EB-3094-4AA8-B868-13462BBF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Pollution Related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CE5EC-DD55-49E0-A657-3E9AA6B96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342265" indent="-342265"/>
            <a:r>
              <a:rPr lang="en-US">
                <a:cs typeface="Calibri"/>
              </a:rPr>
              <a:t>Due to the balloon popping, pieces of it could drop off.</a:t>
            </a:r>
          </a:p>
          <a:p>
            <a:pPr marL="342265" indent="-342265"/>
            <a:r>
              <a:rPr lang="en-US">
                <a:cs typeface="Calibri"/>
              </a:rPr>
              <a:t>Biodegradable balloons can take up to 4 years to degrade but that could be too late.</a:t>
            </a:r>
          </a:p>
          <a:p>
            <a:pPr marL="342265" indent="-342265"/>
            <a:r>
              <a:rPr lang="en-US">
                <a:cs typeface="Calibri"/>
              </a:rPr>
              <a:t>This liter could be scattered around and/or kill animals</a:t>
            </a:r>
          </a:p>
          <a:p>
            <a:pPr marL="342265" indent="-342265"/>
            <a:r>
              <a:rPr lang="en-US">
                <a:cs typeface="Calibri"/>
              </a:rPr>
              <a:t>Who will pick up all the pieces?</a:t>
            </a:r>
          </a:p>
        </p:txBody>
      </p:sp>
    </p:spTree>
    <p:extLst>
      <p:ext uri="{BB962C8B-B14F-4D97-AF65-F5344CB8AC3E}">
        <p14:creationId xmlns:p14="http://schemas.microsoft.com/office/powerpoint/2010/main" val="5600742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A0474308EA564DAA9FDB1BE6470585" ma:contentTypeVersion="7" ma:contentTypeDescription="Create a new document." ma:contentTypeScope="" ma:versionID="52f6f75f20bbf266d32f38a6dd13d298">
  <xsd:schema xmlns:xsd="http://www.w3.org/2001/XMLSchema" xmlns:xs="http://www.w3.org/2001/XMLSchema" xmlns:p="http://schemas.microsoft.com/office/2006/metadata/properties" xmlns:ns3="f20303d4-9e58-4398-8e7d-6df278d1f2a1" xmlns:ns4="6b977f1e-a3fb-4842-8280-d05677a265a9" targetNamespace="http://schemas.microsoft.com/office/2006/metadata/properties" ma:root="true" ma:fieldsID="f2e638fc8d8e995e502dcae2bf843121" ns3:_="" ns4:_="">
    <xsd:import namespace="f20303d4-9e58-4398-8e7d-6df278d1f2a1"/>
    <xsd:import namespace="6b977f1e-a3fb-4842-8280-d05677a265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0303d4-9e58-4398-8e7d-6df278d1f2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977f1e-a3fb-4842-8280-d05677a265a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F22652-A76A-472C-87C0-3F383795FB27}">
  <ds:schemaRefs>
    <ds:schemaRef ds:uri="6b977f1e-a3fb-4842-8280-d05677a265a9"/>
    <ds:schemaRef ds:uri="f20303d4-9e58-4398-8e7d-6df278d1f2a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0D3FFBE-A86F-408D-9AA4-9CD5EE2AE36A}">
  <ds:schemaRefs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6b977f1e-a3fb-4842-8280-d05677a265a9"/>
    <ds:schemaRef ds:uri="f20303d4-9e58-4398-8e7d-6df278d1f2a1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6058C2F-FBDA-492B-9C13-93423647BD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621</Words>
  <Application>Microsoft Office PowerPoint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Arial,Sans-Serif</vt:lpstr>
      <vt:lpstr>Calibri</vt:lpstr>
      <vt:lpstr>1_Office Theme</vt:lpstr>
      <vt:lpstr>Custom Design</vt:lpstr>
      <vt:lpstr>1_Custom Design</vt:lpstr>
      <vt:lpstr>2_Custom Design</vt:lpstr>
      <vt:lpstr>Sustainability Presentation</vt:lpstr>
      <vt:lpstr>Project Introduction</vt:lpstr>
      <vt:lpstr>Main Issues Related to Sustainability Identified in our project</vt:lpstr>
      <vt:lpstr>Environmental Issues</vt:lpstr>
      <vt:lpstr>Energy Use Issues</vt:lpstr>
      <vt:lpstr>Renewable Energy Use </vt:lpstr>
      <vt:lpstr>Use of Materials Issues</vt:lpstr>
      <vt:lpstr>Waste of Materials Issues</vt:lpstr>
      <vt:lpstr>Pollution Related Issues</vt:lpstr>
      <vt:lpstr>Social and political </vt:lpstr>
      <vt:lpstr>Safety Issues</vt:lpstr>
      <vt:lpstr>Constituencies (People Affected)</vt:lpstr>
      <vt:lpstr>Social Impact</vt:lpstr>
      <vt:lpstr>Health Issues</vt:lpstr>
      <vt:lpstr>Economic impact</vt:lpstr>
      <vt:lpstr>Experiment cost and earnings</vt:lpstr>
      <vt:lpstr>Project Footprint </vt:lpstr>
      <vt:lpstr>People, Planet, Profit Relationship</vt:lpstr>
      <vt:lpstr>Questions?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Ulysses Bailey</dc:creator>
  <cp:lastModifiedBy>John Ulysses Bailey</cp:lastModifiedBy>
  <cp:revision>2</cp:revision>
  <dcterms:created xsi:type="dcterms:W3CDTF">2022-03-19T17:21:38Z</dcterms:created>
  <dcterms:modified xsi:type="dcterms:W3CDTF">2022-03-31T17:39:20Z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0x01010046A0474308EA564DAA9FDB1BE6470585</vt:lpwstr>
  </property>
</Properties>
</file>