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68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16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65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167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164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166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54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68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159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57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165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47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167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51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160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15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3" r:id="rId173"/>
  </p:sldIdLst>
  <p:sldSz cy="5143500" cx="9144000"/>
  <p:notesSz cx="6858000" cy="9144000"/>
  <p:embeddedFontLst>
    <p:embeddedFont>
      <p:font typeface="Montserrat"/>
      <p:regular r:id="rId174"/>
      <p:bold r:id="rId175"/>
      <p:italic r:id="rId176"/>
      <p:boldItalic r:id="rId177"/>
    </p:embeddedFont>
    <p:embeddedFont>
      <p:font typeface="Overpass"/>
      <p:regular r:id="rId178"/>
      <p:bold r:id="rId179"/>
      <p:italic r:id="rId180"/>
      <p:boldItalic r:id="rId1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5F06605-B459-49B7-9AA4-64ECA73DA119}">
  <a:tblStyle styleId="{25F06605-B459-49B7-9AA4-64ECA73DA1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181" Type="http://schemas.openxmlformats.org/officeDocument/2006/relationships/font" Target="fonts/Overpass-boldItalic.fntdata"/><Relationship Id="rId34" Type="http://schemas.openxmlformats.org/officeDocument/2006/relationships/slide" Target="slides/slide29.xml"/><Relationship Id="rId180" Type="http://schemas.openxmlformats.org/officeDocument/2006/relationships/font" Target="fonts/Overpass-italic.fntdata"/><Relationship Id="rId37" Type="http://schemas.openxmlformats.org/officeDocument/2006/relationships/slide" Target="slides/slide32.xml"/><Relationship Id="rId176" Type="http://schemas.openxmlformats.org/officeDocument/2006/relationships/font" Target="fonts/Montserrat-italic.fntdata"/><Relationship Id="rId36" Type="http://schemas.openxmlformats.org/officeDocument/2006/relationships/slide" Target="slides/slide31.xml"/><Relationship Id="rId175" Type="http://schemas.openxmlformats.org/officeDocument/2006/relationships/font" Target="fonts/Montserrat-bold.fntdata"/><Relationship Id="rId39" Type="http://schemas.openxmlformats.org/officeDocument/2006/relationships/slide" Target="slides/slide34.xml"/><Relationship Id="rId174" Type="http://schemas.openxmlformats.org/officeDocument/2006/relationships/font" Target="fonts/Montserrat-regular.fntdata"/><Relationship Id="rId38" Type="http://schemas.openxmlformats.org/officeDocument/2006/relationships/slide" Target="slides/slide33.xml"/><Relationship Id="rId173" Type="http://schemas.openxmlformats.org/officeDocument/2006/relationships/slide" Target="slides/slide168.xml"/><Relationship Id="rId179" Type="http://schemas.openxmlformats.org/officeDocument/2006/relationships/font" Target="fonts/Overpass-bold.fntdata"/><Relationship Id="rId178" Type="http://schemas.openxmlformats.org/officeDocument/2006/relationships/font" Target="fonts/Overpass-regular.fntdata"/><Relationship Id="rId177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slide" Target="slides/slide120.xml"/><Relationship Id="rId29" Type="http://schemas.openxmlformats.org/officeDocument/2006/relationships/slide" Target="slides/slide24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150" Type="http://schemas.openxmlformats.org/officeDocument/2006/relationships/slide" Target="slides/slide145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149" Type="http://schemas.openxmlformats.org/officeDocument/2006/relationships/slide" Target="slides/slide144.xml"/><Relationship Id="rId4" Type="http://schemas.openxmlformats.org/officeDocument/2006/relationships/slideMaster" Target="slideMasters/slideMaster1.xml"/><Relationship Id="rId148" Type="http://schemas.openxmlformats.org/officeDocument/2006/relationships/slide" Target="slides/slide143.xml"/><Relationship Id="rId9" Type="http://schemas.openxmlformats.org/officeDocument/2006/relationships/slide" Target="slides/slide4.xml"/><Relationship Id="rId143" Type="http://schemas.openxmlformats.org/officeDocument/2006/relationships/slide" Target="slides/slide138.xml"/><Relationship Id="rId142" Type="http://schemas.openxmlformats.org/officeDocument/2006/relationships/slide" Target="slides/slide137.xml"/><Relationship Id="rId141" Type="http://schemas.openxmlformats.org/officeDocument/2006/relationships/slide" Target="slides/slide136.xml"/><Relationship Id="rId140" Type="http://schemas.openxmlformats.org/officeDocument/2006/relationships/slide" Target="slides/slide135.xml"/><Relationship Id="rId5" Type="http://schemas.openxmlformats.org/officeDocument/2006/relationships/notesMaster" Target="notesMasters/notesMaster1.xml"/><Relationship Id="rId147" Type="http://schemas.openxmlformats.org/officeDocument/2006/relationships/slide" Target="slides/slide142.xml"/><Relationship Id="rId6" Type="http://schemas.openxmlformats.org/officeDocument/2006/relationships/slide" Target="slides/slide1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145" Type="http://schemas.openxmlformats.org/officeDocument/2006/relationships/slide" Target="slides/slide140.xml"/><Relationship Id="rId8" Type="http://schemas.openxmlformats.org/officeDocument/2006/relationships/slide" Target="slides/slide3.xml"/><Relationship Id="rId144" Type="http://schemas.openxmlformats.org/officeDocument/2006/relationships/slide" Target="slides/slide13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9" Type="http://schemas.openxmlformats.org/officeDocument/2006/relationships/slide" Target="slides/slide134.xml"/><Relationship Id="rId138" Type="http://schemas.openxmlformats.org/officeDocument/2006/relationships/slide" Target="slides/slide133.xml"/><Relationship Id="rId137" Type="http://schemas.openxmlformats.org/officeDocument/2006/relationships/slide" Target="slides/slide132.xml"/><Relationship Id="rId132" Type="http://schemas.openxmlformats.org/officeDocument/2006/relationships/slide" Target="slides/slide127.xml"/><Relationship Id="rId131" Type="http://schemas.openxmlformats.org/officeDocument/2006/relationships/slide" Target="slides/slide126.xml"/><Relationship Id="rId130" Type="http://schemas.openxmlformats.org/officeDocument/2006/relationships/slide" Target="slides/slide125.xml"/><Relationship Id="rId136" Type="http://schemas.openxmlformats.org/officeDocument/2006/relationships/slide" Target="slides/slide131.xml"/><Relationship Id="rId135" Type="http://schemas.openxmlformats.org/officeDocument/2006/relationships/slide" Target="slides/slide130.xml"/><Relationship Id="rId134" Type="http://schemas.openxmlformats.org/officeDocument/2006/relationships/slide" Target="slides/slide129.xml"/><Relationship Id="rId133" Type="http://schemas.openxmlformats.org/officeDocument/2006/relationships/slide" Target="slides/slide12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172" Type="http://schemas.openxmlformats.org/officeDocument/2006/relationships/slide" Target="slides/slide167.xml"/><Relationship Id="rId65" Type="http://schemas.openxmlformats.org/officeDocument/2006/relationships/slide" Target="slides/slide60.xml"/><Relationship Id="rId171" Type="http://schemas.openxmlformats.org/officeDocument/2006/relationships/slide" Target="slides/slide166.xml"/><Relationship Id="rId68" Type="http://schemas.openxmlformats.org/officeDocument/2006/relationships/slide" Target="slides/slide63.xml"/><Relationship Id="rId170" Type="http://schemas.openxmlformats.org/officeDocument/2006/relationships/slide" Target="slides/slide165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165" Type="http://schemas.openxmlformats.org/officeDocument/2006/relationships/slide" Target="slides/slide160.xml"/><Relationship Id="rId69" Type="http://schemas.openxmlformats.org/officeDocument/2006/relationships/slide" Target="slides/slide64.xml"/><Relationship Id="rId164" Type="http://schemas.openxmlformats.org/officeDocument/2006/relationships/slide" Target="slides/slide159.xml"/><Relationship Id="rId163" Type="http://schemas.openxmlformats.org/officeDocument/2006/relationships/slide" Target="slides/slide158.xml"/><Relationship Id="rId162" Type="http://schemas.openxmlformats.org/officeDocument/2006/relationships/slide" Target="slides/slide157.xml"/><Relationship Id="rId169" Type="http://schemas.openxmlformats.org/officeDocument/2006/relationships/slide" Target="slides/slide164.xml"/><Relationship Id="rId168" Type="http://schemas.openxmlformats.org/officeDocument/2006/relationships/slide" Target="slides/slide163.xml"/><Relationship Id="rId167" Type="http://schemas.openxmlformats.org/officeDocument/2006/relationships/slide" Target="slides/slide162.xml"/><Relationship Id="rId166" Type="http://schemas.openxmlformats.org/officeDocument/2006/relationships/slide" Target="slides/slide161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161" Type="http://schemas.openxmlformats.org/officeDocument/2006/relationships/slide" Target="slides/slide156.xml"/><Relationship Id="rId54" Type="http://schemas.openxmlformats.org/officeDocument/2006/relationships/slide" Target="slides/slide49.xml"/><Relationship Id="rId160" Type="http://schemas.openxmlformats.org/officeDocument/2006/relationships/slide" Target="slides/slide155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159" Type="http://schemas.openxmlformats.org/officeDocument/2006/relationships/slide" Target="slides/slide154.xml"/><Relationship Id="rId59" Type="http://schemas.openxmlformats.org/officeDocument/2006/relationships/slide" Target="slides/slide54.xml"/><Relationship Id="rId154" Type="http://schemas.openxmlformats.org/officeDocument/2006/relationships/slide" Target="slides/slide149.xml"/><Relationship Id="rId58" Type="http://schemas.openxmlformats.org/officeDocument/2006/relationships/slide" Target="slides/slide53.xml"/><Relationship Id="rId153" Type="http://schemas.openxmlformats.org/officeDocument/2006/relationships/slide" Target="slides/slide148.xml"/><Relationship Id="rId152" Type="http://schemas.openxmlformats.org/officeDocument/2006/relationships/slide" Target="slides/slide147.xml"/><Relationship Id="rId151" Type="http://schemas.openxmlformats.org/officeDocument/2006/relationships/slide" Target="slides/slide146.xml"/><Relationship Id="rId158" Type="http://schemas.openxmlformats.org/officeDocument/2006/relationships/slide" Target="slides/slide153.xml"/><Relationship Id="rId157" Type="http://schemas.openxmlformats.org/officeDocument/2006/relationships/slide" Target="slides/slide152.xml"/><Relationship Id="rId156" Type="http://schemas.openxmlformats.org/officeDocument/2006/relationships/slide" Target="slides/slide151.xml"/><Relationship Id="rId155" Type="http://schemas.openxmlformats.org/officeDocument/2006/relationships/slide" Target="slides/slide15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3d1ec7a96_0_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3d1ec7a96_0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9b0202da1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9b0202da1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9b0202da1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9b0202da1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9b0202da1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9b0202da1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985cde3a2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985cde3a2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985cde3a2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985cde3a2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985cde3a23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985cde3a2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985cde3a2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985cde3a2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985cde3a2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985cde3a2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985cde3a23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985cde3a23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9b0202da1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9b0202da1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b67afd66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b67afd66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9b0202da1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9b0202da1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93d1ec7a96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93d1ec7a96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985cde3a23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985cde3a23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9b0202da1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9b0202da1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985cde3a23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985cde3a23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985cde3a23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985cde3a23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9b0202da1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9b0202da1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985cde3a23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985cde3a23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9b0202da1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9b0202da1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9b0202da1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9b0202da1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b67afd66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b67afd66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9b0202da1d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9b0202da1d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9b0202da1d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9b0202da1d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9b0202da1d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9b0202da1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9b0202da1d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Google Shape;1235;g9b0202da1d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9b0202da1d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9b0202da1d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985cde3a23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985cde3a23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9b0202da1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9b0202da1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9b0202da1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9b0202da1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9b0202da1d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9b0202da1d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g93d1ec7a96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7" name="Google Shape;1297;g93d1ec7a96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b67afd66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b67afd66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9b0202da1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" name="Google Shape;1304;g9b0202da1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9b0202da1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9b0202da1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9b0202da1d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9b0202da1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9b0202da1d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9b0202da1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9b0202da1d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9b0202da1d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9b0202da1d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9b0202da1d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9b0202da1d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9b0202da1d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9b0202da1d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9b0202da1d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9b0202da1d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9b0202da1d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9b0202da1d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5" name="Google Shape;1375;g9b0202da1d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b67afd66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b67afd66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9b0202da1d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" name="Google Shape;1383;g9b0202da1d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9b0202da1d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9b0202da1d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g9b0202da1d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9" name="Google Shape;1399;g9b0202da1d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9b0202da1d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7" name="Google Shape;1407;g9b0202da1d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9b0202da1d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5" name="Google Shape;1415;g9b0202da1d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9b0202da1d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9b0202da1d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g9b0202da1d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1" name="Google Shape;1431;g9b0202da1d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9b0202da1d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9b0202da1d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9b0202da1d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7" name="Google Shape;1447;g9b0202da1d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9b0202da1d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9b0202da1d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b67afd66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b67afd66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9b0202da1d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9b0202da1d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9b0202da1d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9b0202da1d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9b0202da1d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9b0202da1d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9b0202da1d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9b0202da1d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9b0202da1d_1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9b0202da1d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9b0202da1d_1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g9b0202da1d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g9b0202da1d_1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Google Shape;1510;g9b0202da1d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9b0202da1d_1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8" name="Google Shape;1518;g9b0202da1d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9b0202da1d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7" name="Google Shape;1527;g9b0202da1d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9b0202da1d_1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9b0202da1d_1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b67afd66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b67afd66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g9b0202da1d_1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5" name="Google Shape;1545;g9b0202da1d_1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9b0202da1d_1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9b0202da1d_1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9b0202da1d_1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9b0202da1d_1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g9b0202da1d_1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1" name="Google Shape;1571;g9b0202da1d_1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9b0202da1d_1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9b0202da1d_1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9b0202da1d_1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9b0202da1d_1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9b0202da1d_1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" name="Google Shape;1594;g9b0202da1d_1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g9b0202da1d_1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g9b0202da1d_1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7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g9b0202da1d_1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9" name="Google Shape;1609;g9b0202da1d_1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42f9fac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42f9fac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b67afd66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b67afd66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3d1ec7a96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93d1ec7a96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3d1ec7a96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3d1ec7a96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93d1ec7a96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93d1ec7a96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93d1ec7a96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93d1ec7a96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3d1ec7a96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3d1ec7a96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3d1ec7a96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3d1ec7a96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93d1ec7a96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93d1ec7a96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5a4b878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95a4b878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95a4b8781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95a4b8781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95a4b8781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95a4b8781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5a4b8781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95a4b8781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93d1ec7a96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93d1ec7a96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3d1ec7a9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3d1ec7a9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93d1ec7a96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93d1ec7a96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93d1ec7a96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93d1ec7a96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93d1ec7a96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93d1ec7a96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93d1ec7a96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93d1ec7a96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93d1ec7a96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93d1ec7a96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93d1ec7a96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93d1ec7a96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93d1ec7a96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93d1ec7a96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95a4b8781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95a4b8781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95a4b8781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95a4b8781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95a4b8781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95a4b8781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3d1ec7a9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3d1ec7a9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95a4b8781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95a4b8781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95a4b8781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95a4b8781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95a4b8781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95a4b8781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95a4b8781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95a4b8781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93d1ec7a96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93d1ec7a96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93d1ec7a96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93d1ec7a96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93d1ec7a96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93d1ec7a96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564f80f77de91459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564f80f77de91459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564f80f77de9145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564f80f77de9145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93d1ec7a96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93d1ec7a96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3d1ec7a9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3d1ec7a9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564f80f77de91459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564f80f77de91459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93d1ec7a96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93d1ec7a96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93d1ec7a96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93d1ec7a96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93d1ec7a96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93d1ec7a96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93d1ec7a96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93d1ec7a96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93d1ec7a96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93d1ec7a96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93d1ec7a96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93d1ec7a96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93d1ec7a96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93d1ec7a96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93d1ec7a96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93d1ec7a96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93d1ec7a96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93d1ec7a96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93d1ec7a96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93d1ec7a96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93d1ec7a96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93d1ec7a96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93d1ec7a96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93d1ec7a96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93d1ec7a96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93d1ec7a96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93d1ec7a96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93d1ec7a96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93d1ec7a96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93d1ec7a96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93d1ec7a96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93d1ec7a96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93d1ec7a96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93d1ec7a96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93d1ec7a96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93d1ec7a96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985cde3a2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985cde3a2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3d1ec7a9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3d1ec7a9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93d1ec7a96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93d1ec7a96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93d1ec7a96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93d1ec7a96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93d1ec7a96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93d1ec7a96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93d1ec7a96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93d1ec7a96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93d1ec7a96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93d1ec7a96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93d1ec7a96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93d1ec7a96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93d1ec7a96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93d1ec7a96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93d1ec7a96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93d1ec7a96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93d1ec7a96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93d1ec7a96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93d1ec7a96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93d1ec7a96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3d1ec7a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3d1ec7a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985cde3a2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985cde3a2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93d1ec7a96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93d1ec7a96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93d1ec7a96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93d1ec7a96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93d1ec7a96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93d1ec7a96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93d1ec7a96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93d1ec7a96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93d1ec7a96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93d1ec7a96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93d1ec7a96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93d1ec7a96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93d1ec7a96_0_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93d1ec7a96_0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93d1ec7a96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93d1ec7a96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985cde3a2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985cde3a2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b67afd6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b67afd6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985cde3a2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985cde3a2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9b0202da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9b0202da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985cde3a2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985cde3a2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985cde3a2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985cde3a2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985cde3a2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985cde3a2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985cde3a2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985cde3a2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9b0202da1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9b0202da1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985cde3a2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985cde3a2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9b0202da1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9b0202da1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9b0202da1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9b0202da1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6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6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6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6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6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6.jpg"/><Relationship Id="rId4" Type="http://schemas.openxmlformats.org/officeDocument/2006/relationships/image" Target="../media/image7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6.jpg"/><Relationship Id="rId4" Type="http://schemas.openxmlformats.org/officeDocument/2006/relationships/image" Target="../media/image7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6.jpg"/><Relationship Id="rId4" Type="http://schemas.openxmlformats.org/officeDocument/2006/relationships/image" Target="../media/image7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6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1.jp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1.jp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6.jp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6.jp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8.png"/><Relationship Id="rId4" Type="http://schemas.openxmlformats.org/officeDocument/2006/relationships/image" Target="../media/image6.jp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6.jp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6.jp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1.jp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6.jp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1.jp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1.jp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6.jp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6.jp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6.jp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6.jp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1.jp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1.jp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1.jp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1.jpg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1.jp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1.jpg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4.xml"/><Relationship Id="rId3" Type="http://schemas.openxmlformats.org/officeDocument/2006/relationships/image" Target="../media/image1.jpg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5.xml"/><Relationship Id="rId3" Type="http://schemas.openxmlformats.org/officeDocument/2006/relationships/image" Target="../media/image1.jpg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6.xml"/><Relationship Id="rId3" Type="http://schemas.openxmlformats.org/officeDocument/2006/relationships/image" Target="../media/image1.jpg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7.xml"/><Relationship Id="rId3" Type="http://schemas.openxmlformats.org/officeDocument/2006/relationships/image" Target="../media/image1.jpg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8.xml"/><Relationship Id="rId3" Type="http://schemas.openxmlformats.org/officeDocument/2006/relationships/image" Target="../media/image1.jpg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9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0.xml"/><Relationship Id="rId3" Type="http://schemas.openxmlformats.org/officeDocument/2006/relationships/image" Target="../media/image1.jpg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1.xml"/><Relationship Id="rId3" Type="http://schemas.openxmlformats.org/officeDocument/2006/relationships/image" Target="../media/image1.jpg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2.xml"/><Relationship Id="rId3" Type="http://schemas.openxmlformats.org/officeDocument/2006/relationships/image" Target="../media/image1.jpg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3.xml"/><Relationship Id="rId3" Type="http://schemas.openxmlformats.org/officeDocument/2006/relationships/image" Target="../media/image1.jpg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4.xml"/><Relationship Id="rId3" Type="http://schemas.openxmlformats.org/officeDocument/2006/relationships/image" Target="../media/image1.jpg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5.xml"/><Relationship Id="rId3" Type="http://schemas.openxmlformats.org/officeDocument/2006/relationships/image" Target="../media/image1.jpg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6.xml"/><Relationship Id="rId3" Type="http://schemas.openxmlformats.org/officeDocument/2006/relationships/image" Target="../media/image1.jpg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7.xml"/><Relationship Id="rId3" Type="http://schemas.openxmlformats.org/officeDocument/2006/relationships/image" Target="../media/image1.jpg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8.xml"/><Relationship Id="rId3" Type="http://schemas.openxmlformats.org/officeDocument/2006/relationships/image" Target="../media/image1.jpg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9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0.xml"/><Relationship Id="rId3" Type="http://schemas.openxmlformats.org/officeDocument/2006/relationships/image" Target="../media/image1.jpg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1.xml"/><Relationship Id="rId3" Type="http://schemas.openxmlformats.org/officeDocument/2006/relationships/image" Target="../media/image1.jpg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2.xml"/><Relationship Id="rId3" Type="http://schemas.openxmlformats.org/officeDocument/2006/relationships/image" Target="../media/image1.jpg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3.xml"/><Relationship Id="rId3" Type="http://schemas.openxmlformats.org/officeDocument/2006/relationships/image" Target="../media/image1.jpg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4.xml"/><Relationship Id="rId3" Type="http://schemas.openxmlformats.org/officeDocument/2006/relationships/image" Target="../media/image1.jpg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5.xml"/><Relationship Id="rId3" Type="http://schemas.openxmlformats.org/officeDocument/2006/relationships/image" Target="../media/image1.jpg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6.xml"/><Relationship Id="rId3" Type="http://schemas.openxmlformats.org/officeDocument/2006/relationships/image" Target="../media/image1.jpg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7.xml"/><Relationship Id="rId3" Type="http://schemas.openxmlformats.org/officeDocument/2006/relationships/image" Target="../media/image10.png"/><Relationship Id="rId4" Type="http://schemas.openxmlformats.org/officeDocument/2006/relationships/image" Target="../media/image1.jpg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8.xml"/><Relationship Id="rId3" Type="http://schemas.openxmlformats.org/officeDocument/2006/relationships/image" Target="../media/image10.png"/><Relationship Id="rId4" Type="http://schemas.openxmlformats.org/officeDocument/2006/relationships/image" Target="../media/image1.jpg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9.xml"/><Relationship Id="rId3" Type="http://schemas.openxmlformats.org/officeDocument/2006/relationships/image" Target="../media/image10.png"/><Relationship Id="rId4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0.xml"/><Relationship Id="rId3" Type="http://schemas.openxmlformats.org/officeDocument/2006/relationships/image" Target="../media/image10.png"/><Relationship Id="rId4" Type="http://schemas.openxmlformats.org/officeDocument/2006/relationships/image" Target="../media/image1.jpg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1.xml"/><Relationship Id="rId3" Type="http://schemas.openxmlformats.org/officeDocument/2006/relationships/image" Target="../media/image10.png"/><Relationship Id="rId4" Type="http://schemas.openxmlformats.org/officeDocument/2006/relationships/image" Target="../media/image1.jpg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2.xml"/><Relationship Id="rId3" Type="http://schemas.openxmlformats.org/officeDocument/2006/relationships/image" Target="../media/image1.jpg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3.xml"/><Relationship Id="rId3" Type="http://schemas.openxmlformats.org/officeDocument/2006/relationships/image" Target="../media/image1.jpg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4.xml"/><Relationship Id="rId3" Type="http://schemas.openxmlformats.org/officeDocument/2006/relationships/image" Target="../media/image1.jpg"/></Relationships>
</file>

<file path=ppt/slides/_rels/slide1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5.xml"/><Relationship Id="rId3" Type="http://schemas.openxmlformats.org/officeDocument/2006/relationships/image" Target="../media/image1.jpg"/></Relationships>
</file>

<file path=ppt/slides/_rels/slide1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6.xml"/><Relationship Id="rId3" Type="http://schemas.openxmlformats.org/officeDocument/2006/relationships/image" Target="../media/image1.jpg"/></Relationships>
</file>

<file path=ppt/slides/_rels/slide1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7.xml"/><Relationship Id="rId3" Type="http://schemas.openxmlformats.org/officeDocument/2006/relationships/image" Target="../media/image1.jpg"/></Relationships>
</file>

<file path=ppt/slides/_rels/slide1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8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andas.pydata.org/docs/" TargetMode="External"/><Relationship Id="rId4" Type="http://schemas.openxmlformats.org/officeDocument/2006/relationships/image" Target="../media/image1.jpg"/><Relationship Id="rId5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5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5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5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5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5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5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5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6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6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6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6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6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6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6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6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6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73" name="Google Shape;173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" name="Google Shape;174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2" name="Google Shape;1002;p11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 should also be present in both tables being merged.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03" name="Google Shape;1003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4" name="Google Shape;1004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5" name="Google Shape;1005;p112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06" name="Google Shape;1006;p112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2" name="Google Shape;1012;p11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Since we assume names are unique here, will we merge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on= “name”.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3" name="Google Shape;1013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4" name="Google Shape;1014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15" name="Google Shape;1015;p113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16" name="Google Shape;1016;p113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2" name="Google Shape;1022;p1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Next we need to decide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merge the tables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3" name="Google Shape;1023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4" name="Google Shape;1024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25" name="Google Shape;1025;p114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26" name="Google Shape;1026;p114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2" name="Google Shape;1032;p1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how=“inner”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result will be the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set of records that match in both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3" name="Google Shape;1033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4" name="Google Shape;1034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35" name="Google Shape;1035;p115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36" name="Google Shape;1036;p115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2" name="Google Shape;1042;p1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how= “inner”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result will be the set of records that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match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both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3" name="Google Shape;1043;p1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4" name="Google Shape;1044;p1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45" name="Google Shape;1045;p116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46" name="Google Shape;1046;p116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1047" name="Google Shape;1047;p116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3" name="Google Shape;1053;p1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4" name="Google Shape;1054;p1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5" name="Google Shape;1055;p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38" y="2644200"/>
            <a:ext cx="3706825" cy="232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56" name="Google Shape;1056;p11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57" name="Google Shape;1057;p11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58" name="Google Shape;1058;p117"/>
          <p:cNvSpPr/>
          <p:nvPr/>
        </p:nvSpPr>
        <p:spPr>
          <a:xfrm>
            <a:off x="10093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117"/>
          <p:cNvSpPr/>
          <p:nvPr/>
        </p:nvSpPr>
        <p:spPr>
          <a:xfrm>
            <a:off x="80217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117"/>
          <p:cNvSpPr txBox="1"/>
          <p:nvPr>
            <p:ph idx="1" type="body"/>
          </p:nvPr>
        </p:nvSpPr>
        <p:spPr>
          <a:xfrm>
            <a:off x="311725" y="1037650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Merges are often shown as a Venn diagram</a:t>
            </a:r>
            <a:endParaRPr b="1"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pd.merge(registrations,logins,how='inner',on='name')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6" name="Google Shape;1066;p1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7" name="Google Shape;1067;p1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8" name="Google Shape;1068;p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38" y="2644200"/>
            <a:ext cx="3706825" cy="232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69" name="Google Shape;1069;p118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70" name="Google Shape;1070;p118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1071" name="Google Shape;1071;p118"/>
          <p:cNvSpPr/>
          <p:nvPr/>
        </p:nvSpPr>
        <p:spPr>
          <a:xfrm>
            <a:off x="10093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118"/>
          <p:cNvSpPr/>
          <p:nvPr/>
        </p:nvSpPr>
        <p:spPr>
          <a:xfrm>
            <a:off x="80217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118"/>
          <p:cNvSpPr txBox="1"/>
          <p:nvPr>
            <p:ph idx="1" type="body"/>
          </p:nvPr>
        </p:nvSpPr>
        <p:spPr>
          <a:xfrm>
            <a:off x="311725" y="1037650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pd.merge(registrations,logins,how='inner',on='name')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9" name="Google Shape;1079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0" name="Google Shape;1080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1" name="Google Shape;1081;p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38" y="2644200"/>
            <a:ext cx="3706825" cy="232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82" name="Google Shape;1082;p119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83" name="Google Shape;1083;p119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1084" name="Google Shape;1084;p119"/>
          <p:cNvSpPr/>
          <p:nvPr/>
        </p:nvSpPr>
        <p:spPr>
          <a:xfrm>
            <a:off x="1009350" y="3266450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119"/>
          <p:cNvSpPr/>
          <p:nvPr/>
        </p:nvSpPr>
        <p:spPr>
          <a:xfrm>
            <a:off x="1009350" y="364911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119"/>
          <p:cNvSpPr/>
          <p:nvPr/>
        </p:nvSpPr>
        <p:spPr>
          <a:xfrm>
            <a:off x="8021750" y="364911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119"/>
          <p:cNvSpPr/>
          <p:nvPr/>
        </p:nvSpPr>
        <p:spPr>
          <a:xfrm>
            <a:off x="8021750" y="4454038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119"/>
          <p:cNvSpPr txBox="1"/>
          <p:nvPr>
            <p:ph idx="1" type="body"/>
          </p:nvPr>
        </p:nvSpPr>
        <p:spPr>
          <a:xfrm>
            <a:off x="311725" y="1037650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pd.merge(registrations,logins,how='inner',on='name')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94" name="Google Shape;1094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5" name="Google Shape;1095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96" name="Google Shape;1096;p120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97" name="Google Shape;1097;p120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8" name="Google Shape;1098;p120"/>
          <p:cNvGraphicFramePr/>
          <p:nvPr/>
        </p:nvGraphicFramePr>
        <p:xfrm>
          <a:off x="3042638" y="293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019575"/>
                <a:gridCol w="1019575"/>
                <a:gridCol w="1019575"/>
              </a:tblGrid>
              <a:tr h="3848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99" name="Google Shape;1099;p120"/>
          <p:cNvSpPr txBox="1"/>
          <p:nvPr>
            <p:ph idx="1" type="body"/>
          </p:nvPr>
        </p:nvSpPr>
        <p:spPr>
          <a:xfrm>
            <a:off x="311725" y="1037650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pd.merge(registrations,logins,how='inner',on='name')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1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5" name="Google Shape;1105;p1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explore this in pandas!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6" name="Google Shape;1106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7" name="Google Shape;1107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Series is a data structure in Pandas that holds an array of information along with a named index.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named index differentiates this from a simple NumPy array.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Formal Definition: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One-dimensional ndarray with axis labels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1" name="Google Shape;181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" name="Google Shape;182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1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Combining 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3" name="Google Shape;1113;p1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“left” and “right” merge</a:t>
            </a:r>
            <a:endParaRPr/>
          </a:p>
        </p:txBody>
      </p:sp>
      <p:pic>
        <p:nvPicPr>
          <p:cNvPr descr="watermark.jpg" id="1114" name="Google Shape;1114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5" name="Google Shape;1115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1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1" name="Google Shape;1121;p1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an “inner” merge, let’s explore “left” versus “right” merge conditions.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Note! Order of the tables passed in as arguments does matter 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2" name="Google Shape;1122;p1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3" name="Google Shape;1123;p1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9" name="Google Shape;1129;p1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an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how= “left”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condition with our two example tables.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0" name="Google Shape;1130;p1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1" name="Google Shape;1131;p1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2" name="Google Shape;1132;p124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33" name="Google Shape;1133;p124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34" name="Google Shape;1134;p124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1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0" name="Google Shape;1140;p1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Registrations is the left table, logins will be the right table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1" name="Google Shape;1141;p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2" name="Google Shape;1142;p1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3" name="Google Shape;1143;p125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44" name="Google Shape;1144;p125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45" name="Google Shape;1145;p125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0" name="Google Shape;1150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476" y="2335150"/>
            <a:ext cx="4391051" cy="289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1" name="Google Shape;1151;p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2" name="Google Shape;1152;p12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3" name="Google Shape;1153;p126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54" name="Google Shape;1154;p126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55" name="Google Shape;1155;p126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56" name="Google Shape;1156;p126"/>
          <p:cNvSpPr txBox="1"/>
          <p:nvPr>
            <p:ph idx="1" type="body"/>
          </p:nvPr>
        </p:nvSpPr>
        <p:spPr>
          <a:xfrm>
            <a:off x="25" y="1037650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pd.merge(registrations,logins,how='left',on=’name’)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1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62" name="Google Shape;1162;p1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3" name="Google Shape;1163;p1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64" name="Google Shape;1164;p12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65" name="Google Shape;1165;p12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66" name="Google Shape;1166;p127"/>
          <p:cNvGraphicFramePr/>
          <p:nvPr/>
        </p:nvGraphicFramePr>
        <p:xfrm>
          <a:off x="3124388" y="250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019575"/>
                <a:gridCol w="1019575"/>
                <a:gridCol w="1019575"/>
              </a:tblGrid>
              <a:tr h="3848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67" name="Google Shape;1167;p127"/>
          <p:cNvSpPr txBox="1"/>
          <p:nvPr>
            <p:ph idx="1" type="body"/>
          </p:nvPr>
        </p:nvSpPr>
        <p:spPr>
          <a:xfrm>
            <a:off x="25" y="1037650"/>
            <a:ext cx="9144000" cy="30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pd.merge(registrations,logins,how='left',on=’name’)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1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3" name="Google Shape;1173;p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74" name="Google Shape;1174;p1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75" name="Google Shape;1175;p128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6" name="Google Shape;1176;p128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77" name="Google Shape;1177;p128"/>
          <p:cNvGraphicFramePr/>
          <p:nvPr/>
        </p:nvGraphicFramePr>
        <p:xfrm>
          <a:off x="3124388" y="250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019575"/>
                <a:gridCol w="1019575"/>
                <a:gridCol w="1019575"/>
              </a:tblGrid>
              <a:tr h="3848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78" name="Google Shape;1178;p128"/>
          <p:cNvSpPr txBox="1"/>
          <p:nvPr>
            <p:ph idx="1" type="body"/>
          </p:nvPr>
        </p:nvSpPr>
        <p:spPr>
          <a:xfrm>
            <a:off x="25" y="1037650"/>
            <a:ext cx="9144000" cy="10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</a:t>
            </a:r>
            <a:r>
              <a:rPr b="1" lang="en" sz="27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left</a:t>
            </a: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',on=’name’)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1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4" name="Google Shape;1184;p1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let’s see what happens in a how=“right” situation.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5" name="Google Shape;1185;p1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6" name="Google Shape;1186;p1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1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2" name="Google Shape;1192;p1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3" name="Google Shape;1193;p1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94" name="Google Shape;1194;p130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95" name="Google Shape;1195;p130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6" name="Google Shape;1196;p130"/>
          <p:cNvGraphicFramePr/>
          <p:nvPr/>
        </p:nvGraphicFramePr>
        <p:xfrm>
          <a:off x="3124388" y="250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019575"/>
                <a:gridCol w="1019575"/>
                <a:gridCol w="1019575"/>
              </a:tblGrid>
              <a:tr h="3848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97" name="Google Shape;1197;p130"/>
          <p:cNvSpPr txBox="1"/>
          <p:nvPr>
            <p:ph idx="1" type="body"/>
          </p:nvPr>
        </p:nvSpPr>
        <p:spPr>
          <a:xfrm>
            <a:off x="-76200" y="1037650"/>
            <a:ext cx="9348300" cy="12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</a:t>
            </a:r>
            <a:r>
              <a:rPr lang="en" sz="27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right</a:t>
            </a: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',on=’name’)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1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3" name="Google Shape;1203;p1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further in pandas!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4" name="Google Shape;1204;p1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5" name="Google Shape;1205;p1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NumPy array has numeric index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1" name="Google Shape;191;p24"/>
          <p:cNvGraphicFramePr/>
          <p:nvPr/>
        </p:nvGraphicFramePr>
        <p:xfrm>
          <a:off x="3101650" y="203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470350"/>
                <a:gridCol w="1470350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1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Combining 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1" name="Google Shape;1211;p1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“outer” merge</a:t>
            </a:r>
            <a:endParaRPr/>
          </a:p>
        </p:txBody>
      </p:sp>
      <p:pic>
        <p:nvPicPr>
          <p:cNvPr descr="watermark.jpg" id="1212" name="Google Shape;1212;p1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3" name="Google Shape;1213;p1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1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9" name="Google Shape;1219;p1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Setting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how= “outer”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allows us to include everything present in both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0" name="Google Shape;1220;p1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1" name="Google Shape;1221;p1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7" name="Google Shape;1227;p1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we match Andrew and Bob in both tables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8" name="Google Shape;1228;p1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9" name="Google Shape;1229;p1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30" name="Google Shape;1230;p134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31" name="Google Shape;1231;p134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1232" name="Google Shape;1232;p134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1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8" name="Google Shape;1238;p1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we have names that only appear in one table!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9" name="Google Shape;1239;p1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0" name="Google Shape;1240;p1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41" name="Google Shape;1241;p135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2" name="Google Shape;1242;p135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43" name="Google Shape;1243;p135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1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9" name="Google Shape;1249;p1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how= “outer”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make sure we grab all names from both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0" name="Google Shape;1250;p1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51" name="Google Shape;1251;p1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52" name="Google Shape;1252;p136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3" name="Google Shape;1253;p136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54" name="Google Shape;1254;p136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1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0" name="Google Shape;1260;p137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1" name="Google Shape;1261;p1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62" name="Google Shape;1262;p13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63" name="Google Shape;1263;p13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64" name="Google Shape;1264;p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2400" y="2364025"/>
            <a:ext cx="4179199" cy="2655241"/>
          </a:xfrm>
          <a:prstGeom prst="rect">
            <a:avLst/>
          </a:prstGeom>
          <a:noFill/>
          <a:ln>
            <a:noFill/>
          </a:ln>
        </p:spPr>
      </p:pic>
      <p:sp>
        <p:nvSpPr>
          <p:cNvPr id="1265" name="Google Shape;1265;p137"/>
          <p:cNvSpPr txBox="1"/>
          <p:nvPr>
            <p:ph idx="1" type="body"/>
          </p:nvPr>
        </p:nvSpPr>
        <p:spPr>
          <a:xfrm>
            <a:off x="-76200" y="1037650"/>
            <a:ext cx="9348300" cy="12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</a:t>
            </a:r>
            <a:r>
              <a:rPr lang="en" sz="2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outer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',on=’name’)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1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1" name="Google Shape;1271;p138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2" name="Google Shape;1272;p1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73" name="Google Shape;1273;p138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74" name="Google Shape;1274;p138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75" name="Google Shape;1275;p138"/>
          <p:cNvGraphicFramePr/>
          <p:nvPr/>
        </p:nvGraphicFramePr>
        <p:xfrm>
          <a:off x="2645900" y="18830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228000"/>
                <a:gridCol w="1228000"/>
                <a:gridCol w="1228000"/>
              </a:tblGrid>
              <a:tr h="30877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76" name="Google Shape;1276;p138"/>
          <p:cNvSpPr/>
          <p:nvPr/>
        </p:nvSpPr>
        <p:spPr>
          <a:xfrm>
            <a:off x="5101900" y="3452675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138"/>
          <p:cNvSpPr/>
          <p:nvPr/>
        </p:nvSpPr>
        <p:spPr>
          <a:xfrm>
            <a:off x="2645900" y="4245075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138"/>
          <p:cNvSpPr txBox="1"/>
          <p:nvPr>
            <p:ph idx="1" type="body"/>
          </p:nvPr>
        </p:nvSpPr>
        <p:spPr>
          <a:xfrm>
            <a:off x="-76200" y="1037650"/>
            <a:ext cx="9348300" cy="12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</a:t>
            </a:r>
            <a:r>
              <a:rPr lang="en" sz="2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outer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',on=’name’)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1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4" name="Google Shape;1284;p1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explore this result in pandas!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5" name="Google Shape;1285;p1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6" name="Google Shape;1286;p1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1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Combining 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2" name="Google Shape;1292;p14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Joining on Index and Different Key Names</a:t>
            </a:r>
            <a:endParaRPr/>
          </a:p>
        </p:txBody>
      </p:sp>
      <p:pic>
        <p:nvPicPr>
          <p:cNvPr descr="watermark.jpg" id="1293" name="Google Shape;1293;p1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4" name="Google Shape;1294;p1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1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Text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0" name="Google Shape;1300;p1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1" name="Google Shape;1301;p1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NumPy array has numeric index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0" name="Google Shape;200;p25"/>
          <p:cNvGraphicFramePr/>
          <p:nvPr/>
        </p:nvGraphicFramePr>
        <p:xfrm>
          <a:off x="3101650" y="203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470350"/>
                <a:gridCol w="1470350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1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7" name="Google Shape;1307;p1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text data needs to be cleaned or manipulated for processing.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we can always use a custom apply() function for these tasks, pandas comes with many built-in string method calls.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how to use them!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8" name="Google Shape;1308;p1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9" name="Google Shape;1309;p1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1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5" name="Google Shape;1315;p1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6" name="Google Shape;1316;p1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1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2" name="Google Shape;1322;p1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Python has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datetime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 containing date and time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allows us to easily extract information from a datetime object to use feature engineering.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3" name="Google Shape;1323;p1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4" name="Google Shape;1324;p1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1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0" name="Google Shape;1330;p1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we may have recent timestamped sales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will allow us to extract information from the timestamp, such as: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Day of the Week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Weekend vs Weekday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AM vs PM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1" name="Google Shape;1331;p1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2" name="Google Shape;1332;p1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1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Input and 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8" name="Google Shape;1338;p1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9" name="Google Shape;1339;p1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0" name="Google Shape;1340;p1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CSV Files</a:t>
            </a:r>
            <a:endParaRPr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1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6" name="Google Shape;1346;p1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can read in data from a wide variety of sources and has excellent online documentation!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series of lectures we will cover some of the most popular ways to read in datasets.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7" name="Google Shape;1347;p1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8" name="Google Shape;1348;p1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1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4" name="Google Shape;1354;p1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know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directory location and correct file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need passwords or permissions for certain data inputs (e.g. a SQL database password).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5" name="Google Shape;1355;p1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6" name="Google Shape;1356;p1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1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2" name="Google Shape;1362;p1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almost impossible for us to help with datasets outside the course, since they could be incorrectly formatted, in the wrong location, or have a different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3" name="Google Shape;1363;p1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4" name="Google Shape;1364;p1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1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0" name="Google Shape;1370;p1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Video Lectures: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CSV Files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Tables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Excel Files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 Databases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1" name="Google Shape;1371;p1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2" name="Google Shape;1372;p1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15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Input and 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8" name="Google Shape;1378;p1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9" name="Google Shape;1379;p1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0" name="Google Shape;1380;p15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Tables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Series adds on a labeled index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7" name="Google Shape;20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8" name="Google Shape;20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9" name="Google Shape;209;p26"/>
          <p:cNvGraphicFramePr/>
          <p:nvPr/>
        </p:nvGraphicFramePr>
        <p:xfrm>
          <a:off x="3101650" y="210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470350"/>
                <a:gridCol w="1470350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Labeled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1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6" name="Google Shape;1386;p1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Websites display tabular  information through the use of HTML tables tags: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&lt;table&gt;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has the ability to automatically convert these HTML tables into a DataFrame.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7" name="Google Shape;1387;p1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88" name="Google Shape;1388;p1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1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4" name="Google Shape;1394;p1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Notes!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every table in a website is available through HTML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websites may block your computer from scraping the HTML of the site through pandas.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may be more efficient to use an API.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95" name="Google Shape;1395;p1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6" name="Google Shape;1396;p1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1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2" name="Google Shape;1402;p1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work through an example of grabbing all the tables from a Wikipedia Article and then cleaning and organizing the information to get a DataFrame.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Output to an HTML table is also very useful to display tables on a website!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3" name="Google Shape;1403;p1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4" name="Google Shape;1404;p1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1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Input and 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0" name="Google Shape;1410;p1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1" name="Google Shape;1411;p1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2" name="Google Shape;1412;p1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Excel Files</a:t>
            </a:r>
            <a:endParaRPr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1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8" name="Google Shape;1418;p1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can read and write to Excel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can only read and write in raw data, it is not able to read in macros,visualizations, or formulas created inside of spreadsheets.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9" name="Google Shape;1419;p1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0" name="Google Shape;1420;p1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1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6" name="Google Shape;1426;p1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treats an Excel Workbook as a dictionary, with the key being the sheet name and the value being the DataFrame representing the sheet itself.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Note! Using pandas with Excel requires additional libraries!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this works!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7" name="Google Shape;1427;p1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8" name="Google Shape;1428;p1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15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Input and 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4" name="Google Shape;1434;p1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5" name="Google Shape;1435;p1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36" name="Google Shape;1436;p1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</a:t>
            </a:r>
            <a:endParaRPr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1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2" name="Google Shape;1442;p1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can read and write to various SQL engines through the use of a driver and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python 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how does this work?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3" name="Google Shape;1443;p1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4" name="Google Shape;1444;p1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1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0" name="Google Shape;1450;p1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1: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Figure out what SQL Engine you are connecting to, for just a few examples: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PostgreSQL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MySQL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MS SQL Server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51" name="Google Shape;1451;p1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2" name="Google Shape;1452;p1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1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8" name="Google Shape;1458;p1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2: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the appropriate Python driver library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(Most likely requires a Google Search)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PostgreSQL -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psycopg2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MySQL -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pymysql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MS SQL Server -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pyodbc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59" name="Google Shape;1459;p1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60" name="Google Shape;1460;p1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is still numerically organized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8" name="Google Shape;218;p27"/>
          <p:cNvGraphicFramePr/>
          <p:nvPr/>
        </p:nvGraphicFramePr>
        <p:xfrm>
          <a:off x="3047325" y="210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034550"/>
                <a:gridCol w="980225"/>
                <a:gridCol w="980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Numeric 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Labeled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1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6" name="Google Shape;1466;p1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3: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sqlalchemy library to connect to your SQL database with the driver: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Montserrat"/>
              <a:buChar char="■"/>
            </a:pPr>
            <a:r>
              <a:rPr lang="en" sz="2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docs.sqlalchemy.org/en/13/dialects/index.html</a:t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67" name="Google Shape;1467;p1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68" name="Google Shape;1468;p1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1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4" name="Google Shape;1474;p16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4: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sqlalchemy driver connection with pandas read_sql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can read in entire tables as a DataFrame or actual parse a SQL query through the connection: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table;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75" name="Google Shape;1475;p1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76" name="Google Shape;1476;p1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1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2" name="Google Shape;1482;p1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almost impossible for us to help with your specific work databases outside of the course material, since it requires knowledge of your permissions, database names and locations, and password information!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3" name="Google Shape;1483;p1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84" name="Google Shape;1484;p1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1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0" name="Google Shape;1490;p16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your skills in information lookup to easily find many online resources regarding examples for all of the major SQL engines,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Search: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Oracle SQL + pandas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1" name="Google Shape;1491;p1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2" name="Google Shape;1492;p1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1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8" name="Google Shape;1498;p1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our example, we’ll use SQLite since it comes with Python and we can easily create a temporary database inside of your 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9" name="Google Shape;1499;p1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0" name="Google Shape;1500;p1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16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Pivot Tables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6" name="Google Shape;1506;p1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7" name="Google Shape;1507;p1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1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3" name="Google Shape;1513;p16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Pivot tables allow you to reorganize data, refactoring cells based on columns and a new index.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best shown visually...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4" name="Google Shape;1514;p1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5" name="Google Shape;1515;p1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0" name="Google Shape;1520;p169"/>
          <p:cNvPicPr preferRelativeResize="0"/>
          <p:nvPr/>
        </p:nvPicPr>
        <p:blipFill rotWithShape="1">
          <a:blip r:embed="rId3">
            <a:alphaModFix/>
          </a:blip>
          <a:srcRect b="0" l="0" r="0" t="16331"/>
          <a:stretch/>
        </p:blipFill>
        <p:spPr>
          <a:xfrm>
            <a:off x="1151975" y="1952825"/>
            <a:ext cx="6840050" cy="294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1" name="Google Shape;1521;p1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2" name="Google Shape;1522;p169"/>
          <p:cNvSpPr txBox="1"/>
          <p:nvPr>
            <p:ph idx="1" type="body"/>
          </p:nvPr>
        </p:nvSpPr>
        <p:spPr>
          <a:xfrm>
            <a:off x="311700" y="1152475"/>
            <a:ext cx="88323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DataFrame with repeated values can be pivoted for a reorganization and clarity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3" name="Google Shape;1523;p169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4" name="Google Shape;1524;p169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9" name="Google Shape;1529;p170"/>
          <p:cNvPicPr preferRelativeResize="0"/>
          <p:nvPr/>
        </p:nvPicPr>
        <p:blipFill rotWithShape="1">
          <a:blip r:embed="rId3">
            <a:alphaModFix/>
          </a:blip>
          <a:srcRect b="0" l="0" r="0" t="16331"/>
          <a:stretch/>
        </p:blipFill>
        <p:spPr>
          <a:xfrm>
            <a:off x="1151975" y="1952825"/>
            <a:ext cx="6840050" cy="294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0" name="Google Shape;1530;p1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1" name="Google Shape;1531;p170"/>
          <p:cNvSpPr txBox="1"/>
          <p:nvPr>
            <p:ph idx="1" type="body"/>
          </p:nvPr>
        </p:nvSpPr>
        <p:spPr>
          <a:xfrm>
            <a:off x="311700" y="1152475"/>
            <a:ext cx="88323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choose columns to define the new index,columns, and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32" name="Google Shape;1532;p170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3" name="Google Shape;1533;p170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8" name="Google Shape;1538;p171"/>
          <p:cNvPicPr preferRelativeResize="0"/>
          <p:nvPr/>
        </p:nvPicPr>
        <p:blipFill rotWithShape="1">
          <a:blip r:embed="rId3">
            <a:alphaModFix/>
          </a:blip>
          <a:srcRect b="0" l="0" r="0" t="16331"/>
          <a:stretch/>
        </p:blipFill>
        <p:spPr>
          <a:xfrm>
            <a:off x="1151975" y="1952825"/>
            <a:ext cx="6840050" cy="294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9" name="Google Shape;1539;p1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0" name="Google Shape;1540;p171"/>
          <p:cNvSpPr txBox="1"/>
          <p:nvPr>
            <p:ph idx="1" type="body"/>
          </p:nvPr>
        </p:nvSpPr>
        <p:spPr>
          <a:xfrm>
            <a:off x="311700" y="1152475"/>
            <a:ext cx="88323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Notice how the choices for index and column should have repeated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41" name="Google Shape;1541;p17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42" name="Google Shape;1542;p17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various ways to create a Pandas Series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learn about some key properties and operations.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learn how to combine Series with a shared index to create a tabular data structure called a DataFrame.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7" name="Google Shape;1547;p172"/>
          <p:cNvPicPr preferRelativeResize="0"/>
          <p:nvPr/>
        </p:nvPicPr>
        <p:blipFill rotWithShape="1">
          <a:blip r:embed="rId3">
            <a:alphaModFix/>
          </a:blip>
          <a:srcRect b="0" l="0" r="0" t="16331"/>
          <a:stretch/>
        </p:blipFill>
        <p:spPr>
          <a:xfrm>
            <a:off x="1151975" y="1952825"/>
            <a:ext cx="6840050" cy="294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8" name="Google Shape;1548;p1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9" name="Google Shape;1549;p172"/>
          <p:cNvSpPr txBox="1"/>
          <p:nvPr>
            <p:ph idx="1" type="body"/>
          </p:nvPr>
        </p:nvSpPr>
        <p:spPr>
          <a:xfrm>
            <a:off x="311700" y="1152475"/>
            <a:ext cx="88323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notice how all the information from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zoo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 is now discarded.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50" name="Google Shape;1550;p172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1" name="Google Shape;1551;p172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" name="Google Shape;1556;p173"/>
          <p:cNvPicPr preferRelativeResize="0"/>
          <p:nvPr/>
        </p:nvPicPr>
        <p:blipFill rotWithShape="1">
          <a:blip r:embed="rId3">
            <a:alphaModFix/>
          </a:blip>
          <a:srcRect b="0" l="0" r="0" t="16331"/>
          <a:stretch/>
        </p:blipFill>
        <p:spPr>
          <a:xfrm>
            <a:off x="1151975" y="1952825"/>
            <a:ext cx="6840050" cy="294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7" name="Google Shape;1557;p1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8" name="Google Shape;1558;p173"/>
          <p:cNvSpPr txBox="1"/>
          <p:nvPr>
            <p:ph idx="1" type="body"/>
          </p:nvPr>
        </p:nvSpPr>
        <p:spPr>
          <a:xfrm>
            <a:off x="311700" y="1152475"/>
            <a:ext cx="88323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 new information is shown, it is merely reorganized.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59" name="Google Shape;1559;p17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60" name="Google Shape;1560;p17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1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6" name="Google Shape;1566;p17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does not make sense to pivot every DataFrame, all of the datasets used in this course will have no need for a pivot table operation to use with machine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7" name="Google Shape;1567;p1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68" name="Google Shape;1568;p1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1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4" name="Google Shape;1574;p17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first go through this checklist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running a pivot():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question are you trying to answer?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would a dataframe that answers the question look like? Does it need a pivot()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do you want the resulting pivot to look like?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5" name="Google Shape;1575;p1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6" name="Google Shape;1576;p1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1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2" name="Google Shape;1582;p17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also comes with a pivot_table method that allows for an additional aggregation function to be called.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could alternatively be done with a groupby() method call as well.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both .pivot() and pivot_table() methods in pandas!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3" name="Google Shape;1583;p1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4" name="Google Shape;1584;p1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17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Pivot Tables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0" name="Google Shape;1590;p1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1" name="Google Shape;1591;p1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p178"/>
          <p:cNvSpPr txBox="1"/>
          <p:nvPr>
            <p:ph type="ctrTitle"/>
          </p:nvPr>
        </p:nvSpPr>
        <p:spPr>
          <a:xfrm>
            <a:off x="311708" y="1385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 Section Exercise -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7" name="Google Shape;1597;p1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8" name="Google Shape;1598;p1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1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4" name="Google Shape;1604;p17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test all your new pandas skills!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questions can be solved in one or two lines of pandas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could be multiple correct solutions.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careful not to run the cell above the expected output.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5" name="Google Shape;1605;p1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6" name="Google Shape;1606;p1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180"/>
          <p:cNvSpPr txBox="1"/>
          <p:nvPr>
            <p:ph type="ctrTitle"/>
          </p:nvPr>
        </p:nvSpPr>
        <p:spPr>
          <a:xfrm>
            <a:off x="311708" y="1385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 Section Exercise -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12" name="Google Shape;1612;p1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3" name="Google Shape;1613;p1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233" name="Google Shape;23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4" name="Google Shape;234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</a:t>
            </a:r>
            <a:endParaRPr/>
          </a:p>
        </p:txBody>
      </p:sp>
      <p:pic>
        <p:nvPicPr>
          <p:cNvPr descr="watermark.jpg" id="241" name="Google Shape;24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DataFrame is a table of columns and rows in pandas that we can easily restructure and filter.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Formal Definition: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group of Pandas Series objects that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share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same index.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review our ML Pathway...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of a Series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9" name="Google Shape;259;p32"/>
          <p:cNvGraphicFramePr/>
          <p:nvPr/>
        </p:nvGraphicFramePr>
        <p:xfrm>
          <a:off x="3101650" y="210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120225"/>
                <a:gridCol w="10296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of Series with Same Index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6" name="Google Shape;26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7" name="Google Shape;26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8" name="Google Shape;268;p33"/>
          <p:cNvGraphicFramePr/>
          <p:nvPr/>
        </p:nvGraphicFramePr>
        <p:xfrm>
          <a:off x="825700" y="185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120225"/>
                <a:gridCol w="10296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9" name="Google Shape;269;p33"/>
          <p:cNvGraphicFramePr/>
          <p:nvPr/>
        </p:nvGraphicFramePr>
        <p:xfrm>
          <a:off x="3368725" y="185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120225"/>
                <a:gridCol w="10296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0" name="Google Shape;270;p33"/>
          <p:cNvGraphicFramePr/>
          <p:nvPr/>
        </p:nvGraphicFramePr>
        <p:xfrm>
          <a:off x="5833275" y="185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120225"/>
                <a:gridCol w="10296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of Series with Same Index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7" name="Google Shape;277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8" name="Google Shape;278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9" name="Google Shape;279;p34"/>
          <p:cNvGraphicFramePr/>
          <p:nvPr/>
        </p:nvGraphicFramePr>
        <p:xfrm>
          <a:off x="825700" y="185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120225"/>
                <a:gridCol w="10296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0" name="Google Shape;280;p34"/>
          <p:cNvGraphicFramePr/>
          <p:nvPr/>
        </p:nvGraphicFramePr>
        <p:xfrm>
          <a:off x="3368725" y="185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120225"/>
                <a:gridCol w="10296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1" name="Google Shape;281;p34"/>
          <p:cNvGraphicFramePr/>
          <p:nvPr/>
        </p:nvGraphicFramePr>
        <p:xfrm>
          <a:off x="5833275" y="185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120225"/>
                <a:gridCol w="10296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2" name="Google Shape;282;p34"/>
          <p:cNvSpPr/>
          <p:nvPr/>
        </p:nvSpPr>
        <p:spPr>
          <a:xfrm>
            <a:off x="827075" y="1853350"/>
            <a:ext cx="1119000" cy="2399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4"/>
          <p:cNvSpPr/>
          <p:nvPr/>
        </p:nvSpPr>
        <p:spPr>
          <a:xfrm>
            <a:off x="3368725" y="1851675"/>
            <a:ext cx="1119000" cy="2399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4"/>
          <p:cNvSpPr/>
          <p:nvPr/>
        </p:nvSpPr>
        <p:spPr>
          <a:xfrm>
            <a:off x="5834500" y="1853350"/>
            <a:ext cx="1119000" cy="2399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DataFrame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1" name="Google Shape;29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2" name="Google Shape;29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3" name="Google Shape;293;p35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4" name="Google Shape;294;p35"/>
          <p:cNvSpPr/>
          <p:nvPr/>
        </p:nvSpPr>
        <p:spPr>
          <a:xfrm>
            <a:off x="2732075" y="1853350"/>
            <a:ext cx="1033500" cy="2399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DataFrame is the main Pandas object we will work with and it is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extremely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useful!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series covers first the “basics”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DataFrame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a column or multiple columns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a row or multiple rows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 a new column or new row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1" name="Google Shape;301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2" name="Google Shape;30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Note: Each video lecture in this DataFrames series refers to the same 01-DataFrames.ipynb notebook!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9" name="Google Shape;309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0" name="Google Shape;310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317" name="Google Shape;317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8" name="Google Shape;318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</a:t>
            </a:r>
            <a:endParaRPr/>
          </a:p>
        </p:txBody>
      </p:sp>
      <p:pic>
        <p:nvPicPr>
          <p:cNvPr descr="watermark.jpg" id="325" name="Google Shape;32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6" name="Google Shape;326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p4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Four</a:t>
            </a:r>
            <a:endParaRPr/>
          </a:p>
        </p:txBody>
      </p:sp>
      <p:pic>
        <p:nvPicPr>
          <p:cNvPr descr="watermark.jpg" id="333" name="Google Shape;333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4" name="Google Shape;334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Conditional Filtering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41" name="Google Shape;34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2" name="Google Shape;34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" name="Google Shape;76;p15"/>
          <p:cNvCxnSpPr>
            <a:stCxn id="73" idx="3"/>
            <a:endCxn id="75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5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8" name="Google Shape;78;p15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5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" name="Google Shape;80;p15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5"/>
          <p:cNvSpPr/>
          <p:nvPr/>
        </p:nvSpPr>
        <p:spPr>
          <a:xfrm>
            <a:off x="7138750" y="109572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Report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7138750" y="1918350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Visualization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7138750" y="274097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Communication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7642825" y="4004575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" name="Google Shape;85;p15"/>
          <p:cNvCxnSpPr>
            <a:stCxn id="79" idx="3"/>
            <a:endCxn id="81" idx="1"/>
          </p:cNvCxnSpPr>
          <p:nvPr/>
        </p:nvCxnSpPr>
        <p:spPr>
          <a:xfrm flipH="1" rot="10800000">
            <a:off x="6067275" y="1426325"/>
            <a:ext cx="1071600" cy="10398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5"/>
          <p:cNvCxnSpPr>
            <a:stCxn id="79" idx="3"/>
            <a:endCxn id="82" idx="1"/>
          </p:cNvCxnSpPr>
          <p:nvPr/>
        </p:nvCxnSpPr>
        <p:spPr>
          <a:xfrm flipH="1" rot="10800000">
            <a:off x="6067275" y="2248925"/>
            <a:ext cx="1071600" cy="2172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5"/>
          <p:cNvCxnSpPr>
            <a:stCxn id="79" idx="3"/>
            <a:endCxn id="83" idx="1"/>
          </p:cNvCxnSpPr>
          <p:nvPr/>
        </p:nvCxnSpPr>
        <p:spPr>
          <a:xfrm>
            <a:off x="6067275" y="2466125"/>
            <a:ext cx="1071600" cy="6054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5"/>
          <p:cNvCxnSpPr>
            <a:stCxn id="83" idx="2"/>
            <a:endCxn id="84" idx="0"/>
          </p:cNvCxnSpPr>
          <p:nvPr/>
        </p:nvCxnSpPr>
        <p:spPr>
          <a:xfrm flipH="1" rot="-5400000">
            <a:off x="7825150" y="3616525"/>
            <a:ext cx="602700" cy="173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5"/>
          <p:cNvCxnSpPr/>
          <p:nvPr/>
        </p:nvCxnSpPr>
        <p:spPr>
          <a:xfrm rot="10800000">
            <a:off x="1026350" y="3235875"/>
            <a:ext cx="6593700" cy="1248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5"/>
          <p:cNvSpPr txBox="1"/>
          <p:nvPr/>
        </p:nvSpPr>
        <p:spPr>
          <a:xfrm>
            <a:off x="4968425" y="44838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Make Decisions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Answer Key Questions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in data analysis our datasets are large enough that we don’t filter based on position, but instead based on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condition.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Conditional Filtering allows us to select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rows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based a condition on a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leads to a discussion on organizing our data...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9" name="Google Shape;349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0" name="Google Shape;350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Organizing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7" name="Google Shape;35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9" name="Google Shape;359;p43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Columns are Features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8" name="Google Shape;368;p44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Rows are instances of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5" name="Google Shape;375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6" name="Google Shape;376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7" name="Google Shape;377;p45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format is required for ML later 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4" name="Google Shape;384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5" name="Google Shape;385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6" name="Google Shape;386;p46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Google Shape;392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to directly answer questions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3" name="Google Shape;39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4" name="Google Shape;39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5" name="Google Shape;395;p47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countries have Pop greater than X?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2" name="Google Shape;40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3" name="Google Shape;40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4" name="Google Shape;404;p48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0" name="Google Shape;410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countries have Pop greater than 50?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1" name="Google Shape;41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2" name="Google Shape;412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3" name="Google Shape;413;p49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9" name="Google Shape;419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df[“Pop”]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0" name="Google Shape;420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1" name="Google Shape;421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2" name="Google Shape;422;p50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df[“Pop”] &gt; 50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9" name="Google Shape;429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0" name="Google Shape;430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1" name="Google Shape;431;p51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>
            <a:off x="6628600" y="3338450"/>
            <a:ext cx="1655400" cy="1388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" name="Google Shape;97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" name="Google Shape;98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" name="Google Shape;102;p16"/>
          <p:cNvCxnSpPr>
            <a:stCxn id="99" idx="3"/>
            <a:endCxn id="101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6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" name="Google Shape;104;p16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6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" name="Google Shape;106;p16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6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6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3068850" y="4584050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Predict Future Outcomes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Gain Insight on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3868850" y="378725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Product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1" name="Google Shape;111;p16"/>
          <p:cNvCxnSpPr/>
          <p:nvPr/>
        </p:nvCxnSpPr>
        <p:spPr>
          <a:xfrm>
            <a:off x="1032325" y="3193550"/>
            <a:ext cx="2836500" cy="980100"/>
          </a:xfrm>
          <a:prstGeom prst="curvedConnector3">
            <a:avLst>
              <a:gd fmla="val 2788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2" name="Google Shape;112;p16"/>
          <p:cNvSpPr/>
          <p:nvPr/>
        </p:nvSpPr>
        <p:spPr>
          <a:xfrm>
            <a:off x="6990800" y="3468575"/>
            <a:ext cx="948000" cy="275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Service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6818900" y="3856400"/>
            <a:ext cx="1291800" cy="275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Dashboard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6712550" y="4214025"/>
            <a:ext cx="1504500" cy="3420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Application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" name="Google Shape;115;p16"/>
          <p:cNvCxnSpPr>
            <a:endCxn id="95" idx="0"/>
          </p:cNvCxnSpPr>
          <p:nvPr/>
        </p:nvCxnSpPr>
        <p:spPr>
          <a:xfrm flipH="1" rot="-5400000">
            <a:off x="7052200" y="2934350"/>
            <a:ext cx="474000" cy="334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6"/>
          <p:cNvCxnSpPr>
            <a:stCxn id="95" idx="1"/>
            <a:endCxn id="110" idx="3"/>
          </p:cNvCxnSpPr>
          <p:nvPr/>
        </p:nvCxnSpPr>
        <p:spPr>
          <a:xfrm flipH="1">
            <a:off x="5009800" y="4032800"/>
            <a:ext cx="1618800" cy="1530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df[“Pop”] &gt; 50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8" name="Google Shape;438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9" name="Google Shape;439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0" name="Google Shape;440;p52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df[“Pop”] &gt; 50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7" name="Google Shape;447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8" name="Google Shape;448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9" name="Google Shape;449;p53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5" name="Google Shape;455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df[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df[“Pop”] &gt; 50]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6" name="Google Shape;45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7" name="Google Shape;45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58" name="Google Shape;458;p54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4" name="Google Shape;464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df[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df[“Pop”] &gt; 50]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5" name="Google Shape;465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6" name="Google Shape;466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67" name="Google Shape;467;p55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3" name="Google Shape;473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Conditional Filtering: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Filter by single condition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Filter by multiple conditions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against multiple possible 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4" name="Google Shape;474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5" name="Google Shape;475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Useful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1" name="Google Shape;481;p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 - APPLY METHODS</a:t>
            </a:r>
            <a:endParaRPr/>
          </a:p>
        </p:txBody>
      </p:sp>
      <p:pic>
        <p:nvPicPr>
          <p:cNvPr descr="watermark.jpg" id="482" name="Google Shape;482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3" name="Google Shape;483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9" name="Google Shape;489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now understand the basics of how to grab and filter data from a Series or DataFrame in pandas.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are now going to cover a wide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variety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method calls available in Pandas.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will be part of a series of lectures since there are quite a few methods to cover.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0" name="Google Shape;490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1" name="Google Shape;491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7" name="Google Shape;497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convenience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the lecture notebook for this series has a list at the top with links that take you directly to the relevant section of the notebook for a topic.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8" name="Google Shape;498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9" name="Google Shape;499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5" name="Google Shape;505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pandas has many built in methods, we can use the .apply() method call to apply any custom python function of our own to every row in a Series.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either one or multiple columns as input, let’s explore this in the notebook!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6" name="Google Shape;506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7" name="Google Shape;507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Useful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3" name="Google Shape;513;p6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 - APPLY WITH MULTIPLE COLUMNS </a:t>
            </a:r>
            <a:endParaRPr/>
          </a:p>
        </p:txBody>
      </p:sp>
      <p:pic>
        <p:nvPicPr>
          <p:cNvPr descr="watermark.jpg" id="514" name="Google Shape;514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5" name="Google Shape;515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" name="Google Shape;122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" name="Google Shape;123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7" name="Google Shape;127;p17"/>
          <p:cNvCxnSpPr>
            <a:stCxn id="124" idx="3"/>
            <a:endCxn id="126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7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9" name="Google Shape;129;p17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17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" name="Google Shape;131;p17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17"/>
          <p:cNvSpPr/>
          <p:nvPr/>
        </p:nvSpPr>
        <p:spPr>
          <a:xfrm rot="5400000">
            <a:off x="4331575" y="2284925"/>
            <a:ext cx="410400" cy="1853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2175" y="3444249"/>
            <a:ext cx="1589200" cy="64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Useful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1" name="Google Shape;521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 - DESCRIBING AND SORTING </a:t>
            </a:r>
            <a:endParaRPr/>
          </a:p>
        </p:txBody>
      </p:sp>
      <p:pic>
        <p:nvPicPr>
          <p:cNvPr descr="watermark.jpg" id="522" name="Google Shape;522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3" name="Google Shape;523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Useful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9" name="Google Shape;529;p6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 - METHOD CALLS</a:t>
            </a:r>
            <a:endParaRPr/>
          </a:p>
        </p:txBody>
      </p:sp>
      <p:pic>
        <p:nvPicPr>
          <p:cNvPr descr="watermark.jpg" id="530" name="Google Shape;530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1" name="Google Shape;531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7" name="Google Shape;537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8" name="Google Shape;538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6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 - OVERVIEW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5" name="Google Shape;545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 world data will often be missing data for a variety of reasons.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machine learning models and statistical methods can not work with missing data points, in which case we need to decide what to do with the missing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6" name="Google Shape;546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7" name="Google Shape;547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3" name="Google Shape;553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reading in missing values, pandas will display them 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also newer specialized null pandas values such 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pd.NaT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imply the value missing should be a timestamp.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4" name="Google Shape;554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5" name="Google Shape;555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1" name="Google Shape;561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Options for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Remove it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Replace it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Note, there is never 100% correct approach that applies to all circumstances, it all depends on the exact situation you encounter!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2" name="Google Shape;562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3" name="Google Shape;563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9" name="Google Shape;569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Keeping the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Easiest to do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Does not manipulate or change the true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methods do not support NaN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there are reasonable guesses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0" name="Google Shape;570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1" name="Google Shape;571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7" name="Google Shape;577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Dropping or Removing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Easy to do.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be based on rules.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Potential to lose a lot of data or useful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Limits trained models for future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8" name="Google Shape;578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9" name="Google Shape;579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5" name="Google Shape;585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Removing or Dropping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Dropping a Row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Makes sense when a lot of info is missing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6" name="Google Shape;586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7" name="Google Shape;587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88" name="Google Shape;588;p70"/>
          <p:cNvGraphicFramePr/>
          <p:nvPr/>
        </p:nvGraphicFramePr>
        <p:xfrm>
          <a:off x="2579638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Area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3.86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0.76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4" name="Google Shape;594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Removing or Dropping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Dropping a Row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Clearly this data point as a row should probably be dropped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5" name="Google Shape;595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6" name="Google Shape;596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97" name="Google Shape;597;p71"/>
          <p:cNvGraphicFramePr/>
          <p:nvPr/>
        </p:nvGraphicFramePr>
        <p:xfrm>
          <a:off x="2579638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Area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3.86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0.76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98" name="Google Shape;598;p71"/>
          <p:cNvSpPr/>
          <p:nvPr/>
        </p:nvSpPr>
        <p:spPr>
          <a:xfrm>
            <a:off x="2571750" y="3748950"/>
            <a:ext cx="4721700" cy="39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is a library for Data Analysis.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Extremely powerful table (DataFrame) system built off of NumPy.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Fantastic documentation: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https://pandas.pydata.org/docs/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" name="Google Shape;140;p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" name="Google Shape;141;p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0725" y="3626947"/>
            <a:ext cx="2198925" cy="88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4" name="Google Shape;604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Removing or Dropping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Dropping a Row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a good idea to calculate a percentage of what data is dropped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5" name="Google Shape;605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6" name="Google Shape;606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07" name="Google Shape;607;p72"/>
          <p:cNvGraphicFramePr/>
          <p:nvPr/>
        </p:nvGraphicFramePr>
        <p:xfrm>
          <a:off x="2579638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Area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3.86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0.76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08" name="Google Shape;608;p72"/>
          <p:cNvSpPr/>
          <p:nvPr/>
        </p:nvSpPr>
        <p:spPr>
          <a:xfrm>
            <a:off x="2571750" y="3748950"/>
            <a:ext cx="4721700" cy="39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4" name="Google Shape;614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Removing or Dropping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Dropping a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choice if every row is missing that particular feature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5" name="Google Shape;615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6" name="Google Shape;616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17" name="Google Shape;617;p73"/>
          <p:cNvGraphicFramePr/>
          <p:nvPr/>
        </p:nvGraphicFramePr>
        <p:xfrm>
          <a:off x="2579638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Area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0.76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8" name="Google Shape;618;p73"/>
          <p:cNvSpPr/>
          <p:nvPr/>
        </p:nvSpPr>
        <p:spPr>
          <a:xfrm>
            <a:off x="6373350" y="3356500"/>
            <a:ext cx="927900" cy="1584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4" name="Google Shape;624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Filling 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Potential to save a lot of data for use in training a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Hardest to do and somewhat arbitrary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Potential to lead to false conclusions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5" name="Google Shape;625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6" name="Google Shape;626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2" name="Google Shape;632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Filling 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 with same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choice if NaN was a placeholder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3" name="Google Shape;633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4" name="Google Shape;634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35" name="Google Shape;635;p75"/>
          <p:cNvGraphicFramePr/>
          <p:nvPr/>
        </p:nvGraphicFramePr>
        <p:xfrm>
          <a:off x="2579638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Carriers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1" name="Google Shape;641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Filling in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 with same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choice if NaN was a placeholder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2" name="Google Shape;642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3" name="Google Shape;643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44" name="Google Shape;644;p76"/>
          <p:cNvGraphicFramePr/>
          <p:nvPr/>
        </p:nvGraphicFramePr>
        <p:xfrm>
          <a:off x="2579638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Carriers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45" name="Google Shape;645;p76"/>
          <p:cNvSpPr/>
          <p:nvPr/>
        </p:nvSpPr>
        <p:spPr>
          <a:xfrm>
            <a:off x="6373350" y="4148900"/>
            <a:ext cx="927900" cy="792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1" name="Google Shape;651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Filling in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 with same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NAN can be filled in with zero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2" name="Google Shape;652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3" name="Google Shape;653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54" name="Google Shape;654;p77"/>
          <p:cNvGraphicFramePr/>
          <p:nvPr/>
        </p:nvGraphicFramePr>
        <p:xfrm>
          <a:off x="2579638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Carriers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5" name="Google Shape;655;p77"/>
          <p:cNvSpPr/>
          <p:nvPr/>
        </p:nvSpPr>
        <p:spPr>
          <a:xfrm>
            <a:off x="6373350" y="4148900"/>
            <a:ext cx="927900" cy="792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1" name="Google Shape;661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Filling in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 with interpolated or estimated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Much harder and requires reasonable assumptions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2" name="Google Shape;662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3" name="Google Shape;663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64" name="Google Shape;664;p78"/>
          <p:cNvGraphicFramePr/>
          <p:nvPr/>
        </p:nvGraphicFramePr>
        <p:xfrm>
          <a:off x="2579638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Perct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75%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25%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65" name="Google Shape;665;p78"/>
          <p:cNvSpPr/>
          <p:nvPr/>
        </p:nvSpPr>
        <p:spPr>
          <a:xfrm>
            <a:off x="6373350" y="4148900"/>
            <a:ext cx="927900" cy="396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1" name="Google Shape;671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Filling in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 with interpolated or estimated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Much harder and requires reasonable assumptions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2" name="Google Shape;672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3" name="Google Shape;673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4" name="Google Shape;674;p79"/>
          <p:cNvGraphicFramePr/>
          <p:nvPr/>
        </p:nvGraphicFramePr>
        <p:xfrm>
          <a:off x="2579638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Perct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75%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50%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25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%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75" name="Google Shape;675;p79"/>
          <p:cNvSpPr/>
          <p:nvPr/>
        </p:nvSpPr>
        <p:spPr>
          <a:xfrm>
            <a:off x="6373350" y="4148900"/>
            <a:ext cx="927900" cy="396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79"/>
          <p:cNvSpPr/>
          <p:nvPr/>
        </p:nvSpPr>
        <p:spPr>
          <a:xfrm>
            <a:off x="7301375" y="3893850"/>
            <a:ext cx="347400" cy="941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2" name="Google Shape;682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code syntax in pandas for dealing with missing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in the course we will have a deeper discussion on trying to decide between keep,remove, and replace options.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3" name="Google Shape;683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4" name="Google Shape;684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8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0" name="Google Shape;690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1" name="Google Shape;691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8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 - PANDAS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can we do with Pandas?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Tools for reading and writing data between many formats.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Intelligently grab data based on indexing,logic, subsetting, and more.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Handle missing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Adjust and restructure data.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8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Groupby Operations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8" name="Google Shape;698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9" name="Google Shape;699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5" name="Google Shape;705;p8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groupby() operation allows us to examine data on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 category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basis.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this looks like in pandas...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6" name="Google Shape;706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7" name="Google Shape;707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12" name="Google Shape;712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4" name="Google Shape;714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15" name="Google Shape;715;p84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20" name="Google Shape;720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2" name="Google Shape;722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23" name="Google Shape;723;p85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24" name="Google Shape;724;p85"/>
          <p:cNvSpPr/>
          <p:nvPr/>
        </p:nvSpPr>
        <p:spPr>
          <a:xfrm>
            <a:off x="58250" y="1140225"/>
            <a:ext cx="1410600" cy="32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85"/>
          <p:cNvSpPr txBox="1"/>
          <p:nvPr/>
        </p:nvSpPr>
        <p:spPr>
          <a:xfrm>
            <a:off x="2996225" y="1190175"/>
            <a:ext cx="59259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need to choose a </a:t>
            </a:r>
            <a:r>
              <a:rPr b="1"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</a:t>
            </a: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 to call with </a:t>
            </a:r>
            <a:r>
              <a:rPr b="1"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groupby()</a:t>
            </a: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 columns are non-continuous.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they can still be numerical, such as cabin class categories on a ship (e.g. Class 1, Class 2, Class 3)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30" name="Google Shape;730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2" name="Google Shape;732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33" name="Google Shape;733;p86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34" name="Google Shape;734;p86"/>
          <p:cNvSpPr/>
          <p:nvPr/>
        </p:nvSpPr>
        <p:spPr>
          <a:xfrm>
            <a:off x="58250" y="1140225"/>
            <a:ext cx="1410600" cy="32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86"/>
          <p:cNvSpPr txBox="1"/>
          <p:nvPr/>
        </p:nvSpPr>
        <p:spPr>
          <a:xfrm>
            <a:off x="2996225" y="1190175"/>
            <a:ext cx="59259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see what happens with a .groupby() call combined with an aggregate function call.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40" name="Google Shape;740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2" name="Google Shape;742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3" name="Google Shape;743;p87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4" name="Google Shape;744;p87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5" name="Google Shape;745;p87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6" name="Google Shape;746;p87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47" name="Google Shape;747;p87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8" name="Google Shape;748;p87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9" name="Google Shape;749;p87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54" name="Google Shape;754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6" name="Google Shape;756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57" name="Google Shape;757;p88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58" name="Google Shape;758;p88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59" name="Google Shape;759;p88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60" name="Google Shape;760;p88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61" name="Google Shape;761;p88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2" name="Google Shape;762;p88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3" name="Google Shape;763;p88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764" name="Google Shape;764;p88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65" name="Google Shape;765;p88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6" name="Google Shape;766;p88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7" name="Google Shape;767;p88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8" name="Google Shape;768;p88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.sum()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73" name="Google Shape;773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5" name="Google Shape;775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76" name="Google Shape;776;p89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77" name="Google Shape;777;p89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78" name="Google Shape;778;p89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79" name="Google Shape;779;p89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80" name="Google Shape;780;p89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1" name="Google Shape;781;p89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2" name="Google Shape;782;p89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783" name="Google Shape;783;p89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7.5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9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84" name="Google Shape;784;p89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5" name="Google Shape;785;p89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6" name="Google Shape;786;p89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7" name="Google Shape;787;p89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.mean()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92" name="Google Shape;792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4" name="Google Shape;794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5" name="Google Shape;795;p90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96" name="Google Shape;796;p90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97" name="Google Shape;797;p90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98" name="Google Shape;798;p90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99" name="Google Shape;799;p90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0" name="Google Shape;800;p90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1" name="Google Shape;801;p90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802" name="Google Shape;802;p90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03" name="Google Shape;803;p90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4" name="Google Shape;804;p90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5" name="Google Shape;805;p90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6" name="Google Shape;806;p90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.count()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2" name="Google Shape;812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 that in pandas calling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groupby()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by itself creates a “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lazy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groupby object waiting to be evaluated by an aggregate method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further in pandas!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3" name="Google Shape;813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4" name="Google Shape;814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 - Section Overview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Series and DataFrames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Conditional Filtering and Useful Methods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Operations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Combining DataFrames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Methods and Time Methods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and Outputs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9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Groupby Operations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0" name="Google Shape;820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1" name="Google Shape;821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9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MULTI-LEVEL INDEX CONTINUED...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9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Combining 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8" name="Google Shape;828;p9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Concatenation</a:t>
            </a:r>
            <a:endParaRPr/>
          </a:p>
        </p:txBody>
      </p:sp>
      <p:pic>
        <p:nvPicPr>
          <p:cNvPr descr="watermark.jpg" id="829" name="Google Shape;829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0" name="Google Shape;830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6" name="Google Shape;836;p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the data you need exists in two separate sources, fortunately, Pandas makes it easy to combine these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simplest combination is if both sources are already in the same format, then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concatenation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through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pd.concat()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call is all that is needed.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7" name="Google Shape;837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8" name="Google Shape;838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9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Concatenation is simply “pasting” the two DataFrames together, by columns: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5" name="Google Shape;845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6" name="Google Shape;846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47" name="Google Shape;847;p95"/>
          <p:cNvGraphicFramePr/>
          <p:nvPr/>
        </p:nvGraphicFramePr>
        <p:xfrm>
          <a:off x="5348200" y="264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0096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Perct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75%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25%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48" name="Google Shape;848;p95"/>
          <p:cNvGraphicFramePr/>
          <p:nvPr/>
        </p:nvGraphicFramePr>
        <p:xfrm>
          <a:off x="1117750" y="264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0096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49" name="Google Shape;849;p95"/>
          <p:cNvCxnSpPr/>
          <p:nvPr/>
        </p:nvCxnSpPr>
        <p:spPr>
          <a:xfrm>
            <a:off x="4219850" y="3435025"/>
            <a:ext cx="863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5" name="Google Shape;855;p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Concatenation is simply “pasting” the two DataFrames together, by columns: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6" name="Google Shape;856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7" name="Google Shape;857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58" name="Google Shape;858;p96"/>
          <p:cNvGraphicFramePr/>
          <p:nvPr/>
        </p:nvGraphicFramePr>
        <p:xfrm>
          <a:off x="2470963" y="279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Perct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75%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25%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4" name="Google Shape;864;p9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Concatenation is simply “pasting” the two DataFrames together, by rows: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5" name="Google Shape;865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6" name="Google Shape;866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7" name="Google Shape;867;p97"/>
          <p:cNvGraphicFramePr/>
          <p:nvPr/>
        </p:nvGraphicFramePr>
        <p:xfrm>
          <a:off x="2650113" y="2191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0096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68" name="Google Shape;868;p97"/>
          <p:cNvGraphicFramePr/>
          <p:nvPr/>
        </p:nvGraphicFramePr>
        <p:xfrm>
          <a:off x="2650113" y="387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0096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BRAZIL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209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1.86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69" name="Google Shape;869;p97"/>
          <p:cNvCxnSpPr/>
          <p:nvPr/>
        </p:nvCxnSpPr>
        <p:spPr>
          <a:xfrm>
            <a:off x="4600250" y="3386750"/>
            <a:ext cx="0" cy="45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5" name="Google Shape;875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6" name="Google Shape;876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77" name="Google Shape;877;p98"/>
          <p:cNvGraphicFramePr/>
          <p:nvPr/>
        </p:nvGraphicFramePr>
        <p:xfrm>
          <a:off x="2650113" y="2191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10096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BRAZIL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209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1.86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78" name="Google Shape;878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Concatenation is simply “pasting” the two DataFrames together, by rows: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4" name="Google Shape;884;p9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will also automatically fill NaN where necessary.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some examples in Pandas!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5" name="Google Shape;885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6" name="Google Shape;886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10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Combining 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2" name="Google Shape;892;p10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“Inner” Merge</a:t>
            </a:r>
            <a:endParaRPr/>
          </a:p>
        </p:txBody>
      </p:sp>
      <p:pic>
        <p:nvPicPr>
          <p:cNvPr descr="watermark.jpg" id="893" name="Google Shape;893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4" name="Google Shape;894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10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DataFrames are not in the exact same order or format, meaning we can not simply concatenate them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case, we need 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merge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DataFrames.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analogous to a JOIN command in SQL.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1" name="Google Shape;901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2" name="Google Shape;902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65" name="Google Shape;16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8" name="Google Shape;908;p10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.merge() method takes in a key argument labeled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3 main ways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merging tables together using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parameter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or Right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9" name="Google Shape;909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0" name="Google Shape;910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6" name="Google Shape;916;p10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idea behind the argument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to decide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deal with information only present in one of the joined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7" name="Google Shape;917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8" name="Google Shape;918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4" name="Google Shape;924;p10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simple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company is holding a conference for people in the movie rental industry.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have people register online beforehand and then login the day of the conference.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5" name="Google Shape;925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6" name="Google Shape;926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2" name="Google Shape;932;p10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the conference we have these tables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3" name="Google Shape;933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4" name="Google Shape;934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5" name="Google Shape;935;p105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36" name="Google Shape;936;p105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2" name="Google Shape;942;p10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respective id columns indicate what order they registered or logged in on 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3" name="Google Shape;943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4" name="Google Shape;944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45" name="Google Shape;945;p106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46" name="Google Shape;946;p106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2" name="Google Shape;952;p10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 sake of simplicity, we will assume the names are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3" name="Google Shape;953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4" name="Google Shape;954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5" name="Google Shape;955;p107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56" name="Google Shape;956;p107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2" name="Google Shape;962;p10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(e.g. There is only one person in the company named “Andrew”)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3" name="Google Shape;963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4" name="Google Shape;964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65" name="Google Shape;965;p108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66" name="Google Shape;966;p108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2" name="Google Shape;972;p10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help you keep track, Registrations names’ first letters go A,B,C,D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3" name="Google Shape;973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4" name="Google Shape;974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75" name="Google Shape;975;p109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76" name="Google Shape;976;p109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2" name="Google Shape;982;p11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we need to decide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what column to merge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3" name="Google Shape;983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4" name="Google Shape;984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85" name="Google Shape;985;p110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86" name="Google Shape;986;p110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2" name="Google Shape;992;p11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 should be a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identifier, meaning unique per row.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3" name="Google Shape;993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4" name="Google Shape;994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95" name="Google Shape;995;p111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96" name="Google Shape;996;p111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{25F06605-B459-49B7-9AA4-64ECA73DA119}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