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5" autoAdjust="0"/>
  </p:normalViewPr>
  <p:slideViewPr>
    <p:cSldViewPr>
      <p:cViewPr>
        <p:scale>
          <a:sx n="100" d="100"/>
          <a:sy n="100" d="100"/>
        </p:scale>
        <p:origin x="4122" y="-78"/>
      </p:cViewPr>
      <p:guideLst>
        <p:guide orient="horz" pos="9537"/>
        <p:guide pos="67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GB"/>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64976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352095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94625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232897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244345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258221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41460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74430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262799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126156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EFAB-BC6A-412A-BBAD-8E67668E067B}" type="datetimeFigureOut">
              <a:rPr lang="en-GB" smtClean="0"/>
              <a:pPr/>
              <a:t>13/05/2012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27493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BAC4EFAB-BC6A-412A-BBAD-8E67668E067B}" type="datetimeFigureOut">
              <a:rPr lang="en-GB" smtClean="0"/>
              <a:pPr/>
              <a:t>13/05/2012</a:t>
            </a:fld>
            <a:endParaRPr lang="en-GB"/>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CD4E45A-82A1-4085-8BDB-70FEAC70ADEE}" type="slidenum">
              <a:rPr lang="en-GB" smtClean="0"/>
              <a:pPr/>
              <a:t>‹#›</a:t>
            </a:fld>
            <a:endParaRPr lang="en-GB"/>
          </a:p>
        </p:txBody>
      </p:sp>
    </p:spTree>
    <p:extLst>
      <p:ext uri="{BB962C8B-B14F-4D97-AF65-F5344CB8AC3E}">
        <p14:creationId xmlns:p14="http://schemas.microsoft.com/office/powerpoint/2010/main" xmlns="" val="360765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troke.org/site/PageServer?pagename=EFFEC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www.interlinkelectronics.com/catalog/Force-Sensors" TargetMode="External"/><Relationship Id="rId5" Type="http://schemas.openxmlformats.org/officeDocument/2006/relationships/image" Target="../media/image4.png"/><Relationship Id="rId10" Type="http://schemas.openxmlformats.org/officeDocument/2006/relationships/hyperlink" Target="http://www.peratech.com/qtcmaterial.php" TargetMode="External"/><Relationship Id="rId4" Type="http://schemas.openxmlformats.org/officeDocument/2006/relationships/image" Target="../media/image3.png"/><Relationship Id="rId9" Type="http://schemas.openxmlformats.org/officeDocument/2006/relationships/hyperlink" Target="http://www.physiotherapy-treatment.com/stroke-physical-therap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4288" y="1602483"/>
            <a:ext cx="19802200" cy="1938992"/>
          </a:xfrm>
          <a:prstGeom prst="rect">
            <a:avLst/>
          </a:prstGeom>
          <a:noFill/>
        </p:spPr>
        <p:txBody>
          <a:bodyPr wrap="square" rtlCol="0">
            <a:spAutoFit/>
          </a:bodyPr>
          <a:lstStyle/>
          <a:p>
            <a:pPr algn="ctr"/>
            <a:r>
              <a:rPr lang="en-GB" sz="6000" b="1" dirty="0">
                <a:latin typeface="Futura Bk BT"/>
              </a:rPr>
              <a:t>Review of Sensing and Robot Solutions to </a:t>
            </a:r>
            <a:r>
              <a:rPr lang="en-GB" sz="6000" b="1" dirty="0" smtClean="0">
                <a:latin typeface="Futura Bk BT"/>
              </a:rPr>
              <a:t>Stroke Rehabilitation</a:t>
            </a:r>
            <a:r>
              <a:rPr lang="en-GB" sz="6000" b="1" dirty="0">
                <a:latin typeface="Futura Bk BT"/>
              </a:rPr>
              <a:t>, Focusing on Upper Limbs</a:t>
            </a:r>
          </a:p>
        </p:txBody>
      </p:sp>
      <p:sp>
        <p:nvSpPr>
          <p:cNvPr id="6" name="TextBox 5"/>
          <p:cNvSpPr txBox="1"/>
          <p:nvPr/>
        </p:nvSpPr>
        <p:spPr>
          <a:xfrm>
            <a:off x="6156896" y="3474691"/>
            <a:ext cx="8424936" cy="1077218"/>
          </a:xfrm>
          <a:prstGeom prst="rect">
            <a:avLst/>
          </a:prstGeom>
          <a:noFill/>
        </p:spPr>
        <p:txBody>
          <a:bodyPr wrap="square" rtlCol="0">
            <a:spAutoFit/>
          </a:bodyPr>
          <a:lstStyle/>
          <a:p>
            <a:pPr algn="ctr"/>
            <a:r>
              <a:rPr lang="en-GB" sz="3200" dirty="0" smtClean="0">
                <a:latin typeface="Futura Bk BT"/>
              </a:rPr>
              <a:t>John </a:t>
            </a:r>
            <a:r>
              <a:rPr lang="en-GB" sz="3200" dirty="0" err="1" smtClean="0">
                <a:latin typeface="Futura Bk BT"/>
              </a:rPr>
              <a:t>Charlesworth</a:t>
            </a:r>
            <a:endParaRPr lang="en-GB" sz="3200" dirty="0" smtClean="0">
              <a:latin typeface="Futura Bk BT"/>
            </a:endParaRPr>
          </a:p>
          <a:p>
            <a:pPr algn="ctr"/>
            <a:r>
              <a:rPr lang="en-GB" sz="3200" dirty="0" smtClean="0">
                <a:latin typeface="Futura Bk BT"/>
              </a:rPr>
              <a:t>Supervisor: Dr N. Harris</a:t>
            </a:r>
            <a:endParaRPr lang="en-GB" sz="3200" dirty="0">
              <a:latin typeface="Futura Bk B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0232" y="162323"/>
            <a:ext cx="3362325"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454040" y="348060"/>
            <a:ext cx="459105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84288" y="4626819"/>
            <a:ext cx="9289032" cy="584775"/>
          </a:xfrm>
          <a:prstGeom prst="rect">
            <a:avLst/>
          </a:prstGeom>
          <a:solidFill>
            <a:schemeClr val="accent6"/>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a:rPr>
              <a:t>Introduction</a:t>
            </a:r>
            <a:endParaRPr lang="en-GB" sz="3200" b="1" dirty="0">
              <a:latin typeface="Futura Bk BT"/>
            </a:endParaRPr>
          </a:p>
        </p:txBody>
      </p:sp>
      <p:sp>
        <p:nvSpPr>
          <p:cNvPr id="12" name="TextBox 11"/>
          <p:cNvSpPr txBox="1"/>
          <p:nvPr/>
        </p:nvSpPr>
        <p:spPr>
          <a:xfrm>
            <a:off x="11197456" y="4626819"/>
            <a:ext cx="9289032" cy="584775"/>
          </a:xfrm>
          <a:prstGeom prst="rect">
            <a:avLst/>
          </a:prstGeom>
          <a:solidFill>
            <a:schemeClr val="accent4"/>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a:rPr>
              <a:t>Robots</a:t>
            </a:r>
            <a:endParaRPr lang="en-GB" sz="3200" b="1" dirty="0">
              <a:latin typeface="Futura Bk BT"/>
            </a:endParaRPr>
          </a:p>
        </p:txBody>
      </p:sp>
      <p:sp>
        <p:nvSpPr>
          <p:cNvPr id="13" name="TextBox 12"/>
          <p:cNvSpPr txBox="1"/>
          <p:nvPr/>
        </p:nvSpPr>
        <p:spPr>
          <a:xfrm>
            <a:off x="684288" y="12835731"/>
            <a:ext cx="9289032" cy="584775"/>
          </a:xfrm>
          <a:prstGeom prst="rect">
            <a:avLst/>
          </a:prstGeom>
          <a:solidFill>
            <a:schemeClr val="accent2"/>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a:rPr>
              <a:t>Sensors</a:t>
            </a:r>
            <a:endParaRPr lang="en-GB" sz="3200" b="1" dirty="0">
              <a:latin typeface="Futura Bk BT"/>
            </a:endParaRPr>
          </a:p>
        </p:txBody>
      </p:sp>
      <p:sp>
        <p:nvSpPr>
          <p:cNvPr id="14" name="TextBox 13"/>
          <p:cNvSpPr txBox="1"/>
          <p:nvPr/>
        </p:nvSpPr>
        <p:spPr>
          <a:xfrm>
            <a:off x="684288" y="20540587"/>
            <a:ext cx="9289032" cy="584775"/>
          </a:xfrm>
          <a:prstGeom prst="rect">
            <a:avLst/>
          </a:prstGeom>
          <a:solidFill>
            <a:schemeClr val="accent3"/>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a:rPr>
              <a:t>Vision Based</a:t>
            </a:r>
            <a:endParaRPr lang="en-GB" sz="3200" b="1" dirty="0">
              <a:latin typeface="Futura Bk BT"/>
            </a:endParaRPr>
          </a:p>
        </p:txBody>
      </p:sp>
      <p:sp>
        <p:nvSpPr>
          <p:cNvPr id="15" name="TextBox 14"/>
          <p:cNvSpPr txBox="1"/>
          <p:nvPr/>
        </p:nvSpPr>
        <p:spPr>
          <a:xfrm>
            <a:off x="11197456" y="19100427"/>
            <a:ext cx="9289032" cy="584775"/>
          </a:xfrm>
          <a:prstGeom prst="rect">
            <a:avLst/>
          </a:prstGeom>
          <a:solidFill>
            <a:schemeClr val="accent1"/>
          </a:soli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3200" b="1" dirty="0" smtClean="0">
                <a:latin typeface="Futura Bk BT"/>
              </a:rPr>
              <a:t>Conclusions</a:t>
            </a:r>
            <a:endParaRPr lang="en-GB" sz="3200" b="1" dirty="0">
              <a:latin typeface="Futura Bk BT"/>
            </a:endParaRPr>
          </a:p>
        </p:txBody>
      </p:sp>
      <p:sp>
        <p:nvSpPr>
          <p:cNvPr id="17" name="TextBox 16"/>
          <p:cNvSpPr txBox="1"/>
          <p:nvPr/>
        </p:nvSpPr>
        <p:spPr>
          <a:xfrm>
            <a:off x="684288" y="5397018"/>
            <a:ext cx="9289032" cy="3416320"/>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Strokes can affect the victim differently depending on which part of the brain it happens in:</a:t>
            </a:r>
          </a:p>
          <a:p>
            <a:pPr marL="342900" indent="-342900">
              <a:buFont typeface="Arial" pitchFamily="34" charset="0"/>
              <a:buChar char="•"/>
            </a:pPr>
            <a:r>
              <a:rPr lang="en-GB" sz="2400" dirty="0" smtClean="0">
                <a:latin typeface="Futura Bk BT"/>
              </a:rPr>
              <a:t>Left or right hemisphere: paralysis down one side of the body, spatial awareness, language skills and judgement can be impaired</a:t>
            </a:r>
          </a:p>
          <a:p>
            <a:pPr marL="342900" indent="-342900">
              <a:buFont typeface="Arial" pitchFamily="34" charset="0"/>
              <a:buChar char="•"/>
            </a:pPr>
            <a:r>
              <a:rPr lang="en-GB" sz="2400" dirty="0" smtClean="0">
                <a:latin typeface="Futura Bk BT"/>
              </a:rPr>
              <a:t>Cerebellum: Balance and co-ordination are affected</a:t>
            </a:r>
          </a:p>
          <a:p>
            <a:pPr marL="342900" indent="-342900">
              <a:buFont typeface="Arial" pitchFamily="34" charset="0"/>
              <a:buChar char="•"/>
            </a:pPr>
            <a:r>
              <a:rPr lang="en-GB" sz="2400" dirty="0" smtClean="0">
                <a:latin typeface="Futura Bk BT"/>
              </a:rPr>
              <a:t>Brain stem: up to total paralysis or death</a:t>
            </a:r>
          </a:p>
          <a:p>
            <a:r>
              <a:rPr lang="en-GB" sz="2400" dirty="0" smtClean="0">
                <a:latin typeface="Futura Bk BT"/>
              </a:rPr>
              <a:t>It is possible to recover some functionality after a stroke due to the brain’s ‘plasticity’: its ability to rewire itself after </a:t>
            </a:r>
            <a:r>
              <a:rPr lang="en-GB" sz="2400" dirty="0" smtClean="0">
                <a:latin typeface="Futura Bk BT"/>
              </a:rPr>
              <a:t>damage [1].</a:t>
            </a:r>
            <a:endParaRPr lang="en-GB" sz="2400" dirty="0" smtClean="0">
              <a:latin typeface="Futura Bk BT"/>
            </a:endParaRPr>
          </a:p>
        </p:txBody>
      </p:sp>
      <p:sp>
        <p:nvSpPr>
          <p:cNvPr id="18" name="TextBox 17"/>
          <p:cNvSpPr txBox="1"/>
          <p:nvPr/>
        </p:nvSpPr>
        <p:spPr>
          <a:xfrm>
            <a:off x="684288" y="8947299"/>
            <a:ext cx="9289032" cy="3785652"/>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Care of stroke victims is broken down into three stages:</a:t>
            </a:r>
          </a:p>
          <a:p>
            <a:pPr marL="342900" indent="-342900">
              <a:buFont typeface="Arial" pitchFamily="34" charset="0"/>
              <a:buChar char="•"/>
            </a:pPr>
            <a:r>
              <a:rPr lang="en-GB" sz="2400" dirty="0" smtClean="0">
                <a:latin typeface="Futura Bk BT"/>
              </a:rPr>
              <a:t>Acute care: preventing further strokes, checking vital signs and restoring basic functionality</a:t>
            </a:r>
          </a:p>
          <a:p>
            <a:pPr marL="342900" indent="-342900">
              <a:buFont typeface="Arial" pitchFamily="34" charset="0"/>
              <a:buChar char="•"/>
            </a:pPr>
            <a:r>
              <a:rPr lang="en-GB" sz="2400" dirty="0" smtClean="0">
                <a:latin typeface="Futura Bk BT"/>
              </a:rPr>
              <a:t>Rehabilitation care: bringing the patient to a level of functional independence whereby they can be released into community care</a:t>
            </a:r>
          </a:p>
          <a:p>
            <a:pPr marL="342900" indent="-342900">
              <a:buFont typeface="Arial" pitchFamily="34" charset="0"/>
              <a:buChar char="•"/>
            </a:pPr>
            <a:r>
              <a:rPr lang="en-GB" sz="2400" dirty="0" smtClean="0">
                <a:latin typeface="Futura Bk BT"/>
              </a:rPr>
              <a:t>Community care: continuing support to the patient</a:t>
            </a:r>
          </a:p>
          <a:p>
            <a:r>
              <a:rPr lang="en-GB" sz="2400" dirty="0" smtClean="0">
                <a:latin typeface="Futura Bk BT"/>
              </a:rPr>
              <a:t>There is potential for robotic and sensing systems to improve the quality of care at each of these stages; particularly the rehabilitation and community </a:t>
            </a:r>
            <a:r>
              <a:rPr lang="en-GB" sz="2400" dirty="0" smtClean="0">
                <a:latin typeface="Futura Bk BT"/>
              </a:rPr>
              <a:t>stages [2].</a:t>
            </a:r>
            <a:endParaRPr lang="en-GB" sz="2400" dirty="0" smtClean="0">
              <a:latin typeface="Futura Bk BT"/>
            </a:endParaRPr>
          </a:p>
        </p:txBody>
      </p:sp>
      <p:sp>
        <p:nvSpPr>
          <p:cNvPr id="19" name="TextBox 18"/>
          <p:cNvSpPr txBox="1"/>
          <p:nvPr/>
        </p:nvSpPr>
        <p:spPr>
          <a:xfrm>
            <a:off x="684288" y="13555811"/>
            <a:ext cx="9289032" cy="1938992"/>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a:rPr>
              <a:t>Motion Sensors:</a:t>
            </a:r>
          </a:p>
          <a:p>
            <a:r>
              <a:rPr lang="en-GB" sz="2400" dirty="0" smtClean="0">
                <a:latin typeface="Futura Bk BT"/>
              </a:rPr>
              <a:t>Accelerometers are a useful sensor for this purpose as they output the acceleration of the object which can be used to calculate velocity and displacement, or to build up an acceleration profile for a movement allowing it to be </a:t>
            </a:r>
            <a:r>
              <a:rPr lang="en-GB" sz="2400" dirty="0" smtClean="0">
                <a:latin typeface="Futura Bk BT"/>
              </a:rPr>
              <a:t>recognised [3].  </a:t>
            </a:r>
            <a:endParaRPr lang="en-GB" sz="2400" dirty="0">
              <a:latin typeface="Futura Bk BT"/>
            </a:endParaRPr>
          </a:p>
        </p:txBody>
      </p:sp>
      <p:sp>
        <p:nvSpPr>
          <p:cNvPr id="20" name="TextBox 19"/>
          <p:cNvSpPr txBox="1"/>
          <p:nvPr/>
        </p:nvSpPr>
        <p:spPr>
          <a:xfrm>
            <a:off x="684288" y="15644043"/>
            <a:ext cx="9289032" cy="2677656"/>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a:rPr>
              <a:t>Angle Sensors:</a:t>
            </a:r>
          </a:p>
          <a:p>
            <a:r>
              <a:rPr lang="en-GB" sz="2400" dirty="0" smtClean="0">
                <a:latin typeface="Futura Bk BT"/>
              </a:rPr>
              <a:t>The angle of a joint can most easily be passively measured using a potentiometer, assuming proper hinge </a:t>
            </a:r>
            <a:r>
              <a:rPr lang="en-GB" sz="2400" dirty="0" smtClean="0">
                <a:latin typeface="Futura Bk BT"/>
              </a:rPr>
              <a:t>alignment [4]. </a:t>
            </a:r>
            <a:r>
              <a:rPr lang="en-GB" sz="2400" dirty="0" smtClean="0">
                <a:latin typeface="Futura Bk BT"/>
              </a:rPr>
              <a:t>If proper hinge alignment is not possible angle can also be calculated by placing an accelerometer either side of the </a:t>
            </a:r>
            <a:r>
              <a:rPr lang="en-GB" sz="2400" dirty="0" smtClean="0">
                <a:latin typeface="Futura Bk BT"/>
              </a:rPr>
              <a:t>joint [5].</a:t>
            </a:r>
            <a:endParaRPr lang="en-GB" sz="2400" dirty="0" smtClean="0">
              <a:latin typeface="Futura Bk BT"/>
            </a:endParaRPr>
          </a:p>
          <a:p>
            <a:r>
              <a:rPr lang="en-GB" sz="2400" dirty="0" smtClean="0">
                <a:latin typeface="Futura Bk BT"/>
              </a:rPr>
              <a:t>For measuring the position of an active joint (by measuring the position of the motor driving it) a magnetometer is most common.</a:t>
            </a:r>
            <a:endParaRPr lang="en-GB" sz="2400" dirty="0">
              <a:latin typeface="Futura Bk BT"/>
            </a:endParaRPr>
          </a:p>
        </p:txBody>
      </p:sp>
      <p:sp>
        <p:nvSpPr>
          <p:cNvPr id="21" name="TextBox 20"/>
          <p:cNvSpPr txBox="1"/>
          <p:nvPr/>
        </p:nvSpPr>
        <p:spPr>
          <a:xfrm>
            <a:off x="684288" y="18452355"/>
            <a:ext cx="9289032" cy="1938992"/>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a:rPr>
              <a:t>Force Sensors:</a:t>
            </a:r>
          </a:p>
          <a:p>
            <a:r>
              <a:rPr lang="en-GB" sz="2400" dirty="0" smtClean="0">
                <a:latin typeface="Futura Bk BT"/>
              </a:rPr>
              <a:t>Indicating force can be done using a force sensitive resistor (FSR), to measure applied force quantum tunnelling composite (QTC) material is a better choice as it gives a more reliable change of output with applied </a:t>
            </a:r>
            <a:r>
              <a:rPr lang="en-GB" sz="2400" dirty="0" smtClean="0">
                <a:latin typeface="Futura Bk BT"/>
              </a:rPr>
              <a:t>force [6,7].</a:t>
            </a:r>
            <a:endParaRPr lang="en-GB" sz="2400" dirty="0">
              <a:latin typeface="Futura Bk BT"/>
            </a:endParaRPr>
          </a:p>
        </p:txBody>
      </p:sp>
      <p:sp>
        <p:nvSpPr>
          <p:cNvPr id="10" name="Rectangle 9"/>
          <p:cNvSpPr/>
          <p:nvPr/>
        </p:nvSpPr>
        <p:spPr>
          <a:xfrm>
            <a:off x="0" y="27309339"/>
            <a:ext cx="21386800" cy="2970636"/>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utura Bk BT"/>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561041" y="13026700"/>
            <a:ext cx="4929965" cy="4417249"/>
          </a:xfrm>
          <a:prstGeom prst="rect">
            <a:avLst/>
          </a:prstGeom>
          <a:ln>
            <a:solidFill>
              <a:schemeClr val="accent4"/>
            </a:solidFill>
          </a:ln>
          <a:effectLst>
            <a:outerShdw blurRad="50800" dist="38100" dir="8100000" algn="tr" rotWithShape="0">
              <a:prstClr val="black">
                <a:alpha val="40000"/>
              </a:prstClr>
            </a:outerShdw>
          </a:effectLst>
        </p:spPr>
      </p:pic>
      <p:pic>
        <p:nvPicPr>
          <p:cNvPr id="23" name="Picture 2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4288" y="24528994"/>
            <a:ext cx="5027754" cy="2554517"/>
          </a:xfrm>
          <a:prstGeom prst="rect">
            <a:avLst/>
          </a:prstGeom>
          <a:ln>
            <a:solidFill>
              <a:schemeClr val="accent3"/>
            </a:solidFill>
          </a:ln>
          <a:effectLst>
            <a:outerShdw blurRad="50800" dist="38100" dir="8100000" algn="tr" rotWithShape="0">
              <a:prstClr val="black">
                <a:alpha val="40000"/>
              </a:prstClr>
            </a:outerShdw>
          </a:effectLst>
        </p:spPr>
      </p:pic>
      <p:sp>
        <p:nvSpPr>
          <p:cNvPr id="24" name="TextBox 23"/>
          <p:cNvSpPr txBox="1"/>
          <p:nvPr/>
        </p:nvSpPr>
        <p:spPr>
          <a:xfrm>
            <a:off x="180232" y="27309339"/>
            <a:ext cx="2376264" cy="400110"/>
          </a:xfrm>
          <a:prstGeom prst="rect">
            <a:avLst/>
          </a:prstGeom>
          <a:noFill/>
        </p:spPr>
        <p:txBody>
          <a:bodyPr wrap="square" rtlCol="0">
            <a:spAutoFit/>
          </a:bodyPr>
          <a:lstStyle/>
          <a:p>
            <a:r>
              <a:rPr lang="en-GB" sz="2000" b="1" dirty="0" smtClean="0">
                <a:latin typeface="Futura Bk BT"/>
              </a:rPr>
              <a:t>References</a:t>
            </a:r>
            <a:endParaRPr lang="en-GB" sz="2000" b="1" dirty="0">
              <a:latin typeface="Futura Bk BT"/>
            </a:endParaRPr>
          </a:p>
        </p:txBody>
      </p:sp>
      <p:sp>
        <p:nvSpPr>
          <p:cNvPr id="27" name="TextBox 26"/>
          <p:cNvSpPr txBox="1"/>
          <p:nvPr/>
        </p:nvSpPr>
        <p:spPr>
          <a:xfrm>
            <a:off x="11197456" y="5397018"/>
            <a:ext cx="9289032" cy="2308324"/>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a:rPr>
              <a:t>End-effector:</a:t>
            </a:r>
          </a:p>
          <a:p>
            <a:r>
              <a:rPr lang="en-GB" sz="2400" dirty="0" smtClean="0">
                <a:latin typeface="Futura Bk BT"/>
              </a:rPr>
              <a:t>End-effector systems are anchored at one end and free to move at the other, the free to move end is attached to the patient and it’s position monitored as the patient performs a task. The output from the system when the same task is performed at different stages in the patient’s rehabilitation can be used as a metric of </a:t>
            </a:r>
            <a:r>
              <a:rPr lang="en-GB" sz="2400" dirty="0" smtClean="0">
                <a:latin typeface="Futura Bk BT"/>
              </a:rPr>
              <a:t>recovery [4].</a:t>
            </a:r>
            <a:endParaRPr lang="en-GB" sz="2400" dirty="0">
              <a:latin typeface="Futura Bk BT"/>
            </a:endParaRPr>
          </a:p>
        </p:txBody>
      </p:sp>
      <p:sp>
        <p:nvSpPr>
          <p:cNvPr id="28" name="TextBox 27"/>
          <p:cNvSpPr txBox="1"/>
          <p:nvPr/>
        </p:nvSpPr>
        <p:spPr>
          <a:xfrm>
            <a:off x="11197456" y="19892515"/>
            <a:ext cx="9289032" cy="71096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pPr marL="342900" indent="-342900">
              <a:buFont typeface="Arial" pitchFamily="34" charset="0"/>
              <a:buChar char="•"/>
            </a:pPr>
            <a:r>
              <a:rPr lang="en-GB" sz="2400" dirty="0" smtClean="0">
                <a:latin typeface="Futura Bk BT"/>
              </a:rPr>
              <a:t>The effects of a partially paralysing stroke can be mitigated through rehabilitation due to the brain’s plasticity</a:t>
            </a:r>
          </a:p>
          <a:p>
            <a:pPr marL="342900" indent="-342900">
              <a:buFont typeface="Arial" pitchFamily="34" charset="0"/>
              <a:buChar char="•"/>
            </a:pPr>
            <a:r>
              <a:rPr lang="en-GB" sz="2400" dirty="0" smtClean="0">
                <a:latin typeface="Futura Bk BT"/>
              </a:rPr>
              <a:t>Robotic and sensor systems have potential as useful tools to the physiotherapist and to the patient</a:t>
            </a:r>
          </a:p>
          <a:p>
            <a:pPr marL="342900" indent="-342900">
              <a:buFont typeface="Arial" pitchFamily="34" charset="0"/>
              <a:buChar char="•"/>
            </a:pPr>
            <a:r>
              <a:rPr lang="en-GB" sz="2400" dirty="0" smtClean="0">
                <a:latin typeface="Futura Bk BT"/>
              </a:rPr>
              <a:t>There are two main areas where rehabilitation systems are appropriate:</a:t>
            </a:r>
          </a:p>
          <a:p>
            <a:pPr marL="1819062" lvl="1" indent="-342900">
              <a:buFont typeface="Arial" pitchFamily="34" charset="0"/>
              <a:buChar char="•"/>
            </a:pPr>
            <a:r>
              <a:rPr lang="en-GB" sz="2400" dirty="0" smtClean="0">
                <a:latin typeface="Futura Bk BT"/>
              </a:rPr>
              <a:t>Large complex systems for use by professionals in a hospital environment; such as the big end-effector or </a:t>
            </a:r>
            <a:r>
              <a:rPr lang="en-GB" sz="2400" dirty="0" err="1" smtClean="0">
                <a:latin typeface="Futura Bk BT"/>
              </a:rPr>
              <a:t>exoskeletal</a:t>
            </a:r>
            <a:r>
              <a:rPr lang="en-GB" sz="2400" dirty="0" smtClean="0">
                <a:latin typeface="Futura Bk BT"/>
              </a:rPr>
              <a:t> </a:t>
            </a:r>
            <a:r>
              <a:rPr lang="en-GB" sz="2400" dirty="0" smtClean="0">
                <a:latin typeface="Futura Bk BT"/>
              </a:rPr>
              <a:t>systems</a:t>
            </a:r>
          </a:p>
          <a:p>
            <a:pPr marL="1819062" lvl="1" indent="-342900">
              <a:buFont typeface="Arial" pitchFamily="34" charset="0"/>
              <a:buChar char="•"/>
            </a:pPr>
            <a:r>
              <a:rPr lang="en-GB" sz="2400" dirty="0" smtClean="0">
                <a:latin typeface="Futura Bk BT"/>
              </a:rPr>
              <a:t>Small simple systems for use by the patient at home to help monitor progress and maintain motivation. Suitable systems for this include those based on a few sensors and vision based systems.</a:t>
            </a:r>
          </a:p>
          <a:p>
            <a:pPr marL="342900" indent="-342900">
              <a:buFont typeface="Arial" pitchFamily="34" charset="0"/>
              <a:buChar char="•"/>
            </a:pPr>
            <a:r>
              <a:rPr lang="en-GB" sz="2400" dirty="0" err="1" smtClean="0">
                <a:latin typeface="Futura Bk BT"/>
              </a:rPr>
              <a:t>Exoskeletal</a:t>
            </a:r>
            <a:r>
              <a:rPr lang="en-GB" sz="2400" dirty="0" smtClean="0">
                <a:latin typeface="Futura Bk BT"/>
              </a:rPr>
              <a:t> systems capture more information than end-effector systems but are correspondingly more complex</a:t>
            </a:r>
          </a:p>
          <a:p>
            <a:pPr marL="342900" indent="-342900">
              <a:buFont typeface="Arial" pitchFamily="34" charset="0"/>
              <a:buChar char="•"/>
            </a:pPr>
            <a:r>
              <a:rPr lang="en-GB" sz="2400" dirty="0" smtClean="0">
                <a:latin typeface="Futura Bk BT"/>
              </a:rPr>
              <a:t>Linking the system to a game or virtual environment simulating activities of daily living is important in terms of maintaining patient motivation and co-operation. Most systems aimed at rehabilitation include such an interface.</a:t>
            </a:r>
          </a:p>
        </p:txBody>
      </p:sp>
      <p:sp>
        <p:nvSpPr>
          <p:cNvPr id="29" name="TextBox 28"/>
          <p:cNvSpPr txBox="1"/>
          <p:nvPr/>
        </p:nvSpPr>
        <p:spPr>
          <a:xfrm>
            <a:off x="11197454" y="7905479"/>
            <a:ext cx="5259337" cy="304698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An example of a commercially available end-effector system is the InMotion2 (shown right). This system attaches to the patient at the wrist and forearm an can monitor the position of both in a 2D plane whilst the patient performs tasks shown to him on a </a:t>
            </a:r>
            <a:r>
              <a:rPr lang="en-GB" sz="2400" dirty="0" smtClean="0">
                <a:latin typeface="Futura Bk BT"/>
              </a:rPr>
              <a:t>screen [10].</a:t>
            </a:r>
            <a:endParaRPr lang="en-GB" sz="2400" dirty="0">
              <a:latin typeface="Futura Bk BT"/>
            </a:endParaRPr>
          </a:p>
        </p:txBody>
      </p:sp>
      <p:sp>
        <p:nvSpPr>
          <p:cNvPr id="30" name="TextBox 29"/>
          <p:cNvSpPr txBox="1"/>
          <p:nvPr/>
        </p:nvSpPr>
        <p:spPr>
          <a:xfrm>
            <a:off x="11197454" y="11250482"/>
            <a:ext cx="9289032" cy="1569660"/>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b="1" dirty="0" smtClean="0">
                <a:latin typeface="Futura Bk BT"/>
              </a:rPr>
              <a:t>Exoskeleton:</a:t>
            </a:r>
          </a:p>
          <a:p>
            <a:r>
              <a:rPr lang="en-GB" sz="2400" dirty="0" err="1" smtClean="0">
                <a:latin typeface="Futura Bk BT"/>
              </a:rPr>
              <a:t>Exoskeletal</a:t>
            </a:r>
            <a:r>
              <a:rPr lang="en-GB" sz="2400" dirty="0" smtClean="0">
                <a:latin typeface="Futura Bk BT"/>
              </a:rPr>
              <a:t> systems encase the limb. By doing this they are able to monitor the position of the limb over a much greater number of degrees of freedom than end-</a:t>
            </a:r>
            <a:r>
              <a:rPr lang="en-GB" sz="2400" dirty="0" err="1" smtClean="0">
                <a:latin typeface="Futura Bk BT"/>
              </a:rPr>
              <a:t>effector</a:t>
            </a:r>
            <a:r>
              <a:rPr lang="en-GB" sz="2400" dirty="0" smtClean="0">
                <a:latin typeface="Futura Bk BT"/>
              </a:rPr>
              <a:t> </a:t>
            </a:r>
            <a:r>
              <a:rPr lang="en-GB" sz="2400" dirty="0" smtClean="0">
                <a:latin typeface="Futura Bk BT"/>
              </a:rPr>
              <a:t>systems [4].</a:t>
            </a:r>
            <a:endParaRPr lang="en-GB" sz="2400" dirty="0" smtClean="0">
              <a:latin typeface="Futura Bk BT"/>
            </a:endParaRPr>
          </a:p>
        </p:txBody>
      </p:sp>
      <p:sp>
        <p:nvSpPr>
          <p:cNvPr id="31" name="TextBox 30"/>
          <p:cNvSpPr txBox="1"/>
          <p:nvPr/>
        </p:nvSpPr>
        <p:spPr>
          <a:xfrm>
            <a:off x="11197455" y="13041858"/>
            <a:ext cx="4107209" cy="3046988"/>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An example of an </a:t>
            </a:r>
            <a:r>
              <a:rPr lang="en-GB" sz="2400" dirty="0" err="1" smtClean="0">
                <a:latin typeface="Futura Bk BT"/>
              </a:rPr>
              <a:t>exoskeletal</a:t>
            </a:r>
            <a:r>
              <a:rPr lang="en-GB" sz="2400" dirty="0" smtClean="0">
                <a:latin typeface="Futura Bk BT"/>
              </a:rPr>
              <a:t> system is the CADEN-7 system (shown right). The 7 in CADEN-7 comes from the fact that the system has 7 degrees of freedom, the same number as the human </a:t>
            </a:r>
            <a:r>
              <a:rPr lang="en-GB" sz="2400" dirty="0" smtClean="0">
                <a:latin typeface="Futura Bk BT"/>
              </a:rPr>
              <a:t>arm [9].</a:t>
            </a:r>
            <a:endParaRPr lang="en-GB" sz="2400" dirty="0">
              <a:latin typeface="Futura Bk BT"/>
            </a:endParaRPr>
          </a:p>
        </p:txBody>
      </p:sp>
      <p:pic>
        <p:nvPicPr>
          <p:cNvPr id="25" name="Picture 2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1197454" y="16319678"/>
            <a:ext cx="4107210" cy="2613678"/>
          </a:xfrm>
          <a:prstGeom prst="rect">
            <a:avLst/>
          </a:prstGeom>
          <a:ln>
            <a:solidFill>
              <a:schemeClr val="accent4"/>
            </a:solidFill>
          </a:ln>
          <a:effectLst>
            <a:outerShdw blurRad="50800" dist="38100" dir="8100000" algn="tr" rotWithShape="0">
              <a:prstClr val="black">
                <a:alpha val="40000"/>
              </a:prstClr>
            </a:outerShdw>
          </a:effectLst>
        </p:spPr>
      </p:pic>
      <p:pic>
        <p:nvPicPr>
          <p:cNvPr id="26" name="Picture 2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6614081" y="7887184"/>
            <a:ext cx="3903274" cy="3065283"/>
          </a:xfrm>
          <a:prstGeom prst="rect">
            <a:avLst/>
          </a:prstGeom>
          <a:ln>
            <a:solidFill>
              <a:schemeClr val="accent4"/>
            </a:solidFill>
          </a:ln>
          <a:effectLst>
            <a:outerShdw blurRad="50800" dist="38100" dir="8100000" algn="tr" rotWithShape="0">
              <a:prstClr val="black">
                <a:alpha val="40000"/>
              </a:prstClr>
            </a:outerShdw>
          </a:effectLst>
        </p:spPr>
      </p:pic>
      <p:sp>
        <p:nvSpPr>
          <p:cNvPr id="34" name="TextBox 33"/>
          <p:cNvSpPr txBox="1"/>
          <p:nvPr/>
        </p:nvSpPr>
        <p:spPr>
          <a:xfrm>
            <a:off x="15561041" y="17672059"/>
            <a:ext cx="4925445" cy="1200329"/>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An example of an </a:t>
            </a:r>
            <a:r>
              <a:rPr lang="en-GB" sz="2400" dirty="0" err="1" smtClean="0">
                <a:latin typeface="Futura Bk BT"/>
              </a:rPr>
              <a:t>exoskeletal</a:t>
            </a:r>
            <a:r>
              <a:rPr lang="en-GB" sz="2400" dirty="0" smtClean="0">
                <a:latin typeface="Futura Bk BT"/>
              </a:rPr>
              <a:t> system for the hand is the HEXOSYS-II (shown left</a:t>
            </a:r>
            <a:r>
              <a:rPr lang="en-GB" sz="2400" dirty="0" smtClean="0">
                <a:latin typeface="Futura Bk BT"/>
              </a:rPr>
              <a:t>) [8].</a:t>
            </a:r>
            <a:endParaRPr lang="en-GB" sz="2400" dirty="0">
              <a:latin typeface="Futura Bk BT"/>
            </a:endParaRPr>
          </a:p>
        </p:txBody>
      </p:sp>
      <p:sp>
        <p:nvSpPr>
          <p:cNvPr id="35" name="TextBox 34"/>
          <p:cNvSpPr txBox="1"/>
          <p:nvPr/>
        </p:nvSpPr>
        <p:spPr>
          <a:xfrm>
            <a:off x="5940872" y="24467425"/>
            <a:ext cx="4032448" cy="2677656"/>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Several systems are being developed using the Microsoft™ Kinect™ sensor for stroke </a:t>
            </a:r>
            <a:r>
              <a:rPr lang="en-GB" sz="2400" dirty="0" smtClean="0">
                <a:latin typeface="Futura Bk BT"/>
              </a:rPr>
              <a:t>rehabilitation [11]. </a:t>
            </a:r>
            <a:r>
              <a:rPr lang="en-GB" sz="2400" dirty="0" smtClean="0">
                <a:latin typeface="Futura Bk BT"/>
              </a:rPr>
              <a:t>The Kinect™ includes a camera and a structured light </a:t>
            </a:r>
            <a:r>
              <a:rPr lang="en-GB" sz="2400" dirty="0" smtClean="0">
                <a:latin typeface="Futura Bk BT"/>
              </a:rPr>
              <a:t>system [12].</a:t>
            </a:r>
            <a:endParaRPr lang="en-GB" sz="2400" dirty="0">
              <a:latin typeface="Futura Bk BT"/>
            </a:endParaRPr>
          </a:p>
        </p:txBody>
      </p:sp>
      <p:sp>
        <p:nvSpPr>
          <p:cNvPr id="36" name="TextBox 35"/>
          <p:cNvSpPr txBox="1"/>
          <p:nvPr/>
        </p:nvSpPr>
        <p:spPr>
          <a:xfrm>
            <a:off x="684288" y="21260667"/>
            <a:ext cx="9289032" cy="3046988"/>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solidFill>
              <a:schemeClr val="tx1"/>
            </a:solidFill>
          </a:ln>
          <a:effectLst>
            <a:outerShdw blurRad="50800" dist="38100" dir="8100000" algn="tr" rotWithShape="0">
              <a:prstClr val="black">
                <a:alpha val="40000"/>
              </a:prstClr>
            </a:outerShdw>
          </a:effectLst>
        </p:spPr>
        <p:txBody>
          <a:bodyPr wrap="square" rtlCol="0">
            <a:spAutoFit/>
          </a:bodyPr>
          <a:lstStyle/>
          <a:p>
            <a:r>
              <a:rPr lang="en-GB" sz="2400" dirty="0" smtClean="0">
                <a:latin typeface="Futura Bk BT"/>
              </a:rPr>
              <a:t>Vision based systems come in three main formats:</a:t>
            </a:r>
          </a:p>
          <a:p>
            <a:pPr marL="342900" indent="-342900">
              <a:buFont typeface="Arial" pitchFamily="34" charset="0"/>
              <a:buChar char="•"/>
            </a:pPr>
            <a:r>
              <a:rPr lang="en-GB" sz="2400" dirty="0" smtClean="0">
                <a:latin typeface="Futura Bk BT"/>
              </a:rPr>
              <a:t>Single camera based systems: recognition and tracking of human form in 2D images</a:t>
            </a:r>
          </a:p>
          <a:p>
            <a:pPr marL="342900" indent="-342900">
              <a:buFont typeface="Arial" pitchFamily="34" charset="0"/>
              <a:buChar char="•"/>
            </a:pPr>
            <a:r>
              <a:rPr lang="en-GB" sz="2400" dirty="0" smtClean="0">
                <a:latin typeface="Futura Bk BT"/>
              </a:rPr>
              <a:t>Multi-camera systems: using multiple cameras 3D information of a scene can be constructed, this aids significantly in the locating and tracking of objects</a:t>
            </a:r>
          </a:p>
          <a:p>
            <a:pPr marL="342900" indent="-342900">
              <a:buFont typeface="Arial" pitchFamily="34" charset="0"/>
              <a:buChar char="•"/>
            </a:pPr>
            <a:r>
              <a:rPr lang="en-GB" sz="2400" dirty="0" smtClean="0">
                <a:latin typeface="Futura Bk BT"/>
              </a:rPr>
              <a:t>Structured light systems: using the deformation of a projected grid a depth map of a scene can be built </a:t>
            </a:r>
            <a:r>
              <a:rPr lang="en-GB" sz="2400" dirty="0" smtClean="0">
                <a:latin typeface="Futura Bk BT"/>
              </a:rPr>
              <a:t>up [11]</a:t>
            </a:r>
            <a:endParaRPr lang="en-GB" sz="2400" dirty="0">
              <a:latin typeface="Futura Bk BT"/>
            </a:endParaRPr>
          </a:p>
        </p:txBody>
      </p:sp>
      <p:sp>
        <p:nvSpPr>
          <p:cNvPr id="37" name="TextBox 36"/>
          <p:cNvSpPr txBox="1"/>
          <p:nvPr/>
        </p:nvSpPr>
        <p:spPr>
          <a:xfrm>
            <a:off x="252240" y="27669379"/>
            <a:ext cx="9790335" cy="2462213"/>
          </a:xfrm>
          <a:prstGeom prst="rect">
            <a:avLst/>
          </a:prstGeom>
          <a:noFill/>
        </p:spPr>
        <p:txBody>
          <a:bodyPr wrap="square" rtlCol="0">
            <a:spAutoFit/>
          </a:bodyPr>
          <a:lstStyle/>
          <a:p>
            <a:pPr marL="342900" indent="-342900">
              <a:buFont typeface="+mj-lt"/>
              <a:buAutoNum type="arabicPeriod"/>
            </a:pPr>
            <a:r>
              <a:rPr lang="en-GB" sz="1400" dirty="0" smtClean="0">
                <a:latin typeface="Futura Bk BT"/>
              </a:rPr>
              <a:t>National </a:t>
            </a:r>
            <a:r>
              <a:rPr lang="en-GB" sz="1400" dirty="0">
                <a:latin typeface="Futura Bk BT"/>
              </a:rPr>
              <a:t>STROKE Association. (2012, April 14). Effects of </a:t>
            </a:r>
            <a:r>
              <a:rPr lang="en-GB" sz="1400" dirty="0" smtClean="0">
                <a:latin typeface="Futura Bk BT"/>
              </a:rPr>
              <a:t>Stroke [Online</a:t>
            </a:r>
            <a:r>
              <a:rPr lang="en-GB" sz="1400" dirty="0">
                <a:latin typeface="Futura Bk BT"/>
              </a:rPr>
              <a:t>]. Available: </a:t>
            </a:r>
            <a:r>
              <a:rPr lang="en-GB" sz="1400" dirty="0" smtClean="0">
                <a:latin typeface="Futura Bk BT"/>
                <a:hlinkClick r:id="rId8"/>
              </a:rPr>
              <a:t>http</a:t>
            </a:r>
            <a:r>
              <a:rPr lang="en-GB" sz="1400" dirty="0">
                <a:latin typeface="Futura Bk BT"/>
                <a:hlinkClick r:id="rId8"/>
              </a:rPr>
              <a:t>://</a:t>
            </a:r>
            <a:r>
              <a:rPr lang="en-GB" sz="1400" dirty="0" smtClean="0">
                <a:latin typeface="Futura Bk BT"/>
                <a:hlinkClick r:id="rId8"/>
              </a:rPr>
              <a:t>www.stroke.org/site/PageServer?pagename=EFFECT</a:t>
            </a:r>
            <a:endParaRPr lang="en-GB" sz="1400" dirty="0" smtClean="0">
              <a:latin typeface="Futura Bk BT"/>
            </a:endParaRPr>
          </a:p>
          <a:p>
            <a:pPr marL="342900" indent="-342900">
              <a:buFont typeface="+mj-lt"/>
              <a:buAutoNum type="arabicPeriod"/>
            </a:pPr>
            <a:r>
              <a:rPr lang="en-GB" sz="1400" dirty="0" smtClean="0">
                <a:latin typeface="Futura Bk BT"/>
              </a:rPr>
              <a:t>physiotherapy-treatment.com (2012, April 5). stroke physical therapy [Online]. Available: </a:t>
            </a:r>
            <a:r>
              <a:rPr lang="en-GB" sz="1400" dirty="0" smtClean="0">
                <a:latin typeface="Futura Bk BT"/>
                <a:hlinkClick r:id="rId9"/>
              </a:rPr>
              <a:t>http://www.physiotherapy-treatment.com/stroke-physical-therapy.html</a:t>
            </a:r>
            <a:endParaRPr lang="en-GB" sz="1400" dirty="0" smtClean="0">
              <a:latin typeface="Futura Bk BT"/>
            </a:endParaRPr>
          </a:p>
          <a:p>
            <a:pPr marL="342900" indent="-342900">
              <a:buFont typeface="+mj-lt"/>
              <a:buAutoNum type="arabicPeriod"/>
            </a:pPr>
            <a:r>
              <a:rPr lang="en-GB" sz="1400" dirty="0" smtClean="0">
                <a:latin typeface="Futura Bk BT"/>
              </a:rPr>
              <a:t>L. </a:t>
            </a:r>
            <a:r>
              <a:rPr lang="en-GB" sz="1400" dirty="0" err="1" smtClean="0">
                <a:latin typeface="Futura Bk BT"/>
              </a:rPr>
              <a:t>Guo</a:t>
            </a:r>
            <a:r>
              <a:rPr lang="en-GB" sz="1400" dirty="0" smtClean="0">
                <a:latin typeface="Futura Bk BT"/>
              </a:rPr>
              <a:t> and L. Yu, Upper limb motion recognition for unsupervised stroke rehabilitation based on Support Vector Machine, Bioelectronics and Bioinformatics (ISBB), 2011.</a:t>
            </a:r>
          </a:p>
          <a:p>
            <a:pPr marL="342900" indent="-342900">
              <a:buFont typeface="+mj-lt"/>
              <a:buAutoNum type="arabicPeriod"/>
            </a:pPr>
            <a:r>
              <a:rPr lang="en-GB" sz="1400" dirty="0" smtClean="0">
                <a:latin typeface="Futura Bk BT"/>
              </a:rPr>
              <a:t>R. C. V. </a:t>
            </a:r>
            <a:r>
              <a:rPr lang="en-GB" sz="1400" dirty="0" err="1" smtClean="0">
                <a:latin typeface="Futura Bk BT"/>
              </a:rPr>
              <a:t>Loureiro</a:t>
            </a:r>
            <a:r>
              <a:rPr lang="en-GB" sz="1400" dirty="0" smtClean="0">
                <a:latin typeface="Futura Bk BT"/>
              </a:rPr>
              <a:t>, W. S. </a:t>
            </a:r>
            <a:r>
              <a:rPr lang="en-GB" sz="1400" dirty="0" err="1" smtClean="0">
                <a:latin typeface="Futura Bk BT"/>
              </a:rPr>
              <a:t>Harwin</a:t>
            </a:r>
            <a:r>
              <a:rPr lang="en-GB" sz="1400" dirty="0" smtClean="0">
                <a:latin typeface="Futura Bk BT"/>
              </a:rPr>
              <a:t>, K. Nagai, and M. Johnson, Advances </a:t>
            </a:r>
            <a:r>
              <a:rPr lang="en-GB" sz="1400" dirty="0" err="1" smtClean="0">
                <a:latin typeface="Futura Bk BT"/>
              </a:rPr>
              <a:t>inupper</a:t>
            </a:r>
            <a:r>
              <a:rPr lang="en-GB" sz="1400" dirty="0" smtClean="0">
                <a:latin typeface="Futura Bk BT"/>
              </a:rPr>
              <a:t> limb stroke rehabilitation: a technology push., Medical &amp; </a:t>
            </a:r>
            <a:r>
              <a:rPr lang="en-GB" sz="1400" dirty="0" err="1" smtClean="0">
                <a:latin typeface="Futura Bk BT"/>
              </a:rPr>
              <a:t>biologicalengineering</a:t>
            </a:r>
            <a:r>
              <a:rPr lang="en-GB" sz="1400" dirty="0" smtClean="0">
                <a:latin typeface="Futura Bk BT"/>
              </a:rPr>
              <a:t> &amp; computing, vol. 49, no. 10, pp. 1103-18, Oct. 2011</a:t>
            </a:r>
            <a:r>
              <a:rPr lang="en-GB" sz="1400" dirty="0" smtClean="0">
                <a:latin typeface="Futura Bk BT"/>
              </a:rPr>
              <a:t>.</a:t>
            </a:r>
          </a:p>
          <a:p>
            <a:pPr marL="342900" indent="-342900">
              <a:buFont typeface="+mj-lt"/>
              <a:buAutoNum type="arabicPeriod" startAt="5"/>
            </a:pPr>
            <a:r>
              <a:rPr lang="en-GB" sz="1400" dirty="0" smtClean="0">
                <a:latin typeface="Futura Bk BT"/>
              </a:rPr>
              <a:t>F. </a:t>
            </a:r>
            <a:r>
              <a:rPr lang="en-GB" sz="1400" dirty="0" err="1" smtClean="0">
                <a:latin typeface="Futura Bk BT"/>
              </a:rPr>
              <a:t>Ghassemi</a:t>
            </a:r>
            <a:r>
              <a:rPr lang="en-GB" sz="1400" dirty="0" smtClean="0">
                <a:latin typeface="Futura Bk BT"/>
              </a:rPr>
              <a:t>, S. </a:t>
            </a:r>
            <a:r>
              <a:rPr lang="en-GB" sz="1400" dirty="0" err="1" smtClean="0">
                <a:latin typeface="Futura Bk BT"/>
              </a:rPr>
              <a:t>Tafazoli</a:t>
            </a:r>
            <a:r>
              <a:rPr lang="en-GB" sz="1400" dirty="0" smtClean="0">
                <a:latin typeface="Futura Bk BT"/>
              </a:rPr>
              <a:t>, and P. Lawrence, Design and </a:t>
            </a:r>
            <a:r>
              <a:rPr lang="en-GB" sz="1400" dirty="0" err="1" smtClean="0">
                <a:latin typeface="Futura Bk BT"/>
              </a:rPr>
              <a:t>Calibrationof</a:t>
            </a:r>
            <a:r>
              <a:rPr lang="en-GB" sz="1400" dirty="0" smtClean="0">
                <a:latin typeface="Futura Bk BT"/>
              </a:rPr>
              <a:t> an Integration-Free Accelerometer-Based Joint-Angle  Sensor, IEEE Transactions on Instrumentation and Measurement, vol. 57, no. 1, pp. 150-159, 2008.</a:t>
            </a:r>
          </a:p>
          <a:p>
            <a:pPr marL="342900" indent="-342900">
              <a:buFont typeface="+mj-lt"/>
              <a:buAutoNum type="arabicPeriod" startAt="5"/>
            </a:pPr>
            <a:r>
              <a:rPr lang="en-GB" sz="1400" dirty="0" err="1" smtClean="0">
                <a:latin typeface="Futura Bk BT"/>
              </a:rPr>
              <a:t>Peratech</a:t>
            </a:r>
            <a:r>
              <a:rPr lang="en-GB" sz="1400" dirty="0" smtClean="0">
                <a:latin typeface="Futura Bk BT"/>
              </a:rPr>
              <a:t>. (2012, May 7). QTC Material [Online]. Available: </a:t>
            </a:r>
            <a:r>
              <a:rPr lang="en-GB" sz="1400" dirty="0" smtClean="0">
                <a:latin typeface="Futura Bk BT"/>
                <a:hlinkClick r:id="rId10"/>
              </a:rPr>
              <a:t>http://</a:t>
            </a:r>
            <a:r>
              <a:rPr lang="en-GB" sz="1400" dirty="0" smtClean="0">
                <a:latin typeface="Futura Bk BT"/>
                <a:hlinkClick r:id="rId10"/>
              </a:rPr>
              <a:t>www.peratech.com/qtcmaterial.php</a:t>
            </a:r>
            <a:endParaRPr lang="en-GB" sz="1400" dirty="0" smtClean="0">
              <a:latin typeface="Futura Bk BT"/>
            </a:endParaRPr>
          </a:p>
        </p:txBody>
      </p:sp>
      <p:sp>
        <p:nvSpPr>
          <p:cNvPr id="38" name="TextBox 37"/>
          <p:cNvSpPr txBox="1"/>
          <p:nvPr/>
        </p:nvSpPr>
        <p:spPr>
          <a:xfrm>
            <a:off x="11125448" y="27386875"/>
            <a:ext cx="9790335" cy="2893100"/>
          </a:xfrm>
          <a:prstGeom prst="rect">
            <a:avLst/>
          </a:prstGeom>
          <a:noFill/>
        </p:spPr>
        <p:txBody>
          <a:bodyPr wrap="square" rtlCol="0">
            <a:spAutoFit/>
          </a:bodyPr>
          <a:lstStyle/>
          <a:p>
            <a:pPr marL="342900" indent="-342900">
              <a:buFont typeface="+mj-lt"/>
              <a:buAutoNum type="arabicPeriod" startAt="7"/>
            </a:pPr>
            <a:r>
              <a:rPr lang="en-GB" sz="1400" dirty="0" smtClean="0">
                <a:latin typeface="Futura Bk BT"/>
              </a:rPr>
              <a:t>Interlink </a:t>
            </a:r>
            <a:r>
              <a:rPr lang="en-GB" sz="1400" dirty="0" smtClean="0">
                <a:latin typeface="Futura Bk BT"/>
              </a:rPr>
              <a:t>Electronics Inc. (2011). Force </a:t>
            </a:r>
            <a:r>
              <a:rPr lang="en-GB" sz="1400" dirty="0" err="1" smtClean="0">
                <a:latin typeface="Futura Bk BT"/>
              </a:rPr>
              <a:t>Sensorsl</a:t>
            </a:r>
            <a:r>
              <a:rPr lang="en-GB" sz="1400" dirty="0" smtClean="0">
                <a:latin typeface="Futura Bk BT"/>
              </a:rPr>
              <a:t> [Online]. </a:t>
            </a:r>
            <a:r>
              <a:rPr lang="en-GB" sz="1400" dirty="0" smtClean="0">
                <a:latin typeface="Futura Bk BT"/>
              </a:rPr>
              <a:t>Available: </a:t>
            </a:r>
            <a:r>
              <a:rPr lang="en-GB" sz="1400" dirty="0" smtClean="0">
                <a:latin typeface="Futura Bk BT"/>
                <a:hlinkClick r:id="rId11"/>
              </a:rPr>
              <a:t>http</a:t>
            </a:r>
            <a:r>
              <a:rPr lang="en-GB" sz="1400" dirty="0" smtClean="0">
                <a:latin typeface="Futura Bk BT"/>
                <a:hlinkClick r:id="rId11"/>
              </a:rPr>
              <a:t>://</a:t>
            </a:r>
            <a:r>
              <a:rPr lang="en-GB" sz="1400" dirty="0" smtClean="0">
                <a:latin typeface="Futura Bk BT"/>
                <a:hlinkClick r:id="rId11"/>
              </a:rPr>
              <a:t>www.interlinkelectronics.com/catalog/Force-Sensors</a:t>
            </a:r>
            <a:endParaRPr lang="en-GB" sz="1400" dirty="0" smtClean="0">
              <a:latin typeface="Futura Bk BT"/>
            </a:endParaRPr>
          </a:p>
          <a:p>
            <a:pPr marL="342900" indent="-342900">
              <a:buFont typeface="+mj-lt"/>
              <a:buAutoNum type="arabicPeriod" startAt="7"/>
            </a:pPr>
            <a:r>
              <a:rPr lang="en-GB" sz="1400" dirty="0" smtClean="0">
                <a:latin typeface="Futura Bk BT"/>
              </a:rPr>
              <a:t>J</a:t>
            </a:r>
            <a:r>
              <a:rPr lang="en-GB" sz="1400" dirty="0" smtClean="0">
                <a:latin typeface="Futura Bk BT"/>
              </a:rPr>
              <a:t>. </a:t>
            </a:r>
            <a:r>
              <a:rPr lang="en-GB" sz="1400" dirty="0" err="1" smtClean="0">
                <a:latin typeface="Futura Bk BT"/>
              </a:rPr>
              <a:t>Iqbal</a:t>
            </a:r>
            <a:r>
              <a:rPr lang="en-GB" sz="1400" dirty="0" smtClean="0">
                <a:latin typeface="Futura Bk BT"/>
              </a:rPr>
              <a:t>, N. G. </a:t>
            </a:r>
            <a:r>
              <a:rPr lang="en-GB" sz="1400" dirty="0" err="1" smtClean="0">
                <a:latin typeface="Futura Bk BT"/>
              </a:rPr>
              <a:t>Tsagarakis</a:t>
            </a:r>
            <a:r>
              <a:rPr lang="en-GB" sz="1400" dirty="0" smtClean="0">
                <a:latin typeface="Futura Bk BT"/>
              </a:rPr>
              <a:t>, and D. G. Caldwell, A multi-DOF robotic </a:t>
            </a:r>
            <a:r>
              <a:rPr lang="en-GB" sz="1400" dirty="0" smtClean="0">
                <a:latin typeface="Futura Bk BT"/>
              </a:rPr>
              <a:t>exoskeleton interface </a:t>
            </a:r>
            <a:r>
              <a:rPr lang="en-GB" sz="1400" dirty="0" smtClean="0">
                <a:latin typeface="Futura Bk BT"/>
              </a:rPr>
              <a:t>for hand motion assistance, 2011 Annual </a:t>
            </a:r>
            <a:r>
              <a:rPr lang="en-GB" sz="1400" dirty="0" smtClean="0">
                <a:latin typeface="Futura Bk BT"/>
              </a:rPr>
              <a:t>International Conference </a:t>
            </a:r>
            <a:r>
              <a:rPr lang="en-GB" sz="1400" dirty="0" smtClean="0">
                <a:latin typeface="Futura Bk BT"/>
              </a:rPr>
              <a:t>of the IEEE Engineering in Medicine and Biology </a:t>
            </a:r>
            <a:r>
              <a:rPr lang="en-GB" sz="1400" dirty="0" smtClean="0">
                <a:latin typeface="Futura Bk BT"/>
              </a:rPr>
              <a:t>Society, pp</a:t>
            </a:r>
            <a:r>
              <a:rPr lang="en-GB" sz="1400" dirty="0" smtClean="0">
                <a:latin typeface="Futura Bk BT"/>
              </a:rPr>
              <a:t>. 1575-1578, Aug. </a:t>
            </a:r>
            <a:r>
              <a:rPr lang="en-GB" sz="1400" dirty="0" smtClean="0">
                <a:latin typeface="Futura Bk BT"/>
              </a:rPr>
              <a:t>2011.</a:t>
            </a:r>
          </a:p>
          <a:p>
            <a:pPr marL="342900" indent="-342900">
              <a:buFont typeface="+mj-lt"/>
              <a:buAutoNum type="arabicPeriod" startAt="7"/>
            </a:pPr>
            <a:r>
              <a:rPr lang="en-GB" sz="1400" dirty="0" smtClean="0">
                <a:latin typeface="Futura Bk BT"/>
              </a:rPr>
              <a:t>J</a:t>
            </a:r>
            <a:r>
              <a:rPr lang="en-GB" sz="1400" dirty="0" smtClean="0">
                <a:latin typeface="Futura Bk BT"/>
              </a:rPr>
              <a:t>. Perry and J. Rosen, Upper-limb powered exoskeleton design, </a:t>
            </a:r>
            <a:r>
              <a:rPr lang="en-GB" sz="1400" dirty="0" err="1" smtClean="0">
                <a:latin typeface="Futura Bk BT"/>
              </a:rPr>
              <a:t>Mechatronics</a:t>
            </a:r>
            <a:r>
              <a:rPr lang="en-GB" sz="1400" dirty="0" smtClean="0">
                <a:latin typeface="Futura Bk BT"/>
              </a:rPr>
              <a:t>, </a:t>
            </a:r>
            <a:r>
              <a:rPr lang="nl-NL" sz="1400" dirty="0" smtClean="0">
                <a:latin typeface="Futura Bk BT"/>
              </a:rPr>
              <a:t>IEEE/ASME</a:t>
            </a:r>
            <a:r>
              <a:rPr lang="nl-NL" sz="1400" dirty="0" smtClean="0">
                <a:latin typeface="Futura Bk BT"/>
              </a:rPr>
              <a:t>, vol. 12, no. 4, pp. 408-417, </a:t>
            </a:r>
            <a:r>
              <a:rPr lang="nl-NL" sz="1400" dirty="0" smtClean="0">
                <a:latin typeface="Futura Bk BT"/>
              </a:rPr>
              <a:t>2007.</a:t>
            </a:r>
          </a:p>
          <a:p>
            <a:pPr marL="342900" indent="-342900">
              <a:buFont typeface="+mj-lt"/>
              <a:buAutoNum type="arabicPeriod" startAt="7"/>
            </a:pPr>
            <a:r>
              <a:rPr lang="it-IT" sz="1400" dirty="0" smtClean="0">
                <a:latin typeface="Futura Bk BT"/>
              </a:rPr>
              <a:t>L</a:t>
            </a:r>
            <a:r>
              <a:rPr lang="it-IT" sz="1400" dirty="0" smtClean="0">
                <a:latin typeface="Futura Bk BT"/>
              </a:rPr>
              <a:t>. Zollo, L. Rossini, M. Bravi, G. Magrone, S. Sterzi, and </a:t>
            </a:r>
            <a:r>
              <a:rPr lang="it-IT" sz="1400" dirty="0" smtClean="0">
                <a:latin typeface="Futura Bk BT"/>
              </a:rPr>
              <a:t>E. </a:t>
            </a:r>
            <a:r>
              <a:rPr lang="en-GB" sz="1400" dirty="0" err="1" smtClean="0">
                <a:latin typeface="Futura Bk BT"/>
              </a:rPr>
              <a:t>Guglielmelli</a:t>
            </a:r>
            <a:r>
              <a:rPr lang="en-GB" sz="1400" dirty="0" smtClean="0">
                <a:latin typeface="Futura Bk BT"/>
              </a:rPr>
              <a:t>, Quantitative evaluation of upper-limb motor control </a:t>
            </a:r>
            <a:r>
              <a:rPr lang="en-GB" sz="1400" dirty="0" smtClean="0">
                <a:latin typeface="Futura Bk BT"/>
              </a:rPr>
              <a:t>in robot-aided </a:t>
            </a:r>
            <a:r>
              <a:rPr lang="en-GB" sz="1400" dirty="0" smtClean="0">
                <a:latin typeface="Futura Bk BT"/>
              </a:rPr>
              <a:t>rehabilitation., Medical &amp; biological engineering &amp; </a:t>
            </a:r>
            <a:r>
              <a:rPr lang="en-GB" sz="1400" dirty="0" smtClean="0">
                <a:latin typeface="Futura Bk BT"/>
              </a:rPr>
              <a:t>computing, vol</a:t>
            </a:r>
            <a:r>
              <a:rPr lang="en-GB" sz="1400" dirty="0" smtClean="0">
                <a:latin typeface="Futura Bk BT"/>
              </a:rPr>
              <a:t>. 49, no. 10, pp. 1131-44, Oct. </a:t>
            </a:r>
            <a:r>
              <a:rPr lang="en-GB" sz="1400" dirty="0" smtClean="0">
                <a:latin typeface="Futura Bk BT"/>
              </a:rPr>
              <a:t>2011.</a:t>
            </a:r>
          </a:p>
          <a:p>
            <a:pPr marL="342900" indent="-342900">
              <a:buFont typeface="+mj-lt"/>
              <a:buAutoNum type="arabicPeriod" startAt="7"/>
            </a:pPr>
            <a:r>
              <a:rPr lang="en-GB" sz="1400" dirty="0" smtClean="0">
                <a:latin typeface="Futura Bk BT"/>
              </a:rPr>
              <a:t>C</a:t>
            </a:r>
            <a:r>
              <a:rPr lang="en-GB" sz="1400" dirty="0" smtClean="0">
                <a:latin typeface="Futura Bk BT"/>
              </a:rPr>
              <a:t>. </a:t>
            </a:r>
            <a:r>
              <a:rPr lang="en-GB" sz="1400" dirty="0" err="1" smtClean="0">
                <a:latin typeface="Futura Bk BT"/>
              </a:rPr>
              <a:t>Schonauer</a:t>
            </a:r>
            <a:r>
              <a:rPr lang="en-GB" sz="1400" dirty="0" smtClean="0">
                <a:latin typeface="Futura Bk BT"/>
              </a:rPr>
              <a:t>, T. </a:t>
            </a:r>
            <a:r>
              <a:rPr lang="en-GB" sz="1400" dirty="0" err="1" smtClean="0">
                <a:latin typeface="Futura Bk BT"/>
              </a:rPr>
              <a:t>Pintaric</a:t>
            </a:r>
            <a:r>
              <a:rPr lang="en-GB" sz="1400" dirty="0" smtClean="0">
                <a:latin typeface="Futura Bk BT"/>
              </a:rPr>
              <a:t>, and H. Kaufmann, Chronic pain </a:t>
            </a:r>
            <a:r>
              <a:rPr lang="en-GB" sz="1400" dirty="0" smtClean="0">
                <a:latin typeface="Futura Bk BT"/>
              </a:rPr>
              <a:t>rehabilitation with </a:t>
            </a:r>
            <a:r>
              <a:rPr lang="en-GB" sz="1400" dirty="0" smtClean="0">
                <a:latin typeface="Futura Bk BT"/>
              </a:rPr>
              <a:t>a serious game using multimodal input, International Conference </a:t>
            </a:r>
            <a:r>
              <a:rPr lang="en-GB" sz="1400" dirty="0" smtClean="0">
                <a:latin typeface="Futura Bk BT"/>
              </a:rPr>
              <a:t>on Virtual </a:t>
            </a:r>
            <a:r>
              <a:rPr lang="en-GB" sz="1400" dirty="0" smtClean="0">
                <a:latin typeface="Futura Bk BT"/>
              </a:rPr>
              <a:t>Rehabilitation, </a:t>
            </a:r>
            <a:r>
              <a:rPr lang="en-GB" sz="1400" dirty="0" smtClean="0">
                <a:latin typeface="Futura Bk BT"/>
              </a:rPr>
              <a:t>2011.</a:t>
            </a:r>
          </a:p>
          <a:p>
            <a:pPr marL="342900" indent="-342900">
              <a:buFont typeface="+mj-lt"/>
              <a:buAutoNum type="arabicPeriod" startAt="7"/>
            </a:pPr>
            <a:r>
              <a:rPr lang="en-GB" sz="1400" dirty="0" smtClean="0">
                <a:latin typeface="Futura Bk BT"/>
              </a:rPr>
              <a:t>W</a:t>
            </a:r>
            <a:r>
              <a:rPr lang="en-GB" sz="1400" dirty="0" smtClean="0">
                <a:latin typeface="Futura Bk BT"/>
              </a:rPr>
              <a:t>. </a:t>
            </a:r>
            <a:r>
              <a:rPr lang="en-GB" sz="1400" dirty="0" err="1" smtClean="0">
                <a:latin typeface="Futura Bk BT"/>
              </a:rPr>
              <a:t>Zeng</a:t>
            </a:r>
            <a:r>
              <a:rPr lang="en-GB" sz="1400" dirty="0" smtClean="0">
                <a:latin typeface="Futura Bk BT"/>
              </a:rPr>
              <a:t> and Z. Zhang, Multimedia at Work Microsoft </a:t>
            </a:r>
            <a:r>
              <a:rPr lang="en-GB" sz="1400" dirty="0" err="1" smtClean="0">
                <a:latin typeface="Futura Bk BT"/>
              </a:rPr>
              <a:t>Kinect</a:t>
            </a:r>
            <a:r>
              <a:rPr lang="en-GB" sz="1400" dirty="0" smtClean="0">
                <a:latin typeface="Futura Bk BT"/>
              </a:rPr>
              <a:t> </a:t>
            </a:r>
            <a:r>
              <a:rPr lang="en-GB" sz="1400" dirty="0" smtClean="0">
                <a:latin typeface="Futura Bk BT"/>
              </a:rPr>
              <a:t>Sensor and </a:t>
            </a:r>
            <a:r>
              <a:rPr lang="en-GB" sz="1400" dirty="0" smtClean="0">
                <a:latin typeface="Futura Bk BT"/>
              </a:rPr>
              <a:t>Its Effect, pp. 4-10, 2012.</a:t>
            </a:r>
            <a:endParaRPr lang="en-GB" sz="1400" dirty="0" smtClean="0">
              <a:latin typeface="Futura Bk BT"/>
            </a:endParaRPr>
          </a:p>
        </p:txBody>
      </p:sp>
      <p:sp>
        <p:nvSpPr>
          <p:cNvPr id="32" name="TextBox 31"/>
          <p:cNvSpPr txBox="1"/>
          <p:nvPr/>
        </p:nvSpPr>
        <p:spPr>
          <a:xfrm>
            <a:off x="828304" y="26517251"/>
            <a:ext cx="864096" cy="461665"/>
          </a:xfrm>
          <a:prstGeom prst="rect">
            <a:avLst/>
          </a:prstGeom>
          <a:noFill/>
        </p:spPr>
        <p:txBody>
          <a:bodyPr wrap="square" rtlCol="0">
            <a:spAutoFit/>
          </a:bodyPr>
          <a:lstStyle/>
          <a:p>
            <a:r>
              <a:rPr lang="en-GB" sz="2400" dirty="0" smtClean="0">
                <a:latin typeface="Futura Bk BT"/>
              </a:rPr>
              <a:t>[11]</a:t>
            </a:r>
            <a:endParaRPr lang="en-GB" sz="2400" dirty="0">
              <a:latin typeface="Futura Bk BT"/>
            </a:endParaRPr>
          </a:p>
        </p:txBody>
      </p:sp>
      <p:sp>
        <p:nvSpPr>
          <p:cNvPr id="33" name="TextBox 32"/>
          <p:cNvSpPr txBox="1"/>
          <p:nvPr/>
        </p:nvSpPr>
        <p:spPr>
          <a:xfrm>
            <a:off x="11269464" y="18380347"/>
            <a:ext cx="864096" cy="461665"/>
          </a:xfrm>
          <a:prstGeom prst="rect">
            <a:avLst/>
          </a:prstGeom>
          <a:noFill/>
        </p:spPr>
        <p:txBody>
          <a:bodyPr wrap="square" rtlCol="0">
            <a:spAutoFit/>
          </a:bodyPr>
          <a:lstStyle/>
          <a:p>
            <a:r>
              <a:rPr lang="en-GB" sz="2400" dirty="0" smtClean="0">
                <a:latin typeface="Futura Bk BT"/>
              </a:rPr>
              <a:t>[8]</a:t>
            </a:r>
            <a:endParaRPr lang="en-GB" sz="2400" dirty="0">
              <a:latin typeface="Futura Bk BT"/>
            </a:endParaRPr>
          </a:p>
        </p:txBody>
      </p:sp>
      <p:sp>
        <p:nvSpPr>
          <p:cNvPr id="39" name="TextBox 38"/>
          <p:cNvSpPr txBox="1"/>
          <p:nvPr/>
        </p:nvSpPr>
        <p:spPr>
          <a:xfrm>
            <a:off x="15733960" y="13195771"/>
            <a:ext cx="864096" cy="461665"/>
          </a:xfrm>
          <a:prstGeom prst="rect">
            <a:avLst/>
          </a:prstGeom>
          <a:noFill/>
        </p:spPr>
        <p:txBody>
          <a:bodyPr wrap="square" rtlCol="0">
            <a:spAutoFit/>
          </a:bodyPr>
          <a:lstStyle/>
          <a:p>
            <a:r>
              <a:rPr lang="en-GB" sz="2400" dirty="0" smtClean="0">
                <a:latin typeface="Futura Bk BT"/>
              </a:rPr>
              <a:t>[9]</a:t>
            </a:r>
            <a:endParaRPr lang="en-GB" sz="2400" dirty="0">
              <a:latin typeface="Futura Bk BT"/>
            </a:endParaRPr>
          </a:p>
        </p:txBody>
      </p:sp>
      <p:sp>
        <p:nvSpPr>
          <p:cNvPr id="40" name="TextBox 39"/>
          <p:cNvSpPr txBox="1"/>
          <p:nvPr/>
        </p:nvSpPr>
        <p:spPr>
          <a:xfrm>
            <a:off x="18110224" y="10315451"/>
            <a:ext cx="864096" cy="461665"/>
          </a:xfrm>
          <a:prstGeom prst="rect">
            <a:avLst/>
          </a:prstGeom>
          <a:noFill/>
        </p:spPr>
        <p:txBody>
          <a:bodyPr wrap="square" rtlCol="0">
            <a:spAutoFit/>
          </a:bodyPr>
          <a:lstStyle/>
          <a:p>
            <a:r>
              <a:rPr lang="en-GB" sz="2400" dirty="0" smtClean="0">
                <a:latin typeface="Futura Bk BT"/>
              </a:rPr>
              <a:t>[10]</a:t>
            </a:r>
            <a:endParaRPr lang="en-GB" sz="2400" dirty="0">
              <a:latin typeface="Futura Bk BT"/>
            </a:endParaRPr>
          </a:p>
        </p:txBody>
      </p:sp>
    </p:spTree>
    <p:extLst>
      <p:ext uri="{BB962C8B-B14F-4D97-AF65-F5344CB8AC3E}">
        <p14:creationId xmlns:p14="http://schemas.microsoft.com/office/powerpoint/2010/main" xmlns="" val="2969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1233</Words>
  <Application>Microsoft Office PowerPoint</Application>
  <PresentationFormat>Custom</PresentationFormat>
  <Paragraphs>61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University of Southampton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E &amp; CS</dc:creator>
  <cp:lastModifiedBy>John</cp:lastModifiedBy>
  <cp:revision>32</cp:revision>
  <dcterms:created xsi:type="dcterms:W3CDTF">2012-05-13T14:45:21Z</dcterms:created>
  <dcterms:modified xsi:type="dcterms:W3CDTF">2012-05-13T23:54:16Z</dcterms:modified>
</cp:coreProperties>
</file>