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5" autoAdjust="0"/>
  </p:normalViewPr>
  <p:slideViewPr>
    <p:cSldViewPr>
      <p:cViewPr>
        <p:scale>
          <a:sx n="66" d="100"/>
          <a:sy n="66" d="100"/>
        </p:scale>
        <p:origin x="2730" y="820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GB"/>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64976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352095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94625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232897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4EFAB-BC6A-412A-BBAD-8E67668E067B}" type="datetimeFigureOut">
              <a:rPr lang="en-GB" smtClean="0"/>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244345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AC4EFAB-BC6A-412A-BBAD-8E67668E067B}" type="datetimeFigureOut">
              <a:rPr lang="en-GB" smtClean="0"/>
              <a:t>13/05/2012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258221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AC4EFAB-BC6A-412A-BBAD-8E67668E067B}" type="datetimeFigureOut">
              <a:rPr lang="en-GB" smtClean="0"/>
              <a:t>13/05/2012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41460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AC4EFAB-BC6A-412A-BBAD-8E67668E067B}" type="datetimeFigureOut">
              <a:rPr lang="en-GB" smtClean="0"/>
              <a:t>13/05/2012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74430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EFAB-BC6A-412A-BBAD-8E67668E067B}" type="datetimeFigureOut">
              <a:rPr lang="en-GB" smtClean="0"/>
              <a:t>13/05/2012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262799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4EFAB-BC6A-412A-BBAD-8E67668E067B}" type="datetimeFigureOut">
              <a:rPr lang="en-GB" smtClean="0"/>
              <a:t>13/05/2012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126156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4EFAB-BC6A-412A-BBAD-8E67668E067B}" type="datetimeFigureOut">
              <a:rPr lang="en-GB" smtClean="0"/>
              <a:t>13/05/2012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4E45A-82A1-4085-8BDB-70FEAC70ADEE}" type="slidenum">
              <a:rPr lang="en-GB" smtClean="0"/>
              <a:t>‹#›</a:t>
            </a:fld>
            <a:endParaRPr lang="en-GB"/>
          </a:p>
        </p:txBody>
      </p:sp>
    </p:spTree>
    <p:extLst>
      <p:ext uri="{BB962C8B-B14F-4D97-AF65-F5344CB8AC3E}">
        <p14:creationId xmlns:p14="http://schemas.microsoft.com/office/powerpoint/2010/main" val="27493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BAC4EFAB-BC6A-412A-BBAD-8E67668E067B}" type="datetimeFigureOut">
              <a:rPr lang="en-GB" smtClean="0"/>
              <a:t>13/05/2012</a:t>
            </a:fld>
            <a:endParaRPr lang="en-GB"/>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CD4E45A-82A1-4085-8BDB-70FEAC70ADEE}" type="slidenum">
              <a:rPr lang="en-GB" smtClean="0"/>
              <a:t>‹#›</a:t>
            </a:fld>
            <a:endParaRPr lang="en-GB"/>
          </a:p>
        </p:txBody>
      </p:sp>
    </p:spTree>
    <p:extLst>
      <p:ext uri="{BB962C8B-B14F-4D97-AF65-F5344CB8AC3E}">
        <p14:creationId xmlns:p14="http://schemas.microsoft.com/office/powerpoint/2010/main" val="360765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troke.org/site/PageServer?pagename=EFFECT"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www.physiotherapy-treatment.com/stroke-physical-therap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1535" y="1746499"/>
            <a:ext cx="19802200" cy="1938992"/>
          </a:xfrm>
          <a:prstGeom prst="rect">
            <a:avLst/>
          </a:prstGeom>
          <a:noFill/>
        </p:spPr>
        <p:txBody>
          <a:bodyPr wrap="square" rtlCol="0">
            <a:spAutoFit/>
          </a:bodyPr>
          <a:lstStyle/>
          <a:p>
            <a:pPr algn="ctr"/>
            <a:r>
              <a:rPr lang="en-GB" sz="6000" b="1" dirty="0">
                <a:latin typeface="Futura Bk BT" pitchFamily="34" charset="0"/>
              </a:rPr>
              <a:t>Review of Sensing and Robot Solutions to </a:t>
            </a:r>
            <a:r>
              <a:rPr lang="en-GB" sz="6000" b="1" dirty="0" smtClean="0">
                <a:latin typeface="Futura Bk BT" pitchFamily="34" charset="0"/>
              </a:rPr>
              <a:t>Stroke Rehabilitation</a:t>
            </a:r>
            <a:r>
              <a:rPr lang="en-GB" sz="6000" b="1" dirty="0">
                <a:latin typeface="Futura Bk BT" pitchFamily="34" charset="0"/>
              </a:rPr>
              <a:t>, Focusing on Upper Limbs</a:t>
            </a:r>
          </a:p>
        </p:txBody>
      </p:sp>
      <p:sp>
        <p:nvSpPr>
          <p:cNvPr id="6" name="TextBox 5"/>
          <p:cNvSpPr txBox="1"/>
          <p:nvPr/>
        </p:nvSpPr>
        <p:spPr>
          <a:xfrm>
            <a:off x="6228904" y="3685491"/>
            <a:ext cx="8424936" cy="1077218"/>
          </a:xfrm>
          <a:prstGeom prst="rect">
            <a:avLst/>
          </a:prstGeom>
          <a:noFill/>
        </p:spPr>
        <p:txBody>
          <a:bodyPr wrap="square" rtlCol="0">
            <a:spAutoFit/>
          </a:bodyPr>
          <a:lstStyle/>
          <a:p>
            <a:pPr algn="ctr"/>
            <a:r>
              <a:rPr lang="en-GB" sz="3200" dirty="0" smtClean="0">
                <a:latin typeface="Futura Bk BT" pitchFamily="34" charset="0"/>
              </a:rPr>
              <a:t>John </a:t>
            </a:r>
            <a:r>
              <a:rPr lang="en-GB" sz="3200" dirty="0" err="1" smtClean="0">
                <a:latin typeface="Futura Bk BT" pitchFamily="34" charset="0"/>
              </a:rPr>
              <a:t>Charlesworth</a:t>
            </a:r>
            <a:endParaRPr lang="en-GB" sz="3200" dirty="0" smtClean="0">
              <a:latin typeface="Futura Bk BT" pitchFamily="34" charset="0"/>
            </a:endParaRPr>
          </a:p>
          <a:p>
            <a:pPr algn="ctr"/>
            <a:r>
              <a:rPr lang="en-GB" sz="3200" dirty="0" smtClean="0">
                <a:latin typeface="Futura Bk BT" pitchFamily="34" charset="0"/>
              </a:rPr>
              <a:t>Supervisor: Dr N. Harris</a:t>
            </a:r>
            <a:endParaRPr lang="en-GB" sz="3200" dirty="0">
              <a:latin typeface="Futura Bk BT"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32" y="162323"/>
            <a:ext cx="33623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4040" y="348060"/>
            <a:ext cx="45910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1535" y="5274891"/>
            <a:ext cx="9289032" cy="584775"/>
          </a:xfrm>
          <a:prstGeom prst="rect">
            <a:avLst/>
          </a:prstGeom>
          <a:solidFill>
            <a:schemeClr val="accent6"/>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pitchFamily="34" charset="0"/>
              </a:rPr>
              <a:t>Introduction</a:t>
            </a:r>
            <a:endParaRPr lang="en-GB" sz="3200" b="1" dirty="0">
              <a:latin typeface="Futura Bk BT" pitchFamily="34" charset="0"/>
            </a:endParaRPr>
          </a:p>
        </p:txBody>
      </p:sp>
      <p:sp>
        <p:nvSpPr>
          <p:cNvPr id="12" name="TextBox 11"/>
          <p:cNvSpPr txBox="1"/>
          <p:nvPr/>
        </p:nvSpPr>
        <p:spPr>
          <a:xfrm>
            <a:off x="11194703" y="5274891"/>
            <a:ext cx="9289032" cy="584775"/>
          </a:xfrm>
          <a:prstGeom prst="rect">
            <a:avLst/>
          </a:prstGeom>
          <a:solidFill>
            <a:schemeClr val="accent4"/>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pitchFamily="34" charset="0"/>
              </a:rPr>
              <a:t>Robots</a:t>
            </a:r>
            <a:endParaRPr lang="en-GB" sz="3200" b="1" dirty="0">
              <a:latin typeface="Futura Bk BT" pitchFamily="34" charset="0"/>
            </a:endParaRPr>
          </a:p>
        </p:txBody>
      </p:sp>
      <p:sp>
        <p:nvSpPr>
          <p:cNvPr id="13" name="TextBox 12"/>
          <p:cNvSpPr txBox="1"/>
          <p:nvPr/>
        </p:nvSpPr>
        <p:spPr>
          <a:xfrm>
            <a:off x="681535" y="13191415"/>
            <a:ext cx="9289032" cy="584775"/>
          </a:xfrm>
          <a:prstGeom prst="rect">
            <a:avLst/>
          </a:prstGeom>
          <a:solidFill>
            <a:schemeClr val="accent2"/>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pitchFamily="34" charset="0"/>
              </a:rPr>
              <a:t>Sensors</a:t>
            </a:r>
            <a:endParaRPr lang="en-GB" sz="3200" b="1" dirty="0">
              <a:latin typeface="Futura Bk BT" pitchFamily="34" charset="0"/>
            </a:endParaRPr>
          </a:p>
        </p:txBody>
      </p:sp>
      <p:sp>
        <p:nvSpPr>
          <p:cNvPr id="14" name="TextBox 13"/>
          <p:cNvSpPr txBox="1"/>
          <p:nvPr/>
        </p:nvSpPr>
        <p:spPr>
          <a:xfrm>
            <a:off x="681535" y="20972635"/>
            <a:ext cx="9289032" cy="584775"/>
          </a:xfrm>
          <a:prstGeom prst="rect">
            <a:avLst/>
          </a:prstGeom>
          <a:solidFill>
            <a:schemeClr val="accent3"/>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pitchFamily="34" charset="0"/>
              </a:rPr>
              <a:t>Vision Based</a:t>
            </a:r>
            <a:endParaRPr lang="en-GB" sz="3200" b="1" dirty="0">
              <a:latin typeface="Futura Bk BT" pitchFamily="34" charset="0"/>
            </a:endParaRPr>
          </a:p>
        </p:txBody>
      </p:sp>
      <p:sp>
        <p:nvSpPr>
          <p:cNvPr id="15" name="TextBox 14"/>
          <p:cNvSpPr txBox="1"/>
          <p:nvPr/>
        </p:nvSpPr>
        <p:spPr>
          <a:xfrm>
            <a:off x="11194701" y="19912904"/>
            <a:ext cx="9289032" cy="584775"/>
          </a:xfrm>
          <a:prstGeom prst="rect">
            <a:avLst/>
          </a:prstGeom>
          <a:solidFill>
            <a:schemeClr val="accent1"/>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pitchFamily="34" charset="0"/>
              </a:rPr>
              <a:t>Conclusions</a:t>
            </a:r>
            <a:endParaRPr lang="en-GB" sz="3200" b="1" dirty="0">
              <a:latin typeface="Futura Bk BT" pitchFamily="34" charset="0"/>
            </a:endParaRPr>
          </a:p>
        </p:txBody>
      </p:sp>
      <p:sp>
        <p:nvSpPr>
          <p:cNvPr id="17" name="TextBox 16"/>
          <p:cNvSpPr txBox="1"/>
          <p:nvPr/>
        </p:nvSpPr>
        <p:spPr>
          <a:xfrm>
            <a:off x="681535" y="6045090"/>
            <a:ext cx="9289032" cy="3416320"/>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pitchFamily="34" charset="0"/>
              </a:rPr>
              <a:t>Strokes can affect the victim differently depending on which part of the brain it happens in:</a:t>
            </a:r>
          </a:p>
          <a:p>
            <a:pPr marL="342900" indent="-342900">
              <a:buFont typeface="Arial" pitchFamily="34" charset="0"/>
              <a:buChar char="•"/>
            </a:pPr>
            <a:r>
              <a:rPr lang="en-GB" sz="2400" dirty="0" smtClean="0">
                <a:latin typeface="Futura Bk BT" pitchFamily="34" charset="0"/>
              </a:rPr>
              <a:t>Left or right hemisphere: paralysis down one side of the body, spatial awareness, language skills and judgement can be impaired</a:t>
            </a:r>
          </a:p>
          <a:p>
            <a:pPr marL="342900" indent="-342900">
              <a:buFont typeface="Arial" pitchFamily="34" charset="0"/>
              <a:buChar char="•"/>
            </a:pPr>
            <a:r>
              <a:rPr lang="en-GB" sz="2400" dirty="0" smtClean="0">
                <a:latin typeface="Futura Bk BT" pitchFamily="34" charset="0"/>
              </a:rPr>
              <a:t>Cerebellum: Balance and co-ordination are affected</a:t>
            </a:r>
          </a:p>
          <a:p>
            <a:pPr marL="342900" indent="-342900">
              <a:buFont typeface="Arial" pitchFamily="34" charset="0"/>
              <a:buChar char="•"/>
            </a:pPr>
            <a:r>
              <a:rPr lang="en-GB" sz="2400" dirty="0" smtClean="0">
                <a:latin typeface="Futura Bk BT" pitchFamily="34" charset="0"/>
              </a:rPr>
              <a:t>Brain stem: up to total paralysis or death</a:t>
            </a:r>
          </a:p>
          <a:p>
            <a:r>
              <a:rPr lang="en-GB" sz="2400" dirty="0" smtClean="0">
                <a:latin typeface="Futura Bk BT" pitchFamily="34" charset="0"/>
              </a:rPr>
              <a:t>It is possible to recover some functionality after a stroke due to the brain’s ‘plasticity’: its ability to rewire itself after damage.</a:t>
            </a:r>
          </a:p>
        </p:txBody>
      </p:sp>
      <p:sp>
        <p:nvSpPr>
          <p:cNvPr id="18" name="TextBox 17"/>
          <p:cNvSpPr txBox="1"/>
          <p:nvPr/>
        </p:nvSpPr>
        <p:spPr>
          <a:xfrm>
            <a:off x="681535" y="9595371"/>
            <a:ext cx="9289032" cy="3416320"/>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pitchFamily="34" charset="0"/>
              </a:rPr>
              <a:t>Care of stroke victims is broken down into three stages:</a:t>
            </a:r>
          </a:p>
          <a:p>
            <a:pPr marL="342900" indent="-342900">
              <a:buFont typeface="Arial" pitchFamily="34" charset="0"/>
              <a:buChar char="•"/>
            </a:pPr>
            <a:r>
              <a:rPr lang="en-GB" sz="2400" dirty="0" smtClean="0">
                <a:latin typeface="Futura Bk BT" pitchFamily="34" charset="0"/>
              </a:rPr>
              <a:t>Acute care: preventing further strokes, checking vital signs and restoring basic functionality</a:t>
            </a:r>
          </a:p>
          <a:p>
            <a:pPr marL="342900" indent="-342900">
              <a:buFont typeface="Arial" pitchFamily="34" charset="0"/>
              <a:buChar char="•"/>
            </a:pPr>
            <a:r>
              <a:rPr lang="en-GB" sz="2400" dirty="0" smtClean="0">
                <a:latin typeface="Futura Bk BT" pitchFamily="34" charset="0"/>
              </a:rPr>
              <a:t>Rehabilitation care: bringing the patient to a level of functional independence whereby they can be released into community care</a:t>
            </a:r>
          </a:p>
          <a:p>
            <a:pPr marL="342900" indent="-342900">
              <a:buFont typeface="Arial" pitchFamily="34" charset="0"/>
              <a:buChar char="•"/>
            </a:pPr>
            <a:r>
              <a:rPr lang="en-GB" sz="2400" dirty="0" smtClean="0">
                <a:latin typeface="Futura Bk BT" pitchFamily="34" charset="0"/>
              </a:rPr>
              <a:t>Community care: continuing support to the patient</a:t>
            </a:r>
          </a:p>
          <a:p>
            <a:r>
              <a:rPr lang="en-GB" sz="2400" dirty="0" smtClean="0">
                <a:latin typeface="Futura Bk BT" pitchFamily="34" charset="0"/>
              </a:rPr>
              <a:t>There is potential for robotic and sensing systems to improve the quality of care at each of these stages; particularly the rehabilitation and community stages.</a:t>
            </a:r>
          </a:p>
        </p:txBody>
      </p:sp>
      <p:sp>
        <p:nvSpPr>
          <p:cNvPr id="19" name="TextBox 18"/>
          <p:cNvSpPr txBox="1"/>
          <p:nvPr/>
        </p:nvSpPr>
        <p:spPr>
          <a:xfrm>
            <a:off x="681535" y="13967515"/>
            <a:ext cx="9289032" cy="1938992"/>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pitchFamily="34" charset="0"/>
              </a:rPr>
              <a:t>Motion Sensors:</a:t>
            </a:r>
          </a:p>
          <a:p>
            <a:r>
              <a:rPr lang="en-GB" sz="2400" dirty="0" smtClean="0">
                <a:latin typeface="Futura Bk BT" pitchFamily="34" charset="0"/>
              </a:rPr>
              <a:t>Accelerometers are a useful sensor for this purpose as they output the acceleration of the object which can be used to calculate velocity and displacement, or to build up an acceleration profile for a movement allowing it to be recognised.  </a:t>
            </a:r>
            <a:endParaRPr lang="en-GB" sz="2400" dirty="0">
              <a:latin typeface="Futura Bk BT" pitchFamily="34" charset="0"/>
            </a:endParaRPr>
          </a:p>
        </p:txBody>
      </p:sp>
      <p:sp>
        <p:nvSpPr>
          <p:cNvPr id="20" name="TextBox 19"/>
          <p:cNvSpPr txBox="1"/>
          <p:nvPr/>
        </p:nvSpPr>
        <p:spPr>
          <a:xfrm>
            <a:off x="681535" y="16061282"/>
            <a:ext cx="9289032" cy="2677656"/>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pitchFamily="34" charset="0"/>
              </a:rPr>
              <a:t>Angle Sensors:</a:t>
            </a:r>
          </a:p>
          <a:p>
            <a:r>
              <a:rPr lang="en-GB" sz="2400" dirty="0" smtClean="0">
                <a:latin typeface="Futura Bk BT" pitchFamily="34" charset="0"/>
              </a:rPr>
              <a:t>The angle of a joint can most easily be passively measured using a potentiometer, assuming proper hinge alignment. If proper hinge alignment is not possible angle can also be calculated by placing an accelerometer either side of the joint.</a:t>
            </a:r>
          </a:p>
          <a:p>
            <a:r>
              <a:rPr lang="en-GB" sz="2400" dirty="0" smtClean="0">
                <a:latin typeface="Futura Bk BT" pitchFamily="34" charset="0"/>
              </a:rPr>
              <a:t>For measuring the position of an active joint (by measuring the position of the motor driving it) a magnetometer is most common.</a:t>
            </a:r>
            <a:endParaRPr lang="en-GB" sz="2400" dirty="0">
              <a:latin typeface="Futura Bk BT" pitchFamily="34" charset="0"/>
            </a:endParaRPr>
          </a:p>
        </p:txBody>
      </p:sp>
      <p:sp>
        <p:nvSpPr>
          <p:cNvPr id="21" name="TextBox 20"/>
          <p:cNvSpPr txBox="1"/>
          <p:nvPr/>
        </p:nvSpPr>
        <p:spPr>
          <a:xfrm>
            <a:off x="681535" y="18874129"/>
            <a:ext cx="9289032" cy="1938992"/>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pitchFamily="34" charset="0"/>
              </a:rPr>
              <a:t>Force Sensors:</a:t>
            </a:r>
          </a:p>
          <a:p>
            <a:r>
              <a:rPr lang="en-GB" sz="2400" dirty="0" smtClean="0">
                <a:latin typeface="Futura Bk BT" pitchFamily="34" charset="0"/>
              </a:rPr>
              <a:t>Indicating force can be done using a force sensitive resistor (FSR), to measure applied force quantum tunnelling composite (QTC) material is a better choice as it gives a more reliable change of output with applied force.</a:t>
            </a:r>
            <a:endParaRPr lang="en-GB" sz="2400" dirty="0">
              <a:latin typeface="Futura Bk BT" pitchFamily="34" charset="0"/>
            </a:endParaRPr>
          </a:p>
        </p:txBody>
      </p:sp>
      <p:sp>
        <p:nvSpPr>
          <p:cNvPr id="10" name="Rectangle 9"/>
          <p:cNvSpPr/>
          <p:nvPr/>
        </p:nvSpPr>
        <p:spPr>
          <a:xfrm>
            <a:off x="0" y="27957411"/>
            <a:ext cx="21386800" cy="2322564"/>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8288" y="13674772"/>
            <a:ext cx="4929965" cy="4417249"/>
          </a:xfrm>
          <a:prstGeom prst="rect">
            <a:avLst/>
          </a:prstGeom>
          <a:ln>
            <a:solidFill>
              <a:schemeClr val="accent4"/>
            </a:solidFill>
          </a:ln>
          <a:effectLst>
            <a:outerShdw blurRad="50800" dist="38100" dir="8100000" algn="tr" rotWithShape="0">
              <a:prstClr val="black">
                <a:alpha val="40000"/>
              </a:prstClr>
            </a:outerShdw>
          </a:effectLst>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535" y="25177066"/>
            <a:ext cx="5027754" cy="2554517"/>
          </a:xfrm>
          <a:prstGeom prst="rect">
            <a:avLst/>
          </a:prstGeom>
          <a:ln>
            <a:solidFill>
              <a:schemeClr val="accent3"/>
            </a:solidFill>
          </a:ln>
          <a:effectLst>
            <a:outerShdw blurRad="50800" dist="38100" dir="8100000" algn="tr" rotWithShape="0">
              <a:prstClr val="black">
                <a:alpha val="40000"/>
              </a:prstClr>
            </a:outerShdw>
          </a:effectLst>
        </p:spPr>
      </p:pic>
      <p:sp>
        <p:nvSpPr>
          <p:cNvPr id="24" name="TextBox 23"/>
          <p:cNvSpPr txBox="1"/>
          <p:nvPr/>
        </p:nvSpPr>
        <p:spPr>
          <a:xfrm>
            <a:off x="180232" y="28029419"/>
            <a:ext cx="2376264" cy="400110"/>
          </a:xfrm>
          <a:prstGeom prst="rect">
            <a:avLst/>
          </a:prstGeom>
          <a:noFill/>
        </p:spPr>
        <p:txBody>
          <a:bodyPr wrap="square" rtlCol="0">
            <a:spAutoFit/>
          </a:bodyPr>
          <a:lstStyle/>
          <a:p>
            <a:r>
              <a:rPr lang="en-GB" sz="2000" b="1" dirty="0" smtClean="0">
                <a:latin typeface="Futura Bk BT" pitchFamily="34" charset="0"/>
              </a:rPr>
              <a:t>References</a:t>
            </a:r>
            <a:endParaRPr lang="en-GB" sz="2000" b="1" dirty="0">
              <a:latin typeface="Futura Bk BT" pitchFamily="34" charset="0"/>
            </a:endParaRPr>
          </a:p>
        </p:txBody>
      </p:sp>
      <p:sp>
        <p:nvSpPr>
          <p:cNvPr id="27" name="TextBox 26"/>
          <p:cNvSpPr txBox="1"/>
          <p:nvPr/>
        </p:nvSpPr>
        <p:spPr>
          <a:xfrm>
            <a:off x="11194703" y="6045090"/>
            <a:ext cx="9289032" cy="2308324"/>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pitchFamily="34" charset="0"/>
              </a:rPr>
              <a:t>End-effector:</a:t>
            </a:r>
          </a:p>
          <a:p>
            <a:r>
              <a:rPr lang="en-GB" sz="2400" dirty="0" smtClean="0">
                <a:latin typeface="Futura Bk BT" pitchFamily="34" charset="0"/>
              </a:rPr>
              <a:t>End-effector systems are anchored at one end and free to move at the other, the free to move end is attached to the patient and it’s position monitored as the patient performs a task. The output from the system when the same task is performed at different stages in the patient’s rehabilitation can be used as a metric of recovery.</a:t>
            </a:r>
            <a:endParaRPr lang="en-GB" sz="2400" dirty="0">
              <a:latin typeface="Futura Bk BT" pitchFamily="34" charset="0"/>
            </a:endParaRPr>
          </a:p>
        </p:txBody>
      </p:sp>
      <p:sp>
        <p:nvSpPr>
          <p:cNvPr id="28" name="TextBox 27"/>
          <p:cNvSpPr txBox="1"/>
          <p:nvPr/>
        </p:nvSpPr>
        <p:spPr>
          <a:xfrm>
            <a:off x="11194701" y="20713780"/>
            <a:ext cx="9289032" cy="71096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pPr marL="342900" indent="-342900">
              <a:buFont typeface="Arial" pitchFamily="34" charset="0"/>
              <a:buChar char="•"/>
            </a:pPr>
            <a:r>
              <a:rPr lang="en-GB" sz="2400" dirty="0" smtClean="0"/>
              <a:t>The effects of a partially paralysing stroke can be mitigated through rehabilitation due to the brain’s plasticity</a:t>
            </a:r>
          </a:p>
          <a:p>
            <a:pPr marL="342900" indent="-342900">
              <a:buFont typeface="Arial" pitchFamily="34" charset="0"/>
              <a:buChar char="•"/>
            </a:pPr>
            <a:r>
              <a:rPr lang="en-GB" sz="2400" dirty="0" smtClean="0"/>
              <a:t>Robotic and sensor systems have potential as useful tools to the physiotherapist and to the patient</a:t>
            </a:r>
          </a:p>
          <a:p>
            <a:pPr marL="342900" indent="-342900">
              <a:buFont typeface="Arial" pitchFamily="34" charset="0"/>
              <a:buChar char="•"/>
            </a:pPr>
            <a:r>
              <a:rPr lang="en-GB" sz="2400" dirty="0" smtClean="0"/>
              <a:t>There are two main areas where rehabilitation systems are appropriate:</a:t>
            </a:r>
          </a:p>
          <a:p>
            <a:pPr marL="1819062" lvl="1" indent="-342900">
              <a:buFont typeface="Arial" pitchFamily="34" charset="0"/>
              <a:buChar char="•"/>
            </a:pPr>
            <a:r>
              <a:rPr lang="en-GB" sz="2400" dirty="0" smtClean="0"/>
              <a:t>Large complex systems for use by professionals in a hospital environment; such as the big end-effector or </a:t>
            </a:r>
            <a:r>
              <a:rPr lang="en-GB" sz="2400" dirty="0" err="1" smtClean="0"/>
              <a:t>exoskeltal</a:t>
            </a:r>
            <a:r>
              <a:rPr lang="en-GB" sz="2400" dirty="0" smtClean="0"/>
              <a:t> systems</a:t>
            </a:r>
          </a:p>
          <a:p>
            <a:pPr marL="1819062" lvl="1" indent="-342900">
              <a:buFont typeface="Arial" pitchFamily="34" charset="0"/>
              <a:buChar char="•"/>
            </a:pPr>
            <a:r>
              <a:rPr lang="en-GB" sz="2400" dirty="0" smtClean="0"/>
              <a:t>Small simple systems for use by the patient at home to help monitor progress and maintain motivation. Suitable systems for this include those based on a few sensors and vision based systems.</a:t>
            </a:r>
          </a:p>
          <a:p>
            <a:pPr marL="342900" indent="-342900">
              <a:buFont typeface="Arial" pitchFamily="34" charset="0"/>
              <a:buChar char="•"/>
            </a:pPr>
            <a:r>
              <a:rPr lang="en-GB" sz="2400" dirty="0" err="1" smtClean="0"/>
              <a:t>Exoskeletal</a:t>
            </a:r>
            <a:r>
              <a:rPr lang="en-GB" sz="2400" dirty="0" smtClean="0"/>
              <a:t> systems capture more information than end-effector systems but are correspondingly more complex</a:t>
            </a:r>
          </a:p>
          <a:p>
            <a:pPr marL="342900" indent="-342900">
              <a:buFont typeface="Arial" pitchFamily="34" charset="0"/>
              <a:buChar char="•"/>
            </a:pPr>
            <a:r>
              <a:rPr lang="en-GB" sz="2400" dirty="0" smtClean="0"/>
              <a:t>Linking the system to a game or virtual environment simulating activities of daily living is important in terms of maintaining patient motivation and co-operation. Most systems aimed at rehabilitation include such an interface.</a:t>
            </a:r>
          </a:p>
        </p:txBody>
      </p:sp>
      <p:sp>
        <p:nvSpPr>
          <p:cNvPr id="29" name="TextBox 28"/>
          <p:cNvSpPr txBox="1"/>
          <p:nvPr/>
        </p:nvSpPr>
        <p:spPr>
          <a:xfrm>
            <a:off x="11194701" y="8553551"/>
            <a:ext cx="5259337" cy="304698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pitchFamily="34" charset="0"/>
              </a:rPr>
              <a:t>An example of a commercially available end-effector system is the InMotion2 (shown right). This system attaches to the patient at the wrist and forearm an can monitor the position of both in a 2D plane whilst the patient performs tasks shown to him on a screen.</a:t>
            </a:r>
            <a:endParaRPr lang="en-GB" sz="2400" dirty="0">
              <a:latin typeface="Futura Bk BT" pitchFamily="34" charset="0"/>
            </a:endParaRPr>
          </a:p>
        </p:txBody>
      </p:sp>
      <p:sp>
        <p:nvSpPr>
          <p:cNvPr id="30" name="TextBox 29"/>
          <p:cNvSpPr txBox="1"/>
          <p:nvPr/>
        </p:nvSpPr>
        <p:spPr>
          <a:xfrm>
            <a:off x="11194701" y="11898554"/>
            <a:ext cx="9289032" cy="1569660"/>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pitchFamily="34" charset="0"/>
              </a:rPr>
              <a:t>Exoskeleton:</a:t>
            </a:r>
          </a:p>
          <a:p>
            <a:r>
              <a:rPr lang="en-GB" sz="2400" dirty="0" err="1" smtClean="0">
                <a:latin typeface="Futura Bk BT" pitchFamily="34" charset="0"/>
              </a:rPr>
              <a:t>Exoskeletal</a:t>
            </a:r>
            <a:r>
              <a:rPr lang="en-GB" sz="2400" dirty="0" smtClean="0">
                <a:latin typeface="Futura Bk BT" pitchFamily="34" charset="0"/>
              </a:rPr>
              <a:t> systems encase the limb. By doing this they are able to monitor the position of the limb over a much greater number of degrees of freedom than end-effector systems.</a:t>
            </a:r>
          </a:p>
        </p:txBody>
      </p:sp>
      <p:sp>
        <p:nvSpPr>
          <p:cNvPr id="31" name="TextBox 30"/>
          <p:cNvSpPr txBox="1"/>
          <p:nvPr/>
        </p:nvSpPr>
        <p:spPr>
          <a:xfrm>
            <a:off x="11194702" y="13689930"/>
            <a:ext cx="4107209" cy="304698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pitchFamily="34" charset="0"/>
              </a:rPr>
              <a:t>An example of an </a:t>
            </a:r>
            <a:r>
              <a:rPr lang="en-GB" sz="2400" dirty="0" err="1" smtClean="0">
                <a:latin typeface="Futura Bk BT" pitchFamily="34" charset="0"/>
              </a:rPr>
              <a:t>exoskeletal</a:t>
            </a:r>
            <a:r>
              <a:rPr lang="en-GB" sz="2400" dirty="0" smtClean="0">
                <a:latin typeface="Futura Bk BT" pitchFamily="34" charset="0"/>
              </a:rPr>
              <a:t> system is the CADEN-7 system (shown right). The 7 in CADEN-7 comes from the fact that the system has 7 degrees of freedom, the same number as the human arm.</a:t>
            </a:r>
            <a:endParaRPr lang="en-GB" sz="2400" dirty="0">
              <a:latin typeface="Futura Bk BT" pitchFamily="34" charset="0"/>
            </a:endParaRP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4701" y="16967750"/>
            <a:ext cx="4107210" cy="2613678"/>
          </a:xfrm>
          <a:prstGeom prst="rect">
            <a:avLst/>
          </a:prstGeom>
          <a:ln>
            <a:solidFill>
              <a:schemeClr val="accent4"/>
            </a:solidFill>
          </a:ln>
          <a:effectLst>
            <a:outerShdw blurRad="50800" dist="38100" dir="8100000" algn="tr" rotWithShape="0">
              <a:prstClr val="black">
                <a:alpha val="40000"/>
              </a:prstClr>
            </a:outerShdw>
          </a:effectLst>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11328" y="8535256"/>
            <a:ext cx="3903274" cy="3065283"/>
          </a:xfrm>
          <a:prstGeom prst="rect">
            <a:avLst/>
          </a:prstGeom>
          <a:ln>
            <a:solidFill>
              <a:schemeClr val="accent4"/>
            </a:solidFill>
          </a:ln>
          <a:effectLst>
            <a:outerShdw blurRad="50800" dist="38100" dir="8100000" algn="tr" rotWithShape="0">
              <a:prstClr val="black">
                <a:alpha val="40000"/>
              </a:prstClr>
            </a:outerShdw>
          </a:effectLst>
        </p:spPr>
      </p:pic>
      <p:sp>
        <p:nvSpPr>
          <p:cNvPr id="34" name="TextBox 33"/>
          <p:cNvSpPr txBox="1"/>
          <p:nvPr/>
        </p:nvSpPr>
        <p:spPr>
          <a:xfrm>
            <a:off x="15558288" y="18320131"/>
            <a:ext cx="4925445" cy="1200329"/>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pitchFamily="34" charset="0"/>
              </a:rPr>
              <a:t>An example of an </a:t>
            </a:r>
            <a:r>
              <a:rPr lang="en-GB" sz="2400" dirty="0" err="1" smtClean="0">
                <a:latin typeface="Futura Bk BT" pitchFamily="34" charset="0"/>
              </a:rPr>
              <a:t>exoskeletal</a:t>
            </a:r>
            <a:r>
              <a:rPr lang="en-GB" sz="2400" dirty="0" smtClean="0">
                <a:latin typeface="Futura Bk BT" pitchFamily="34" charset="0"/>
              </a:rPr>
              <a:t> system for the hand is the HEXOSYS-II (shown left).</a:t>
            </a:r>
            <a:endParaRPr lang="en-GB" sz="2400" dirty="0">
              <a:latin typeface="Futura Bk BT" pitchFamily="34" charset="0"/>
            </a:endParaRPr>
          </a:p>
        </p:txBody>
      </p:sp>
      <p:sp>
        <p:nvSpPr>
          <p:cNvPr id="35" name="TextBox 34"/>
          <p:cNvSpPr txBox="1"/>
          <p:nvPr/>
        </p:nvSpPr>
        <p:spPr>
          <a:xfrm>
            <a:off x="5938119" y="25115497"/>
            <a:ext cx="4032448" cy="2677656"/>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pitchFamily="34" charset="0"/>
              </a:rPr>
              <a:t>Several systems are being developed using the Microsoft™ Kinect™ sensor for stroke rehabilitation. The Kinect™ includes a camera and a structured light system.</a:t>
            </a:r>
            <a:endParaRPr lang="en-GB" sz="2400" dirty="0">
              <a:latin typeface="Futura Bk BT" pitchFamily="34" charset="0"/>
            </a:endParaRPr>
          </a:p>
        </p:txBody>
      </p:sp>
      <p:sp>
        <p:nvSpPr>
          <p:cNvPr id="36" name="TextBox 35"/>
          <p:cNvSpPr txBox="1"/>
          <p:nvPr/>
        </p:nvSpPr>
        <p:spPr>
          <a:xfrm>
            <a:off x="681535" y="21764723"/>
            <a:ext cx="9289032" cy="3046988"/>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pitchFamily="34" charset="0"/>
              </a:rPr>
              <a:t>Vision based systems come in three main formats:</a:t>
            </a:r>
          </a:p>
          <a:p>
            <a:pPr marL="342900" indent="-342900">
              <a:buFont typeface="Arial" pitchFamily="34" charset="0"/>
              <a:buChar char="•"/>
            </a:pPr>
            <a:r>
              <a:rPr lang="en-GB" sz="2400" dirty="0" smtClean="0">
                <a:latin typeface="Futura Bk BT" pitchFamily="34" charset="0"/>
              </a:rPr>
              <a:t>Single camera based systems: recognition and tracking of human form in 2D images</a:t>
            </a:r>
          </a:p>
          <a:p>
            <a:pPr marL="342900" indent="-342900">
              <a:buFont typeface="Arial" pitchFamily="34" charset="0"/>
              <a:buChar char="•"/>
            </a:pPr>
            <a:r>
              <a:rPr lang="en-GB" sz="2400" dirty="0" smtClean="0">
                <a:latin typeface="Futura Bk BT" pitchFamily="34" charset="0"/>
              </a:rPr>
              <a:t>Multi-camera systems: using multiple cameras 3D information of a scene can be constructed, this aids significantly in the locating and tracking of objects</a:t>
            </a:r>
          </a:p>
          <a:p>
            <a:pPr marL="342900" indent="-342900">
              <a:buFont typeface="Arial" pitchFamily="34" charset="0"/>
              <a:buChar char="•"/>
            </a:pPr>
            <a:r>
              <a:rPr lang="en-GB" sz="2400" dirty="0" smtClean="0">
                <a:latin typeface="Futura Bk BT" pitchFamily="34" charset="0"/>
              </a:rPr>
              <a:t>Structured light systems: using the deformation of a projected grid a depth map of a scene can be built up</a:t>
            </a:r>
            <a:endParaRPr lang="en-GB" sz="2400" dirty="0">
              <a:latin typeface="Futura Bk BT" pitchFamily="34" charset="0"/>
            </a:endParaRPr>
          </a:p>
        </p:txBody>
      </p:sp>
      <p:sp>
        <p:nvSpPr>
          <p:cNvPr id="37" name="TextBox 36"/>
          <p:cNvSpPr txBox="1"/>
          <p:nvPr/>
        </p:nvSpPr>
        <p:spPr>
          <a:xfrm>
            <a:off x="180231" y="28389459"/>
            <a:ext cx="9790335" cy="1815882"/>
          </a:xfrm>
          <a:prstGeom prst="rect">
            <a:avLst/>
          </a:prstGeom>
          <a:noFill/>
        </p:spPr>
        <p:txBody>
          <a:bodyPr wrap="square" rtlCol="0">
            <a:spAutoFit/>
          </a:bodyPr>
          <a:lstStyle/>
          <a:p>
            <a:pPr marL="342900" indent="-342900">
              <a:buFont typeface="+mj-lt"/>
              <a:buAutoNum type="arabicPeriod"/>
            </a:pPr>
            <a:r>
              <a:rPr lang="en-GB" sz="1400" dirty="0" smtClean="0"/>
              <a:t>National </a:t>
            </a:r>
            <a:r>
              <a:rPr lang="en-GB" sz="1400" dirty="0"/>
              <a:t>STROKE Association. (2012, April 14). Effects of </a:t>
            </a:r>
            <a:r>
              <a:rPr lang="en-GB" sz="1400" dirty="0" smtClean="0"/>
              <a:t>Stroke [Online</a:t>
            </a:r>
            <a:r>
              <a:rPr lang="en-GB" sz="1400" dirty="0"/>
              <a:t>]. Available: </a:t>
            </a:r>
            <a:r>
              <a:rPr lang="en-GB" sz="1400" dirty="0" smtClean="0">
                <a:hlinkClick r:id="rId8"/>
              </a:rPr>
              <a:t>http</a:t>
            </a:r>
            <a:r>
              <a:rPr lang="en-GB" sz="1400" dirty="0">
                <a:hlinkClick r:id="rId8"/>
              </a:rPr>
              <a:t>://</a:t>
            </a:r>
            <a:r>
              <a:rPr lang="en-GB" sz="1400" dirty="0" smtClean="0">
                <a:hlinkClick r:id="rId8"/>
              </a:rPr>
              <a:t>www.stroke.org/site/PageServer?pagename=EFFECT</a:t>
            </a:r>
            <a:endParaRPr lang="en-GB" sz="1400" dirty="0" smtClean="0"/>
          </a:p>
          <a:p>
            <a:pPr marL="342900" indent="-342900">
              <a:buFont typeface="+mj-lt"/>
              <a:buAutoNum type="arabicPeriod"/>
            </a:pPr>
            <a:r>
              <a:rPr lang="en-GB" sz="1400" dirty="0" smtClean="0"/>
              <a:t>physiotherapy-treatment.com (2012, April 5). stroke physical therapy [Online]. Available: </a:t>
            </a:r>
            <a:r>
              <a:rPr lang="en-GB" sz="1400" dirty="0" smtClean="0">
                <a:hlinkClick r:id="rId9"/>
              </a:rPr>
              <a:t>http://www.physiotherapy-treatment.com/stroke-physical-therapy.html</a:t>
            </a:r>
            <a:endParaRPr lang="en-GB" sz="1400" dirty="0" smtClean="0"/>
          </a:p>
          <a:p>
            <a:pPr marL="342900" indent="-342900">
              <a:buFont typeface="+mj-lt"/>
              <a:buAutoNum type="arabicPeriod"/>
            </a:pPr>
            <a:r>
              <a:rPr lang="en-GB" sz="1400" dirty="0" smtClean="0"/>
              <a:t>L. </a:t>
            </a:r>
            <a:r>
              <a:rPr lang="en-GB" sz="1400" dirty="0" err="1" smtClean="0"/>
              <a:t>Guo</a:t>
            </a:r>
            <a:r>
              <a:rPr lang="en-GB" sz="1400" dirty="0" smtClean="0"/>
              <a:t> and L. Yu, Upper limb motion recognition for unsupervised stroke rehabilitation based on Support Vector Machine, Bioelectronics and Bioinformatics (ISBB), 2011.</a:t>
            </a:r>
          </a:p>
          <a:p>
            <a:pPr marL="342900" indent="-342900">
              <a:buFont typeface="+mj-lt"/>
              <a:buAutoNum type="arabicPeriod"/>
            </a:pPr>
            <a:r>
              <a:rPr lang="en-GB" sz="1400" dirty="0" smtClean="0"/>
              <a:t>R. C. V. </a:t>
            </a:r>
            <a:r>
              <a:rPr lang="en-GB" sz="1400" dirty="0" err="1" smtClean="0"/>
              <a:t>Loureiro</a:t>
            </a:r>
            <a:r>
              <a:rPr lang="en-GB" sz="1400" dirty="0" smtClean="0"/>
              <a:t>, W. S. </a:t>
            </a:r>
            <a:r>
              <a:rPr lang="en-GB" sz="1400" dirty="0" err="1" smtClean="0"/>
              <a:t>Harwin</a:t>
            </a:r>
            <a:r>
              <a:rPr lang="en-GB" sz="1400" dirty="0" smtClean="0"/>
              <a:t>, K. Nagai, and M. Johnson, Advances </a:t>
            </a:r>
            <a:r>
              <a:rPr lang="en-GB" sz="1400" dirty="0" err="1" smtClean="0"/>
              <a:t>inupper</a:t>
            </a:r>
            <a:r>
              <a:rPr lang="en-GB" sz="1400" dirty="0" smtClean="0"/>
              <a:t> limb stroke rehabilitation: a technology push., Medical &amp; </a:t>
            </a:r>
            <a:r>
              <a:rPr lang="en-GB" sz="1400" dirty="0" err="1" smtClean="0"/>
              <a:t>biologicalengineering</a:t>
            </a:r>
            <a:r>
              <a:rPr lang="en-GB" sz="1400" dirty="0" smtClean="0"/>
              <a:t> &amp; computing, vol. 49, no. 10, pp. 1103-18, Oct. 2011.</a:t>
            </a:r>
          </a:p>
        </p:txBody>
      </p:sp>
      <p:sp>
        <p:nvSpPr>
          <p:cNvPr id="38" name="TextBox 37"/>
          <p:cNvSpPr txBox="1"/>
          <p:nvPr/>
        </p:nvSpPr>
        <p:spPr>
          <a:xfrm>
            <a:off x="11194701" y="28029419"/>
            <a:ext cx="9790335" cy="523220"/>
          </a:xfrm>
          <a:prstGeom prst="rect">
            <a:avLst/>
          </a:prstGeom>
          <a:noFill/>
        </p:spPr>
        <p:txBody>
          <a:bodyPr wrap="square" rtlCol="0">
            <a:spAutoFit/>
          </a:bodyPr>
          <a:lstStyle/>
          <a:p>
            <a:pPr marL="342900" indent="-342900">
              <a:buFont typeface="+mj-lt"/>
              <a:buAutoNum type="arabicPeriod" startAt="5"/>
            </a:pPr>
            <a:r>
              <a:rPr lang="en-GB" sz="1400" dirty="0" smtClean="0"/>
              <a:t>F. </a:t>
            </a:r>
            <a:r>
              <a:rPr lang="en-GB" sz="1400" dirty="0" err="1" smtClean="0"/>
              <a:t>Ghassemi</a:t>
            </a:r>
            <a:r>
              <a:rPr lang="en-GB" sz="1400" dirty="0" smtClean="0"/>
              <a:t>, S. </a:t>
            </a:r>
            <a:r>
              <a:rPr lang="en-GB" sz="1400" dirty="0" err="1" smtClean="0"/>
              <a:t>Tafazoli</a:t>
            </a:r>
            <a:r>
              <a:rPr lang="en-GB" sz="1400" dirty="0" smtClean="0"/>
              <a:t>, and P. Lawrence, Design and </a:t>
            </a:r>
            <a:r>
              <a:rPr lang="en-GB" sz="1400" dirty="0" err="1" smtClean="0"/>
              <a:t>Calibrationof</a:t>
            </a:r>
            <a:r>
              <a:rPr lang="en-GB" sz="1400" dirty="0" smtClean="0"/>
              <a:t> an Integration-Free Accelerometer-Based </a:t>
            </a:r>
            <a:r>
              <a:rPr lang="en-GB" sz="1400" smtClean="0"/>
              <a:t>Joint-Angle  Sensor</a:t>
            </a:r>
            <a:r>
              <a:rPr lang="en-GB" sz="1400" dirty="0" smtClean="0"/>
              <a:t>, IEEE Transactions on Instrumentation and Measurement, vol. 57, no. 1, pp. 150-159, 2008.</a:t>
            </a:r>
          </a:p>
        </p:txBody>
      </p:sp>
    </p:spTree>
    <p:extLst>
      <p:ext uri="{BB962C8B-B14F-4D97-AF65-F5344CB8AC3E}">
        <p14:creationId xmlns:p14="http://schemas.microsoft.com/office/powerpoint/2010/main" val="2969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962</Words>
  <Application>Microsoft Office PowerPoint</Application>
  <PresentationFormat>Custom</PresentationFormat>
  <Paragraphs>50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E &amp; CS</dc:creator>
  <cp:lastModifiedBy>Dept of E &amp; CS</cp:lastModifiedBy>
  <cp:revision>22</cp:revision>
  <dcterms:created xsi:type="dcterms:W3CDTF">2012-05-13T14:45:21Z</dcterms:created>
  <dcterms:modified xsi:type="dcterms:W3CDTF">2012-05-13T18:33:58Z</dcterms:modified>
</cp:coreProperties>
</file>