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4" r:id="rId2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38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311649A-B103-48A7-A5C7-853973BA53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FE2E9F-5964-4FCC-B60F-81157946C1C7}" type="slidenum">
              <a:rPr lang="en-GB"/>
              <a:pPr/>
              <a:t>1</a:t>
            </a:fld>
            <a:endParaRPr lang="en-GB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A07E5E-75A6-4A0D-8642-ABF2F222E1D4}" type="slidenum">
              <a:rPr lang="en-GB"/>
              <a:pPr/>
              <a:t>2</a:t>
            </a:fld>
            <a:endParaRPr lang="en-GB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FBF19-A2D1-410A-AB05-7749BA9F23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F65CD-9964-498B-95BA-479D79F131DF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5</a:t>
            </a:fld>
            <a:endParaRPr lang="en-GB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205F0-CD33-4F61-9BB2-C88E0BA181B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BFBDC-F0B3-4799-A429-E9D94F41A2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36BB11-7C1E-407A-8848-640C4C8090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B3201-0592-4132-B3BC-2DDCA7B64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2FA825-A822-42E4-BF1A-4CB94FBFDD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BF61C6-5474-4C7C-9173-826AB88C2E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840FC-2392-46FF-BD0A-48BB2CC641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99BC5-222F-4CD0-BDA1-F26AA1F230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240D7B-2053-424D-A6D7-AD5A32F97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87943C-184B-458A-9B98-CDA26B4D0B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6C939-025C-45E5-A123-2712B984DF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23D66B-6A3C-472A-A9CD-0F89AC7C04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112CA6-22B9-43AD-B472-136F8693DD9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lin.ecs.soton.ac.uk/challenges/VOC/voc2006/slides/dalal.pdf" TargetMode="External"/><Relationship Id="rId2" Type="http://schemas.openxmlformats.org/officeDocument/2006/relationships/hyperlink" Target="http://ieeexplore.ieee.org/stamp/stamp.jsp?tp=&amp;arnumber=1467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42988" y="2900363"/>
            <a:ext cx="80994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28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sz="4000" dirty="0">
                <a:latin typeface="+mj-lt"/>
              </a:rPr>
              <a:t>Histogram</a:t>
            </a:r>
            <a:r>
              <a:rPr lang="en-GB" sz="4000" dirty="0">
                <a:latin typeface="Ubuntu" charset="0"/>
              </a:rPr>
              <a:t> of Oriented Gradients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78238" y="4078287"/>
            <a:ext cx="2298178" cy="9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John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Charlesworth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Michael Hodgson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9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8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5411" y="6294151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3390" y="6316184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Trained with large selection of pictures of people and of not people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Retrains on false positives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Uses these to predict whether a HOG window contains a person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19" y="1833562"/>
            <a:ext cx="7286625" cy="4857750"/>
          </a:xfrm>
        </p:spPr>
      </p:pic>
    </p:spTree>
    <p:extLst>
      <p:ext uri="{BB962C8B-B14F-4D97-AF65-F5344CB8AC3E}">
        <p14:creationId xmlns:p14="http://schemas.microsoft.com/office/powerpoint/2010/main" val="2015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Requires </a:t>
            </a:r>
            <a:r>
              <a:rPr lang="en-GB" smtClean="0"/>
              <a:t>careful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2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Process</a:t>
            </a: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Results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Conclusions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Histograms of Oriented Gradients for Human Detection,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2"/>
              </a:rPr>
              <a:t>http://ieeexplore.ieee.org/stamp/stamp.jsp?tp=&amp;arnumber=1467360</a:t>
            </a:r>
            <a:r>
              <a:rPr lang="en-GB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Object detection using Histograms of Oriented Gradients,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3"/>
              </a:rPr>
              <a:t>http://pascallin.ecs.soton.ac.uk/challenges/VOC/voc2006/slides/dalal.pdf</a:t>
            </a:r>
            <a:r>
              <a:rPr lang="en-GB" sz="2800" dirty="0" smtClean="0"/>
              <a:t>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48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Histogram of oriented gradients is a feature descriptor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Used in conjunction with a training data set and a classifier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Compute </a:t>
            </a:r>
            <a:r>
              <a:rPr lang="en-GB" dirty="0"/>
              <a:t>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Orientation of 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a Histogram of these for a “Cell”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Normalise the “Cell” over a “Block”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Collect for Entire Image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2" name="Flowchart: Process 1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endCxn id="7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Blocks and Cells</a:t>
            </a:r>
            <a:endParaRPr lang="en-GB" dirty="0">
              <a:latin typeface="Ubuntu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8234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589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589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38234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589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438234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19097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19097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19097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3609" y="3259137"/>
            <a:ext cx="738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/>
              <a:t>Block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484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1458622" y="2898775"/>
            <a:ext cx="1152178" cy="541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79234" y="3979862"/>
            <a:ext cx="2519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461798" y="3440112"/>
            <a:ext cx="1149002" cy="16192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987749"/>
            <a:ext cx="4067943" cy="380198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Gradients Calculated by convolution with simple </a:t>
            </a:r>
            <a:r>
              <a:rPr lang="en-GB" dirty="0" smtClean="0"/>
              <a:t>kernels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91267"/>
              </p:ext>
            </p:extLst>
          </p:nvPr>
        </p:nvGraphicFramePr>
        <p:xfrm>
          <a:off x="675878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7"/>
                <a:gridCol w="606425"/>
                <a:gridCol w="60483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16030"/>
              </p:ext>
            </p:extLst>
          </p:nvPr>
        </p:nvGraphicFramePr>
        <p:xfrm>
          <a:off x="2692102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8"/>
                <a:gridCol w="606425"/>
                <a:gridCol w="604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t="9624" r="17581" b="9465"/>
          <a:stretch/>
        </p:blipFill>
        <p:spPr>
          <a:xfrm>
            <a:off x="4824288" y="2627708"/>
            <a:ext cx="4464496" cy="4432145"/>
          </a:xfrm>
          <a:prstGeom prst="rect">
            <a:avLst/>
          </a:prstGeom>
        </p:spPr>
      </p:pic>
      <p:sp>
        <p:nvSpPr>
          <p:cNvPr id="76" name="Flowchart: Process 7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Flowchart: Process 7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Flowchart: Process 7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Flowchart: Process 7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Flowchart: Process 8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endCxn id="7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77" idx="3"/>
            <a:endCxn id="7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8" idx="3"/>
            <a:endCxn id="7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orientation of the gradient at each pixel is calculated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Orientation (in Radians) = </a:t>
            </a:r>
            <a:r>
              <a:rPr lang="en-GB" dirty="0" err="1" smtClean="0"/>
              <a:t>arctan</a:t>
            </a:r>
            <a:r>
              <a:rPr lang="en-GB" dirty="0" smtClean="0"/>
              <a:t> (horizontal gradient / vertical gradient)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7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627709"/>
            <a:ext cx="9069387" cy="412869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histogram is then computed over a cell with 9 bins between 0 and </a:t>
            </a:r>
            <a:r>
              <a:rPr lang="el-GR" dirty="0" smtClean="0"/>
              <a:t>π</a:t>
            </a:r>
            <a:r>
              <a:rPr lang="en-GB" dirty="0" smtClean="0"/>
              <a:t> (unsigned orientation) or –</a:t>
            </a:r>
            <a:r>
              <a:rPr lang="el-GR" dirty="0" smtClean="0"/>
              <a:t> π</a:t>
            </a:r>
            <a:r>
              <a:rPr lang="en-GB" dirty="0" smtClean="0"/>
              <a:t> and </a:t>
            </a:r>
            <a:r>
              <a:rPr lang="el-GR" dirty="0" smtClean="0"/>
              <a:t>π</a:t>
            </a:r>
            <a:r>
              <a:rPr lang="en-GB" dirty="0" smtClean="0"/>
              <a:t> (signed orientation)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Number of bins and signed or unsigned orientations chosen from paper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histogram of a cell is normalised with respect to a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L2-norm of the block is taken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 is a small constant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32" y="5292005"/>
            <a:ext cx="4752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447</Words>
  <Application>Microsoft Office PowerPoint</Application>
  <PresentationFormat>Custom</PresentationFormat>
  <Paragraphs>160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DejaVu Sans</vt:lpstr>
      <vt:lpstr>Ubuntu</vt:lpstr>
      <vt:lpstr>Wingdings</vt:lpstr>
      <vt:lpstr>Office Theme</vt:lpstr>
      <vt:lpstr>PowerPoint Presentation</vt:lpstr>
      <vt:lpstr>Contents</vt:lpstr>
      <vt:lpstr>Introduction</vt:lpstr>
      <vt:lpstr>The HOG Process</vt:lpstr>
      <vt:lpstr>Blocks and Cells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Results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jgac1g08</dc:creator>
  <cp:lastModifiedBy>John G Charlesworth</cp:lastModifiedBy>
  <cp:revision>17</cp:revision>
  <cp:lastPrinted>1601-01-01T00:00:00Z</cp:lastPrinted>
  <dcterms:created xsi:type="dcterms:W3CDTF">2012-03-04T17:12:49Z</dcterms:created>
  <dcterms:modified xsi:type="dcterms:W3CDTF">2012-03-04T20:28:10Z</dcterms:modified>
</cp:coreProperties>
</file>