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7" r:id="rId10"/>
    <p:sldId id="278" r:id="rId11"/>
    <p:sldId id="276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72" r:id="rId23"/>
    <p:sldId id="274" r:id="rId2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0</c:v>
                </c:pt>
                <c:pt idx="1">
                  <c:v>pi/8</c:v>
                </c:pt>
                <c:pt idx="2">
                  <c:v>pi/4</c:v>
                </c:pt>
                <c:pt idx="3">
                  <c:v>3pi/8</c:v>
                </c:pt>
                <c:pt idx="4">
                  <c:v>pi/2</c:v>
                </c:pt>
                <c:pt idx="5">
                  <c:v>5pi/8</c:v>
                </c:pt>
                <c:pt idx="6">
                  <c:v>3pi/4</c:v>
                </c:pt>
                <c:pt idx="7">
                  <c:v>7pi/8</c:v>
                </c:pt>
                <c:pt idx="8">
                  <c:v>pi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12</c:v>
                </c:pt>
                <c:pt idx="7">
                  <c:v>1</c:v>
                </c:pt>
                <c:pt idx="8">
                  <c:v>5</c:v>
                </c:pt>
              </c:numCache>
            </c:numRef>
          </c:val>
        </c:ser>
        <c:dLbls/>
        <c:gapWidth val="0"/>
        <c:axId val="193104896"/>
        <c:axId val="148538112"/>
      </c:barChart>
      <c:catAx>
        <c:axId val="193104896"/>
        <c:scaling>
          <c:orientation val="minMax"/>
        </c:scaling>
        <c:axPos val="b"/>
        <c:majorGridlines/>
        <c:majorTickMark val="none"/>
        <c:tickLblPos val="nextTo"/>
        <c:crossAx val="148538112"/>
        <c:crosses val="autoZero"/>
        <c:auto val="1"/>
        <c:lblAlgn val="ctr"/>
        <c:lblOffset val="100"/>
      </c:catAx>
      <c:valAx>
        <c:axId val="148538112"/>
        <c:scaling>
          <c:orientation val="minMax"/>
        </c:scaling>
        <c:delete val="1"/>
        <c:axPos val="l"/>
        <c:numFmt formatCode="General" sourceLinked="1"/>
        <c:tickLblPos val="none"/>
        <c:crossAx val="193104896"/>
        <c:crosses val="autoZero"/>
        <c:crossBetween val="between"/>
      </c:valAx>
      <c:spPr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c:spPr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GB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4311649A-B103-48A7-A5C7-853973BA53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20832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FE2E9F-5964-4FCC-B60F-81157946C1C7}" type="slidenum">
              <a:rPr lang="en-GB"/>
              <a:pPr/>
              <a:t>1</a:t>
            </a:fld>
            <a:endParaRPr lang="en-GB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A07E5E-75A6-4A0D-8642-ABF2F222E1D4}" type="slidenum">
              <a:rPr lang="en-GB"/>
              <a:pPr/>
              <a:t>2</a:t>
            </a:fld>
            <a:endParaRPr lang="en-GB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FBF19-A2D1-410A-AB05-7749BA9F23AE}" type="slidenum">
              <a:rPr lang="en-GB"/>
              <a:pPr/>
              <a:t>3</a:t>
            </a:fld>
            <a:endParaRPr lang="en-GB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0F65CD-9964-498B-95BA-479D79F131DF}" type="slidenum">
              <a:rPr lang="en-GB"/>
              <a:pPr/>
              <a:t>4</a:t>
            </a:fld>
            <a:endParaRPr lang="en-GB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5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D205F0-CD33-4F61-9BB2-C88E0BA181B8}" type="slidenum">
              <a:rPr lang="en-GB"/>
              <a:pPr/>
              <a:t>6</a:t>
            </a:fld>
            <a:endParaRPr lang="en-GB"/>
          </a:p>
        </p:txBody>
      </p:sp>
      <p:sp>
        <p:nvSpPr>
          <p:cNvPr id="143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9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10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6DDC72-C3F0-4022-B0E0-5CE2D8D1899F}" type="slidenum">
              <a:rPr lang="en-GB"/>
              <a:pPr/>
              <a:t>11</a:t>
            </a:fld>
            <a:endParaRPr lang="en-GB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BFBDC-F0B3-4799-A429-E9D94F41A2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40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E36BB11-7C1E-407A-8848-640C4C80905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874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5B3201-0592-4132-B3BC-2DDCA7B64F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1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92FA825-A822-42E4-BF1A-4CB94FBFDD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6678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BF61C6-5474-4C7C-9173-826AB88C2E4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2842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9840FC-2392-46FF-BD0A-48BB2CC641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580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9799BC5-222F-4CD0-BDA1-F26AA1F2302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1336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240D7B-2053-424D-A6D7-AD5A32F970A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7653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287943C-184B-458A-9B98-CDA26B4D0BB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17810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476C939-025C-45E5-A123-2712B984DF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67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23D66B-6A3C-472A-A9CD-0F89AC7C045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2210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5A112CA6-22B9-43AD-B472-136F8693DD9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ascallin.ecs.soton.ac.uk/challenges/VOC/voc2006/slides/dalal.pdf" TargetMode="External"/><Relationship Id="rId2" Type="http://schemas.openxmlformats.org/officeDocument/2006/relationships/hyperlink" Target="http://ieeexplore.ieee.org/stamp/stamp.jsp?tp=&amp;arnumber=146736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1042988" y="2900363"/>
            <a:ext cx="8099425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8028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sz="4000" dirty="0">
                <a:latin typeface="+mj-lt"/>
              </a:rPr>
              <a:t>Histogram</a:t>
            </a:r>
            <a:r>
              <a:rPr lang="en-GB" sz="4000" dirty="0">
                <a:latin typeface="Ubuntu" charset="0"/>
              </a:rPr>
              <a:t> of Oriented Gradients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678238" y="4078287"/>
            <a:ext cx="2298178" cy="92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 dirty="0">
                <a:latin typeface="Arial" pitchFamily="34" charset="0"/>
                <a:cs typeface="Arial" pitchFamily="34" charset="0"/>
              </a:rPr>
              <a:t>John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Charlesworth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Michael Hodgson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1" t="9624" r="17581" b="9465"/>
          <a:stretch/>
        </p:blipFill>
        <p:spPr>
          <a:xfrm>
            <a:off x="716856" y="2843733"/>
            <a:ext cx="4464496" cy="4432145"/>
          </a:xfrm>
          <a:prstGeom prst="rect">
            <a:avLst/>
          </a:prstGeom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909" t="24161" r="59193" b="61378"/>
          <a:stretch/>
        </p:blipFill>
        <p:spPr>
          <a:xfrm>
            <a:off x="2805088" y="2627709"/>
            <a:ext cx="4680520" cy="4680520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08"/>
          <a:ext cx="4680516" cy="4636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30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1" t="9624" r="17581" b="9465"/>
          <a:stretch/>
        </p:blipFill>
        <p:spPr>
          <a:xfrm>
            <a:off x="716856" y="2843733"/>
            <a:ext cx="4464496" cy="4432145"/>
          </a:xfrm>
          <a:prstGeom prst="rect">
            <a:avLst/>
          </a:prstGeom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5" name="Straight Connector 44"/>
          <p:cNvCxnSpPr/>
          <p:nvPr/>
        </p:nvCxnSpPr>
        <p:spPr bwMode="auto">
          <a:xfrm flipV="1">
            <a:off x="1436936" y="2627709"/>
            <a:ext cx="1368152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1436936" y="4283893"/>
            <a:ext cx="1368152" cy="30243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V="1">
            <a:off x="2085008" y="2627709"/>
            <a:ext cx="5400600" cy="100811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2157016" y="4355901"/>
            <a:ext cx="5256584" cy="288032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805088" y="2627706"/>
            <a:ext cx="4680524" cy="4680524"/>
          </a:xfrm>
          <a:prstGeom prst="rect">
            <a:avLst/>
          </a:prstGeom>
          <a:solidFill>
            <a:schemeClr val="bg1"/>
          </a:solidFill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909" t="24161" r="59193" b="61378"/>
          <a:stretch/>
        </p:blipFill>
        <p:spPr>
          <a:xfrm>
            <a:off x="2805088" y="2627709"/>
            <a:ext cx="4680520" cy="4680520"/>
          </a:xfrm>
          <a:prstGeom prst="rect">
            <a:avLst/>
          </a:prstGeom>
        </p:spPr>
      </p:pic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805091" y="2627708"/>
          <a:ext cx="4680516" cy="4636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086"/>
                <a:gridCol w="780086"/>
                <a:gridCol w="780086"/>
                <a:gridCol w="780086"/>
                <a:gridCol w="780086"/>
                <a:gridCol w="780086"/>
              </a:tblGrid>
              <a:tr h="662330"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GB" sz="2500" b="0" dirty="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</a:tr>
              <a:tr h="662330"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6460" marR="126460" marT="63230" marB="63230"/>
                </a:tc>
                <a:tc>
                  <a:txBody>
                    <a:bodyPr/>
                    <a:lstStyle/>
                    <a:p>
                      <a:endParaRPr lang="en-GB" sz="2500" dirty="0"/>
                    </a:p>
                  </a:txBody>
                  <a:tcPr marL="126460" marR="126460" marT="63230" marB="63230"/>
                </a:tc>
              </a:tr>
            </a:tbl>
          </a:graphicData>
        </a:graphic>
      </p:graphicFrame>
      <p:cxnSp>
        <p:nvCxnSpPr>
          <p:cNvPr id="60" name="Straight Connector 59"/>
          <p:cNvCxnSpPr/>
          <p:nvPr/>
        </p:nvCxnSpPr>
        <p:spPr bwMode="auto">
          <a:xfrm flipV="1">
            <a:off x="4392240" y="3419797"/>
            <a:ext cx="3384376" cy="12241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4392240" y="5292005"/>
            <a:ext cx="3384376" cy="576064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 flipV="1">
            <a:off x="5112320" y="3419797"/>
            <a:ext cx="4752528" cy="122413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5184328" y="5292005"/>
            <a:ext cx="4680520" cy="504056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9" name="Chart 58"/>
          <p:cNvGraphicFramePr/>
          <p:nvPr/>
        </p:nvGraphicFramePr>
        <p:xfrm>
          <a:off x="7632600" y="3275781"/>
          <a:ext cx="2448025" cy="332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histogram of a cell is normalised with respect to a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L2-norm of the block is taken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e is a small constant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20032" y="5292005"/>
            <a:ext cx="47529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478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9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608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2879725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0208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7347" y="4598987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735411" y="6294151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493390" y="6316184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347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987749"/>
            <a:ext cx="9069387" cy="376865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Trained with large selection of pictures of people and of not people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Retrains on false positives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Uses these to predict whether a HOG window contains a person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8096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Contents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Process</a:t>
            </a: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Results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Conclusions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References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0327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94619" y="1833562"/>
            <a:ext cx="7286625" cy="4857750"/>
          </a:xfrm>
        </p:spPr>
      </p:pic>
    </p:spTree>
    <p:extLst>
      <p:ext uri="{BB962C8B-B14F-4D97-AF65-F5344CB8AC3E}">
        <p14:creationId xmlns:p14="http://schemas.microsoft.com/office/powerpoint/2010/main" xmlns="" val="2015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Scale Sensitive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Requires </a:t>
            </a:r>
            <a:r>
              <a:rPr lang="en-GB" smtClean="0"/>
              <a:t>careful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9626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Histograms of Oriented Gradients for Human Detection,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2"/>
              </a:rPr>
              <a:t>http://ieeexplore.ieee.org/stamp/stamp.jsp?tp=&amp;arnumber=1467360</a:t>
            </a:r>
            <a:r>
              <a:rPr lang="en-GB" sz="28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Object detection using Histograms of Oriented Gradients, </a:t>
            </a:r>
            <a:r>
              <a:rPr lang="en-GB" sz="2800" dirty="0" err="1" smtClean="0"/>
              <a:t>Naveet</a:t>
            </a:r>
            <a:r>
              <a:rPr lang="en-GB" sz="2800" dirty="0" smtClean="0"/>
              <a:t> </a:t>
            </a:r>
            <a:r>
              <a:rPr lang="en-GB" sz="2800" dirty="0" err="1" smtClean="0"/>
              <a:t>Dalal</a:t>
            </a:r>
            <a:r>
              <a:rPr lang="en-GB" sz="2800" dirty="0" smtClean="0"/>
              <a:t> and Bill </a:t>
            </a:r>
            <a:r>
              <a:rPr lang="en-GB" sz="2800" dirty="0" err="1" smtClean="0"/>
              <a:t>Triggs</a:t>
            </a:r>
            <a:r>
              <a:rPr lang="en-GB" sz="2800" dirty="0" smtClean="0"/>
              <a:t>, Available: </a:t>
            </a:r>
            <a:r>
              <a:rPr lang="en-GB" sz="2800" dirty="0" smtClean="0">
                <a:hlinkClick r:id="rId3"/>
              </a:rPr>
              <a:t>http://pascallin.ecs.soton.ac.uk/challenges/VOC/voc2006/slides/dalal.pdf</a:t>
            </a:r>
            <a:r>
              <a:rPr lang="en-GB" sz="2800" dirty="0" smtClean="0"/>
              <a:t>  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14878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Introduction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Histogram of oriented gradients is a feature descriptor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Used in conjunction with a training data set and a classifier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70975" cy="1171575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Compute </a:t>
            </a:r>
            <a:r>
              <a:rPr lang="en-GB" dirty="0"/>
              <a:t>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Orientation of Gradients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Compute a Histogram of these for a “Cell”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Normalise the “Cell” over a “Block”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Collect for Entire Image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2" name="Flowchart: Process 1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11" name="Flowchart: Process 10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>
              <a:endCxn id="7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stCxn id="7" idx="3"/>
              <a:endCxn id="8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>
              <a:stCxn id="9" idx="3"/>
              <a:endCxn id="10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/>
            <p:cNvCxnSpPr>
              <a:stCxn id="10" idx="3"/>
              <a:endCxn id="11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Blocks and Cells</a:t>
            </a:r>
            <a:endParaRPr lang="en-GB" dirty="0">
              <a:latin typeface="Ubuntu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30209" y="2879725"/>
            <a:ext cx="4487863" cy="415925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438234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1589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1589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438234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1589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438234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719097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719097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2719097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23609" y="3259137"/>
            <a:ext cx="738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r>
              <a:rPr lang="en-GB"/>
              <a:t>Block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739484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V="1">
            <a:off x="1458622" y="2898775"/>
            <a:ext cx="1152178" cy="541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279234" y="3979862"/>
            <a:ext cx="2519363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461798" y="3440112"/>
            <a:ext cx="1149002" cy="16192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2987749"/>
            <a:ext cx="4067943" cy="3801989"/>
          </a:xfrm>
          <a:ln/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/>
              <a:t>Gradients Calculated by convolution with simple </a:t>
            </a:r>
            <a:r>
              <a:rPr lang="en-GB" dirty="0" smtClean="0"/>
              <a:t>kernels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dirty="0"/>
          </a:p>
        </p:txBody>
      </p:sp>
      <p:graphicFrame>
        <p:nvGraphicFramePr>
          <p:cNvPr id="81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7391267"/>
              </p:ext>
            </p:extLst>
          </p:nvPr>
        </p:nvGraphicFramePr>
        <p:xfrm>
          <a:off x="675878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7"/>
                <a:gridCol w="606425"/>
                <a:gridCol w="604838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29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35716030"/>
              </p:ext>
            </p:extLst>
          </p:nvPr>
        </p:nvGraphicFramePr>
        <p:xfrm>
          <a:off x="2692102" y="5147989"/>
          <a:ext cx="1816100" cy="1239838"/>
        </p:xfrm>
        <a:graphic>
          <a:graphicData uri="http://schemas.openxmlformats.org/drawingml/2006/table">
            <a:tbl>
              <a:tblPr/>
              <a:tblGrid>
                <a:gridCol w="604838"/>
                <a:gridCol w="606425"/>
                <a:gridCol w="604837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-1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</a:tabLst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1" t="9624" r="17581" b="9465"/>
          <a:stretch/>
        </p:blipFill>
        <p:spPr>
          <a:xfrm>
            <a:off x="4824288" y="2627708"/>
            <a:ext cx="4464496" cy="4432145"/>
          </a:xfrm>
          <a:prstGeom prst="rect">
            <a:avLst/>
          </a:prstGeom>
        </p:spPr>
      </p:pic>
      <p:sp>
        <p:nvSpPr>
          <p:cNvPr id="76" name="Flowchart: Process 7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7" name="Flowchart: Process 7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8" name="Flowchart: Process 7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9" name="Flowchart: Process 7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0" name="Flowchart: Process 7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1" name="Flowchart: Process 8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82" name="Straight Arrow Connector 81"/>
          <p:cNvCxnSpPr>
            <a:endCxn id="7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Arrow Connector 82"/>
          <p:cNvCxnSpPr>
            <a:stCxn id="77" idx="3"/>
            <a:endCxn id="7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8" idx="3"/>
            <a:endCxn id="7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9" idx="3"/>
            <a:endCxn id="8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80" idx="3"/>
            <a:endCxn id="8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pPr marL="457200" indent="-457200">
              <a:buFont typeface="Arial" pitchFamily="34" charset="0"/>
              <a:buChar char="•"/>
            </a:pPr>
            <a:endParaRPr lang="en-GB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The orientation of the gradient at each pixel is calculated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Orientation (in Radians) = </a:t>
            </a:r>
            <a:r>
              <a:rPr lang="en-GB" dirty="0" err="1" smtClean="0"/>
              <a:t>arctan</a:t>
            </a:r>
            <a:r>
              <a:rPr lang="en-GB" dirty="0" smtClean="0"/>
              <a:t> (horizontal gradient / vertical gradient)</a:t>
            </a:r>
          </a:p>
        </p:txBody>
      </p:sp>
      <p:sp>
        <p:nvSpPr>
          <p:cNvPr id="6" name="Flowchart: Process 5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Flowchart: Process 10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51750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HOG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2627709"/>
            <a:ext cx="9069387" cy="4128691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A histogram is then computed over a cell with 9 bins between 0 and </a:t>
            </a:r>
            <a:r>
              <a:rPr lang="el-GR" dirty="0" smtClean="0"/>
              <a:t>π</a:t>
            </a:r>
            <a:r>
              <a:rPr lang="en-GB" dirty="0" smtClean="0"/>
              <a:t> (</a:t>
            </a:r>
            <a:r>
              <a:rPr lang="en-GB" dirty="0" smtClean="0"/>
              <a:t>unsigned orientation) or –</a:t>
            </a:r>
            <a:r>
              <a:rPr lang="el-GR" dirty="0" smtClean="0"/>
              <a:t> π</a:t>
            </a:r>
            <a:r>
              <a:rPr lang="en-GB" dirty="0" smtClean="0"/>
              <a:t> and </a:t>
            </a:r>
            <a:r>
              <a:rPr lang="el-GR" dirty="0" smtClean="0"/>
              <a:t>π</a:t>
            </a:r>
            <a:r>
              <a:rPr lang="en-GB" dirty="0" smtClean="0"/>
              <a:t> (signed orientation)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dirty="0" smtClean="0"/>
              <a:t>Number of bins and signed or unsigned orientations chosen from paper</a:t>
            </a:r>
          </a:p>
          <a:p>
            <a:pPr marL="457200" indent="-457200">
              <a:buFont typeface="Arial" pitchFamily="34" charset="0"/>
              <a:buChar char="•"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Flowchart: Process 4"/>
          <p:cNvSpPr/>
          <p:nvPr/>
        </p:nvSpPr>
        <p:spPr bwMode="auto">
          <a:xfrm>
            <a:off x="287784" y="1619597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Gradients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Flowchart: Process 5"/>
          <p:cNvSpPr/>
          <p:nvPr/>
        </p:nvSpPr>
        <p:spPr bwMode="auto">
          <a:xfrm>
            <a:off x="1943968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Compute Orientation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Flowchart: Process 6"/>
          <p:cNvSpPr/>
          <p:nvPr/>
        </p:nvSpPr>
        <p:spPr bwMode="auto">
          <a:xfrm>
            <a:off x="3600152" y="1613478"/>
            <a:ext cx="1368152" cy="864096"/>
          </a:xfrm>
          <a:prstGeom prst="flowChartProces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Histograms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Flowchart: Process 7"/>
          <p:cNvSpPr/>
          <p:nvPr/>
        </p:nvSpPr>
        <p:spPr bwMode="auto">
          <a:xfrm>
            <a:off x="5256336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Normalise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912520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Collect over window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8568704" y="1613478"/>
            <a:ext cx="1368152" cy="864096"/>
          </a:xfrm>
          <a:prstGeom prst="flowChartProcess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GB" dirty="0" smtClean="0"/>
              <a:t>Linear SVM</a:t>
            </a:r>
            <a:endParaRPr kumimoji="0" lang="en-GB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>
            <a:endCxn id="6" idx="1"/>
          </p:cNvCxnSpPr>
          <p:nvPr/>
        </p:nvCxnSpPr>
        <p:spPr bwMode="auto">
          <a:xfrm flipV="1">
            <a:off x="1655936" y="2045526"/>
            <a:ext cx="288032" cy="6119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 bwMode="auto">
          <a:xfrm>
            <a:off x="3312120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 bwMode="auto">
          <a:xfrm>
            <a:off x="4968304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3"/>
            <a:endCxn id="9" idx="1"/>
          </p:cNvCxnSpPr>
          <p:nvPr/>
        </p:nvCxnSpPr>
        <p:spPr bwMode="auto">
          <a:xfrm>
            <a:off x="6624488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 bwMode="auto">
          <a:xfrm>
            <a:off x="8280672" y="2045526"/>
            <a:ext cx="288032" cy="0"/>
          </a:xfrm>
          <a:prstGeom prst="straightConnector1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289526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991" t="9624" r="17581" b="9465"/>
          <a:stretch/>
        </p:blipFill>
        <p:spPr>
          <a:xfrm>
            <a:off x="716856" y="2843733"/>
            <a:ext cx="4464496" cy="4432145"/>
          </a:xfrm>
          <a:prstGeom prst="rect">
            <a:avLst/>
          </a:prstGeom>
        </p:spPr>
      </p:pic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ln/>
        </p:spPr>
        <p:txBody>
          <a:bodyPr tIns="38808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dirty="0" smtClean="0"/>
              <a:t>The HOG Process</a:t>
            </a:r>
            <a:endParaRPr lang="en-GB" dirty="0">
              <a:latin typeface="Ubuntu" charset="0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435696" y="3619500"/>
            <a:ext cx="720725" cy="720725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56421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156421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1435696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156421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1435696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716559" y="4338637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16559" y="3619500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16559" y="2898775"/>
            <a:ext cx="720725" cy="720725"/>
          </a:xfrm>
          <a:prstGeom prst="rect">
            <a:avLst/>
          </a:prstGeom>
          <a:noFill/>
          <a:ln w="36000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728" y="3798887"/>
            <a:ext cx="5730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r>
              <a:rPr lang="en-GB">
                <a:solidFill>
                  <a:srgbClr val="000000"/>
                </a:solidFill>
                <a:ea typeface="DejaVu Sans" charset="0"/>
                <a:cs typeface="DejaVu Sans" charset="0"/>
              </a:rPr>
              <a:t>Cell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 flipV="1">
            <a:off x="503808" y="3981448"/>
            <a:ext cx="1292251" cy="144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2" name="Group 31"/>
          <p:cNvGrpSpPr/>
          <p:nvPr/>
        </p:nvGrpSpPr>
        <p:grpSpPr>
          <a:xfrm>
            <a:off x="287784" y="1613478"/>
            <a:ext cx="9649072" cy="870215"/>
            <a:chOff x="287784" y="1613478"/>
            <a:chExt cx="9649072" cy="870215"/>
          </a:xfrm>
          <a:solidFill>
            <a:srgbClr val="92D050"/>
          </a:solidFill>
        </p:grpSpPr>
        <p:sp>
          <p:nvSpPr>
            <p:cNvPr id="33" name="Flowchart: Process 32"/>
            <p:cNvSpPr/>
            <p:nvPr/>
          </p:nvSpPr>
          <p:spPr bwMode="auto">
            <a:xfrm>
              <a:off x="287784" y="1619597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Gradients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4" name="Flowchart: Process 33"/>
            <p:cNvSpPr/>
            <p:nvPr/>
          </p:nvSpPr>
          <p:spPr bwMode="auto">
            <a:xfrm>
              <a:off x="1943968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Compute Orientation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 bwMode="auto">
            <a:xfrm>
              <a:off x="3600152" y="1613478"/>
              <a:ext cx="1368152" cy="864096"/>
            </a:xfrm>
            <a:prstGeom prst="flowChartProcess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Histograms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6" name="Flowchart: Process 35"/>
            <p:cNvSpPr/>
            <p:nvPr/>
          </p:nvSpPr>
          <p:spPr bwMode="auto">
            <a:xfrm>
              <a:off x="5256336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Normalise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7" name="Flowchart: Process 36"/>
            <p:cNvSpPr/>
            <p:nvPr/>
          </p:nvSpPr>
          <p:spPr bwMode="auto">
            <a:xfrm>
              <a:off x="6912520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Collect over window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sp>
          <p:nvSpPr>
            <p:cNvPr id="38" name="Flowchart: Process 37"/>
            <p:cNvSpPr/>
            <p:nvPr/>
          </p:nvSpPr>
          <p:spPr bwMode="auto">
            <a:xfrm>
              <a:off x="8568704" y="1613478"/>
              <a:ext cx="1368152" cy="864096"/>
            </a:xfrm>
            <a:prstGeom prst="flowChartProcess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r>
                <a:rPr lang="en-GB" dirty="0" smtClean="0"/>
                <a:t>Linear SVM</a:t>
              </a:r>
              <a:endParaRPr kumimoji="0" lang="en-GB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cxnSp>
          <p:nvCxnSpPr>
            <p:cNvPr id="39" name="Straight Arrow Connector 38"/>
            <p:cNvCxnSpPr>
              <a:endCxn id="34" idx="1"/>
            </p:cNvCxnSpPr>
            <p:nvPr/>
          </p:nvCxnSpPr>
          <p:spPr bwMode="auto">
            <a:xfrm flipV="1">
              <a:off x="1655936" y="2045526"/>
              <a:ext cx="288032" cy="6119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34" idx="3"/>
              <a:endCxn id="35" idx="1"/>
            </p:cNvCxnSpPr>
            <p:nvPr/>
          </p:nvCxnSpPr>
          <p:spPr bwMode="auto">
            <a:xfrm>
              <a:off x="3312120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35" idx="3"/>
              <a:endCxn id="36" idx="1"/>
            </p:cNvCxnSpPr>
            <p:nvPr/>
          </p:nvCxnSpPr>
          <p:spPr bwMode="auto">
            <a:xfrm>
              <a:off x="4968304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36" idx="3"/>
              <a:endCxn id="37" idx="1"/>
            </p:cNvCxnSpPr>
            <p:nvPr/>
          </p:nvCxnSpPr>
          <p:spPr bwMode="auto">
            <a:xfrm>
              <a:off x="6624488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37" idx="3"/>
              <a:endCxn id="38" idx="1"/>
            </p:cNvCxnSpPr>
            <p:nvPr/>
          </p:nvCxnSpPr>
          <p:spPr bwMode="auto">
            <a:xfrm>
              <a:off x="8280672" y="2045526"/>
              <a:ext cx="288032" cy="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495</Words>
  <Application>Microsoft Office PowerPoint</Application>
  <PresentationFormat>Custom</PresentationFormat>
  <Paragraphs>187</Paragraphs>
  <Slides>23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Contents</vt:lpstr>
      <vt:lpstr>Introduction</vt:lpstr>
      <vt:lpstr>The HOG Process</vt:lpstr>
      <vt:lpstr>Blocks and Cells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The HOG Process</vt:lpstr>
      <vt:lpstr>Results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jgac1g08</dc:creator>
  <cp:lastModifiedBy>ames</cp:lastModifiedBy>
  <cp:revision>22</cp:revision>
  <cp:lastPrinted>1601-01-01T00:00:00Z</cp:lastPrinted>
  <dcterms:created xsi:type="dcterms:W3CDTF">2012-03-04T17:12:49Z</dcterms:created>
  <dcterms:modified xsi:type="dcterms:W3CDTF">2012-03-04T22:37:38Z</dcterms:modified>
</cp:coreProperties>
</file>