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77" r:id="rId10"/>
    <p:sldId id="276" r:id="rId11"/>
    <p:sldId id="263" r:id="rId12"/>
    <p:sldId id="285" r:id="rId13"/>
    <p:sldId id="270" r:id="rId14"/>
    <p:sldId id="283" r:id="rId15"/>
    <p:sldId id="286" r:id="rId16"/>
    <p:sldId id="287" r:id="rId17"/>
    <p:sldId id="271" r:id="rId18"/>
    <p:sldId id="288" r:id="rId19"/>
    <p:sldId id="275" r:id="rId20"/>
    <p:sldId id="272" r:id="rId21"/>
    <p:sldId id="274" r:id="rId22"/>
  </p:sldIdLst>
  <p:sldSz cx="10080625" cy="75596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E4626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412" y="-6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Cell Histogram</a:t>
            </a:r>
            <a:endParaRPr lang="en-US" dirty="0"/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Sheet1!$A$2:$A$10</c:f>
              <c:strCache>
                <c:ptCount val="9"/>
                <c:pt idx="0">
                  <c:v>0</c:v>
                </c:pt>
                <c:pt idx="1">
                  <c:v>pi/8</c:v>
                </c:pt>
                <c:pt idx="2">
                  <c:v>pi/4</c:v>
                </c:pt>
                <c:pt idx="3">
                  <c:v>3pi/8</c:v>
                </c:pt>
                <c:pt idx="4">
                  <c:v>pi/2</c:v>
                </c:pt>
                <c:pt idx="5">
                  <c:v>5pi/8</c:v>
                </c:pt>
                <c:pt idx="6">
                  <c:v>3pi/4</c:v>
                </c:pt>
                <c:pt idx="7">
                  <c:v>7pi/8</c:v>
                </c:pt>
                <c:pt idx="8">
                  <c:v>pi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</c:v>
                </c:pt>
                <c:pt idx="1">
                  <c:v>1</c:v>
                </c:pt>
                <c:pt idx="2">
                  <c:v>6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12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</c:ser>
        <c:gapWidth val="0"/>
        <c:axId val="171445632"/>
        <c:axId val="171598976"/>
      </c:barChart>
      <c:catAx>
        <c:axId val="171445632"/>
        <c:scaling>
          <c:orientation val="minMax"/>
        </c:scaling>
        <c:axPos val="b"/>
        <c:majorGridlines/>
        <c:majorTickMark val="none"/>
        <c:tickLblPos val="nextTo"/>
        <c:crossAx val="171598976"/>
        <c:crosses val="autoZero"/>
        <c:auto val="1"/>
        <c:lblAlgn val="ctr"/>
        <c:lblOffset val="100"/>
      </c:catAx>
      <c:valAx>
        <c:axId val="171598976"/>
        <c:scaling>
          <c:orientation val="minMax"/>
        </c:scaling>
        <c:delete val="1"/>
        <c:axPos val="l"/>
        <c:numFmt formatCode="General" sourceLinked="1"/>
        <c:tickLblPos val="none"/>
        <c:crossAx val="171445632"/>
        <c:crosses val="autoZero"/>
        <c:crossBetween val="between"/>
      </c:valAx>
      <c:spPr>
        <a:solidFill>
          <a:schemeClr val="lt1"/>
        </a:solidFill>
        <a:ln w="25400" cap="flat" cmpd="sng" algn="ctr">
          <a:solidFill>
            <a:schemeClr val="accent2"/>
          </a:solidFill>
          <a:prstDash val="solid"/>
        </a:ln>
        <a:effectLst/>
      </c:spPr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GB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GB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GB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fld id="{4311649A-B103-48A7-A5C7-853973BA537A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220832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7FE2E9F-5964-4FCC-B60F-81157946C1C7}" type="slidenum">
              <a:rPr lang="en-GB"/>
              <a:pPr/>
              <a:t>1</a:t>
            </a:fld>
            <a:endParaRPr lang="en-GB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6A07E5E-75A6-4A0D-8642-ABF2F222E1D4}" type="slidenum">
              <a:rPr lang="en-GB"/>
              <a:pPr/>
              <a:t>2</a:t>
            </a:fld>
            <a:endParaRPr lang="en-GB"/>
          </a:p>
        </p:txBody>
      </p:sp>
      <p:sp>
        <p:nvSpPr>
          <p:cNvPr id="102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83FBF19-A2D1-410A-AB05-7749BA9F23AE}" type="slidenum">
              <a:rPr lang="en-GB"/>
              <a:pPr/>
              <a:t>3</a:t>
            </a:fld>
            <a:endParaRPr lang="en-GB"/>
          </a:p>
        </p:txBody>
      </p:sp>
      <p:sp>
        <p:nvSpPr>
          <p:cNvPr id="112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D0F65CD-9964-498B-95BA-479D79F131DF}" type="slidenum">
              <a:rPr lang="en-GB"/>
              <a:pPr/>
              <a:t>4</a:t>
            </a:fld>
            <a:endParaRPr lang="en-GB"/>
          </a:p>
        </p:txBody>
      </p:sp>
      <p:sp>
        <p:nvSpPr>
          <p:cNvPr id="122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86DDC72-C3F0-4022-B0E0-5CE2D8D1899F}" type="slidenum">
              <a:rPr lang="en-GB"/>
              <a:pPr/>
              <a:t>5</a:t>
            </a:fld>
            <a:endParaRPr lang="en-GB"/>
          </a:p>
        </p:txBody>
      </p:sp>
      <p:sp>
        <p:nvSpPr>
          <p:cNvPr id="133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CD205F0-CD33-4F61-9BB2-C88E0BA181B8}" type="slidenum">
              <a:rPr lang="en-GB"/>
              <a:pPr/>
              <a:t>6</a:t>
            </a:fld>
            <a:endParaRPr lang="en-GB"/>
          </a:p>
        </p:txBody>
      </p:sp>
      <p:sp>
        <p:nvSpPr>
          <p:cNvPr id="143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86DDC72-C3F0-4022-B0E0-5CE2D8D1899F}" type="slidenum">
              <a:rPr lang="en-GB"/>
              <a:pPr/>
              <a:t>9</a:t>
            </a:fld>
            <a:endParaRPr lang="en-GB"/>
          </a:p>
        </p:txBody>
      </p:sp>
      <p:sp>
        <p:nvSpPr>
          <p:cNvPr id="133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86DDC72-C3F0-4022-B0E0-5CE2D8D1899F}" type="slidenum">
              <a:rPr lang="en-GB"/>
              <a:pPr/>
              <a:t>10</a:t>
            </a:fld>
            <a:endParaRPr lang="en-GB"/>
          </a:p>
        </p:txBody>
      </p:sp>
      <p:sp>
        <p:nvSpPr>
          <p:cNvPr id="133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4BBFBDC-F0B3-4799-A429-E9D94F41A28F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93406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E36BB11-7C1E-407A-8848-640C4C809057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298745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25B3201-0592-4132-B3BC-2DDCA7B64F4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814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92FA825-A822-42E4-BF1A-4CB94FBFDD0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966787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DBF61C6-5474-4C7C-9173-826AB88C2E4E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22842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D9840FC-2392-46FF-BD0A-48BB2CC641C5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158099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9799BC5-222F-4CD0-BDA1-F26AA1F23027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713368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D240D7B-2053-424D-A6D7-AD5A32F970AF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376530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287943C-184B-458A-9B98-CDA26B4D0BB2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178106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476C939-025C-45E5-A123-2712B984DFAA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116726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E23D66B-6A3C-472A-A9CD-0F89AC7C045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022104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defRPr>
            </a:lvl1pPr>
          </a:lstStyle>
          <a:p>
            <a:fld id="{5A112CA6-22B9-43AD-B472-136F8693DD97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2pPr>
      <a:lvl3pPr marL="1143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3pPr>
      <a:lvl4pPr marL="1600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4pPr>
      <a:lvl5pPr marL="20574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9pPr>
    </p:titleStyle>
    <p:bodyStyle>
      <a:lvl1pPr marL="342900" indent="-342900" algn="l" defTabSz="449263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pascallin.ecs.soton.ac.uk/challenges/VOC/voc2006/slides/dalal.pdf" TargetMode="External"/><Relationship Id="rId2" Type="http://schemas.openxmlformats.org/officeDocument/2006/relationships/hyperlink" Target="http://ieeexplore.ieee.org/stamp/stamp.jsp?tp=&amp;arnumber=146736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1042988" y="2900363"/>
            <a:ext cx="8099425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8028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r>
              <a:rPr lang="en-GB" sz="4000" dirty="0">
                <a:latin typeface="+mj-lt"/>
              </a:rPr>
              <a:t>Histogram</a:t>
            </a:r>
            <a:r>
              <a:rPr lang="en-GB" sz="4000" dirty="0">
                <a:latin typeface="Ubuntu" charset="0"/>
              </a:rPr>
              <a:t> of Oriented Gradients</a:t>
            </a:r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3678238" y="4078287"/>
            <a:ext cx="2298178" cy="925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r>
              <a:rPr lang="en-GB" dirty="0">
                <a:latin typeface="Arial" pitchFamily="34" charset="0"/>
                <a:cs typeface="Arial" pitchFamily="34" charset="0"/>
              </a:rPr>
              <a:t>John </a:t>
            </a:r>
            <a:r>
              <a:rPr lang="en-GB" dirty="0" err="1">
                <a:latin typeface="Arial" pitchFamily="34" charset="0"/>
                <a:cs typeface="Arial" pitchFamily="34" charset="0"/>
              </a:rPr>
              <a:t>Charlesworth</a:t>
            </a:r>
            <a:endParaRPr lang="en-GB" dirty="0">
              <a:latin typeface="Arial" pitchFamily="34" charset="0"/>
              <a:cs typeface="Arial" pitchFamily="34" charset="0"/>
            </a:endParaRPr>
          </a:p>
          <a:p>
            <a:r>
              <a:rPr lang="en-GB" dirty="0">
                <a:latin typeface="Arial" pitchFamily="34" charset="0"/>
                <a:cs typeface="Arial" pitchFamily="34" charset="0"/>
              </a:rPr>
              <a:t>Michael Hodgson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8917" t="18826" r="17581" b="9465"/>
          <a:stretch/>
        </p:blipFill>
        <p:spPr>
          <a:xfrm>
            <a:off x="575816" y="2555701"/>
            <a:ext cx="3888432" cy="3928089"/>
          </a:xfrm>
          <a:prstGeom prst="rect">
            <a:avLst/>
          </a:prstGeom>
        </p:spPr>
      </p:pic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435696" y="3619500"/>
            <a:ext cx="720725" cy="720725"/>
          </a:xfrm>
          <a:prstGeom prst="rect">
            <a:avLst/>
          </a:prstGeom>
          <a:noFill/>
          <a:ln w="360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2156421" y="3619500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2156421" y="2898775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1435696" y="2898775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2156421" y="4338637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1435696" y="4338637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716559" y="4338637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716559" y="3619500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716559" y="2898775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81" name="Text Box 13"/>
          <p:cNvSpPr txBox="1">
            <a:spLocks noChangeArrowheads="1"/>
          </p:cNvSpPr>
          <p:nvPr/>
        </p:nvSpPr>
        <p:spPr bwMode="auto">
          <a:xfrm>
            <a:off x="2728" y="3798887"/>
            <a:ext cx="57308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r>
              <a:rPr lang="en-GB">
                <a:solidFill>
                  <a:srgbClr val="000000"/>
                </a:solidFill>
                <a:ea typeface="DejaVu Sans" charset="0"/>
                <a:cs typeface="DejaVu Sans" charset="0"/>
              </a:rPr>
              <a:t>Cell</a:t>
            </a:r>
          </a:p>
        </p:txBody>
      </p:sp>
      <p:sp>
        <p:nvSpPr>
          <p:cNvPr id="7183" name="Line 15"/>
          <p:cNvSpPr>
            <a:spLocks noChangeShapeType="1"/>
          </p:cNvSpPr>
          <p:nvPr/>
        </p:nvSpPr>
        <p:spPr bwMode="auto">
          <a:xfrm flipV="1">
            <a:off x="503808" y="3981448"/>
            <a:ext cx="1292251" cy="144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2" name="Group 31"/>
          <p:cNvGrpSpPr/>
          <p:nvPr/>
        </p:nvGrpSpPr>
        <p:grpSpPr>
          <a:xfrm>
            <a:off x="287784" y="1613478"/>
            <a:ext cx="9649072" cy="870215"/>
            <a:chOff x="287784" y="1613478"/>
            <a:chExt cx="9649072" cy="870215"/>
          </a:xfrm>
          <a:solidFill>
            <a:srgbClr val="92D050"/>
          </a:solidFill>
        </p:grpSpPr>
        <p:sp>
          <p:nvSpPr>
            <p:cNvPr id="33" name="Flowchart: Process 32"/>
            <p:cNvSpPr/>
            <p:nvPr/>
          </p:nvSpPr>
          <p:spPr bwMode="auto">
            <a:xfrm>
              <a:off x="287784" y="1619597"/>
              <a:ext cx="1368152" cy="864096"/>
            </a:xfrm>
            <a:prstGeom prst="flowChartProcess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Compute Gradients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4" name="Flowchart: Process 33"/>
            <p:cNvSpPr/>
            <p:nvPr/>
          </p:nvSpPr>
          <p:spPr bwMode="auto">
            <a:xfrm>
              <a:off x="1943968" y="1613478"/>
              <a:ext cx="1368152" cy="864096"/>
            </a:xfrm>
            <a:prstGeom prst="flowChartProcess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Compute Orientation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5" name="Flowchart: Process 34"/>
            <p:cNvSpPr/>
            <p:nvPr/>
          </p:nvSpPr>
          <p:spPr bwMode="auto">
            <a:xfrm>
              <a:off x="3600152" y="1613478"/>
              <a:ext cx="1368152" cy="864096"/>
            </a:xfrm>
            <a:prstGeom prst="flowChartProcess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Histograms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6" name="Flowchart: Process 35"/>
            <p:cNvSpPr/>
            <p:nvPr/>
          </p:nvSpPr>
          <p:spPr bwMode="auto">
            <a:xfrm>
              <a:off x="5256336" y="1613478"/>
              <a:ext cx="1368152" cy="864096"/>
            </a:xfrm>
            <a:prstGeom prst="flowChartProcess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Normalise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7" name="Flowchart: Process 36"/>
            <p:cNvSpPr/>
            <p:nvPr/>
          </p:nvSpPr>
          <p:spPr bwMode="auto">
            <a:xfrm>
              <a:off x="6912520" y="1613478"/>
              <a:ext cx="1368152" cy="864096"/>
            </a:xfrm>
            <a:prstGeom prst="flowChartProcess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Collect over window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8" name="Flowchart: Process 37"/>
            <p:cNvSpPr/>
            <p:nvPr/>
          </p:nvSpPr>
          <p:spPr bwMode="auto">
            <a:xfrm>
              <a:off x="8568704" y="1613478"/>
              <a:ext cx="1368152" cy="864096"/>
            </a:xfrm>
            <a:prstGeom prst="flowChartProcess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Linear SVM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cxnSp>
          <p:nvCxnSpPr>
            <p:cNvPr id="39" name="Straight Arrow Connector 38"/>
            <p:cNvCxnSpPr>
              <a:endCxn id="34" idx="1"/>
            </p:cNvCxnSpPr>
            <p:nvPr/>
          </p:nvCxnSpPr>
          <p:spPr bwMode="auto">
            <a:xfrm flipV="1">
              <a:off x="1655936" y="2045526"/>
              <a:ext cx="288032" cy="6119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Straight Arrow Connector 39"/>
            <p:cNvCxnSpPr>
              <a:stCxn id="34" idx="3"/>
              <a:endCxn id="35" idx="1"/>
            </p:cNvCxnSpPr>
            <p:nvPr/>
          </p:nvCxnSpPr>
          <p:spPr bwMode="auto">
            <a:xfrm>
              <a:off x="3312120" y="2045526"/>
              <a:ext cx="288032" cy="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Straight Arrow Connector 40"/>
            <p:cNvCxnSpPr>
              <a:stCxn id="35" idx="3"/>
              <a:endCxn id="36" idx="1"/>
            </p:cNvCxnSpPr>
            <p:nvPr/>
          </p:nvCxnSpPr>
          <p:spPr bwMode="auto">
            <a:xfrm>
              <a:off x="4968304" y="2045526"/>
              <a:ext cx="288032" cy="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Straight Arrow Connector 41"/>
            <p:cNvCxnSpPr>
              <a:stCxn id="36" idx="3"/>
              <a:endCxn id="37" idx="1"/>
            </p:cNvCxnSpPr>
            <p:nvPr/>
          </p:nvCxnSpPr>
          <p:spPr bwMode="auto">
            <a:xfrm>
              <a:off x="6624488" y="2045526"/>
              <a:ext cx="288032" cy="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Straight Arrow Connector 42"/>
            <p:cNvCxnSpPr>
              <a:stCxn id="37" idx="3"/>
              <a:endCxn id="38" idx="1"/>
            </p:cNvCxnSpPr>
            <p:nvPr/>
          </p:nvCxnSpPr>
          <p:spPr bwMode="auto">
            <a:xfrm>
              <a:off x="8280672" y="2045526"/>
              <a:ext cx="288032" cy="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45" name="Straight Connector 44"/>
          <p:cNvCxnSpPr/>
          <p:nvPr/>
        </p:nvCxnSpPr>
        <p:spPr bwMode="auto">
          <a:xfrm flipV="1">
            <a:off x="1436936" y="2627709"/>
            <a:ext cx="1368152" cy="1008112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Straight Connector 45"/>
          <p:cNvCxnSpPr/>
          <p:nvPr/>
        </p:nvCxnSpPr>
        <p:spPr bwMode="auto">
          <a:xfrm>
            <a:off x="1436936" y="4283893"/>
            <a:ext cx="1368152" cy="3024336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Connector 48"/>
          <p:cNvCxnSpPr/>
          <p:nvPr/>
        </p:nvCxnSpPr>
        <p:spPr bwMode="auto">
          <a:xfrm flipV="1">
            <a:off x="2085008" y="2627709"/>
            <a:ext cx="5400600" cy="1008112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Connector 51"/>
          <p:cNvCxnSpPr/>
          <p:nvPr/>
        </p:nvCxnSpPr>
        <p:spPr bwMode="auto">
          <a:xfrm>
            <a:off x="2157016" y="4355901"/>
            <a:ext cx="5256584" cy="2880320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2805088" y="2627706"/>
            <a:ext cx="4680524" cy="4680524"/>
          </a:xfrm>
          <a:prstGeom prst="rect">
            <a:avLst/>
          </a:prstGeom>
          <a:solidFill>
            <a:schemeClr val="bg1"/>
          </a:solidFill>
          <a:ln w="360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9966" t="37077" r="49118" b="48463"/>
          <a:stretch/>
        </p:blipFill>
        <p:spPr>
          <a:xfrm>
            <a:off x="2808064" y="2627709"/>
            <a:ext cx="4680520" cy="4673319"/>
          </a:xfrm>
          <a:prstGeom prst="rect">
            <a:avLst/>
          </a:prstGeom>
        </p:spPr>
      </p:pic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2805091" y="2627711"/>
          <a:ext cx="4680516" cy="46363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0086"/>
                <a:gridCol w="780086"/>
                <a:gridCol w="780086"/>
                <a:gridCol w="780086"/>
                <a:gridCol w="780086"/>
                <a:gridCol w="780086"/>
              </a:tblGrid>
              <a:tr h="662329"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</a:tr>
              <a:tr h="662329"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460" marR="126460" marT="63230" marB="63230"/>
                </a:tc>
              </a:tr>
              <a:tr h="662329"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460" marR="126460" marT="63230" marB="6323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</a:tr>
              <a:tr h="662329"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2500" b="0" dirty="0"/>
                    </a:p>
                  </a:txBody>
                  <a:tcPr marL="126460" marR="126460" marT="63230" marB="63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460" marR="126460" marT="63230" marB="63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460" marR="126460" marT="63230" marB="6323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</a:tr>
              <a:tr h="662329"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460" marR="126460" marT="63230" marB="6323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460" marR="126460" marT="63230" marB="63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62329"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460" marR="126460" marT="63230" marB="6323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</a:tr>
              <a:tr h="662329"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460" marR="126460" marT="63230" marB="63230"/>
                </a:tc>
              </a:tr>
            </a:tbl>
          </a:graphicData>
        </a:graphic>
      </p:graphicFrame>
      <p:cxnSp>
        <p:nvCxnSpPr>
          <p:cNvPr id="60" name="Straight Connector 59"/>
          <p:cNvCxnSpPr/>
          <p:nvPr/>
        </p:nvCxnSpPr>
        <p:spPr bwMode="auto">
          <a:xfrm>
            <a:off x="7488584" y="2627709"/>
            <a:ext cx="288032" cy="792088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Straight Connector 60"/>
          <p:cNvCxnSpPr/>
          <p:nvPr/>
        </p:nvCxnSpPr>
        <p:spPr bwMode="auto">
          <a:xfrm flipV="1">
            <a:off x="7488584" y="5868069"/>
            <a:ext cx="288032" cy="1440160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59" name="Chart 58"/>
          <p:cNvGraphicFramePr/>
          <p:nvPr/>
        </p:nvGraphicFramePr>
        <p:xfrm>
          <a:off x="7632600" y="2555701"/>
          <a:ext cx="2448025" cy="40482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0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smtClean="0"/>
              <a:t>The HOG Process</a:t>
            </a:r>
            <a:endParaRPr lang="en-GB" dirty="0">
              <a:latin typeface="Ubuntu" charset="0"/>
            </a:endParaRPr>
          </a:p>
        </p:txBody>
      </p:sp>
      <p:cxnSp>
        <p:nvCxnSpPr>
          <p:cNvPr id="82" name="Straight Arrow Connector 81"/>
          <p:cNvCxnSpPr/>
          <p:nvPr/>
        </p:nvCxnSpPr>
        <p:spPr bwMode="auto">
          <a:xfrm flipV="1">
            <a:off x="3600152" y="5436021"/>
            <a:ext cx="720080" cy="504056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Straight Arrow Connector 85"/>
          <p:cNvCxnSpPr/>
          <p:nvPr/>
        </p:nvCxnSpPr>
        <p:spPr bwMode="auto">
          <a:xfrm flipV="1">
            <a:off x="4464248" y="4787949"/>
            <a:ext cx="720080" cy="504056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" name="Straight Arrow Connector 86"/>
          <p:cNvCxnSpPr/>
          <p:nvPr/>
        </p:nvCxnSpPr>
        <p:spPr bwMode="auto">
          <a:xfrm flipV="1">
            <a:off x="6192440" y="2627709"/>
            <a:ext cx="216024" cy="57606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Straight Arrow Connector 89"/>
          <p:cNvCxnSpPr/>
          <p:nvPr/>
        </p:nvCxnSpPr>
        <p:spPr bwMode="auto">
          <a:xfrm flipV="1">
            <a:off x="5976416" y="3275781"/>
            <a:ext cx="216024" cy="57606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Straight Arrow Connector 90"/>
          <p:cNvCxnSpPr/>
          <p:nvPr/>
        </p:nvCxnSpPr>
        <p:spPr bwMode="auto">
          <a:xfrm flipV="1">
            <a:off x="5760392" y="3995861"/>
            <a:ext cx="144016" cy="432048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Straight Arrow Connector 93"/>
          <p:cNvCxnSpPr/>
          <p:nvPr/>
        </p:nvCxnSpPr>
        <p:spPr bwMode="auto">
          <a:xfrm flipV="1">
            <a:off x="5544368" y="4427909"/>
            <a:ext cx="288032" cy="144016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" name="Straight Arrow Connector 96"/>
          <p:cNvCxnSpPr/>
          <p:nvPr/>
        </p:nvCxnSpPr>
        <p:spPr bwMode="auto">
          <a:xfrm flipV="1">
            <a:off x="5256336" y="4571925"/>
            <a:ext cx="360040" cy="21602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1" name="Straight Arrow Connector 100"/>
          <p:cNvCxnSpPr/>
          <p:nvPr/>
        </p:nvCxnSpPr>
        <p:spPr bwMode="auto">
          <a:xfrm>
            <a:off x="3528144" y="6012085"/>
            <a:ext cx="504056" cy="57606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" name="Straight Arrow Connector 102"/>
          <p:cNvCxnSpPr/>
          <p:nvPr/>
        </p:nvCxnSpPr>
        <p:spPr bwMode="auto">
          <a:xfrm flipV="1">
            <a:off x="4032200" y="6516141"/>
            <a:ext cx="360040" cy="72008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5" name="Straight Arrow Connector 104"/>
          <p:cNvCxnSpPr/>
          <p:nvPr/>
        </p:nvCxnSpPr>
        <p:spPr bwMode="auto">
          <a:xfrm flipV="1">
            <a:off x="4464248" y="6300117"/>
            <a:ext cx="648072" cy="21602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8" name="Straight Arrow Connector 107"/>
          <p:cNvCxnSpPr/>
          <p:nvPr/>
        </p:nvCxnSpPr>
        <p:spPr bwMode="auto">
          <a:xfrm flipV="1">
            <a:off x="5184328" y="6012085"/>
            <a:ext cx="648072" cy="21602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0" name="Straight Arrow Connector 109"/>
          <p:cNvCxnSpPr/>
          <p:nvPr/>
        </p:nvCxnSpPr>
        <p:spPr bwMode="auto">
          <a:xfrm flipV="1">
            <a:off x="5904408" y="5868069"/>
            <a:ext cx="360040" cy="144016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" name="Straight Arrow Connector 111"/>
          <p:cNvCxnSpPr/>
          <p:nvPr/>
        </p:nvCxnSpPr>
        <p:spPr bwMode="auto">
          <a:xfrm flipV="1">
            <a:off x="6264448" y="5364013"/>
            <a:ext cx="288032" cy="504056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4" name="Straight Arrow Connector 113"/>
          <p:cNvCxnSpPr/>
          <p:nvPr/>
        </p:nvCxnSpPr>
        <p:spPr bwMode="auto">
          <a:xfrm flipV="1">
            <a:off x="6552480" y="4931965"/>
            <a:ext cx="216024" cy="36004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6" name="Straight Arrow Connector 115"/>
          <p:cNvCxnSpPr/>
          <p:nvPr/>
        </p:nvCxnSpPr>
        <p:spPr bwMode="auto">
          <a:xfrm flipV="1">
            <a:off x="6768504" y="4643933"/>
            <a:ext cx="216024" cy="36004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" name="Straight Arrow Connector 116"/>
          <p:cNvCxnSpPr/>
          <p:nvPr/>
        </p:nvCxnSpPr>
        <p:spPr bwMode="auto">
          <a:xfrm>
            <a:off x="7056536" y="4715941"/>
            <a:ext cx="216024" cy="504056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" name="Straight Arrow Connector 119"/>
          <p:cNvCxnSpPr/>
          <p:nvPr/>
        </p:nvCxnSpPr>
        <p:spPr bwMode="auto">
          <a:xfrm>
            <a:off x="7272560" y="5219997"/>
            <a:ext cx="216024" cy="504056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" name="Straight Arrow Connector 120"/>
          <p:cNvCxnSpPr/>
          <p:nvPr/>
        </p:nvCxnSpPr>
        <p:spPr bwMode="auto">
          <a:xfrm flipH="1">
            <a:off x="7344568" y="6732165"/>
            <a:ext cx="144016" cy="504056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HOG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2987749"/>
            <a:ext cx="9069387" cy="3768651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The histogram of a cell is normalised with respect to a block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The L2-norm of the block is taken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e is a small constant</a:t>
            </a:r>
            <a:endParaRPr lang="en-GB" dirty="0"/>
          </a:p>
        </p:txBody>
      </p:sp>
      <p:sp>
        <p:nvSpPr>
          <p:cNvPr id="5" name="Flowchart: Process 4"/>
          <p:cNvSpPr/>
          <p:nvPr/>
        </p:nvSpPr>
        <p:spPr bwMode="auto">
          <a:xfrm>
            <a:off x="287784" y="1619597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Compute Gradients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" name="Flowchart: Process 5"/>
          <p:cNvSpPr/>
          <p:nvPr/>
        </p:nvSpPr>
        <p:spPr bwMode="auto">
          <a:xfrm>
            <a:off x="1943968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Compute Orientation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" name="Flowchart: Process 6"/>
          <p:cNvSpPr/>
          <p:nvPr/>
        </p:nvSpPr>
        <p:spPr bwMode="auto">
          <a:xfrm>
            <a:off x="3600152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Histograms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" name="Flowchart: Process 7"/>
          <p:cNvSpPr/>
          <p:nvPr/>
        </p:nvSpPr>
        <p:spPr bwMode="auto">
          <a:xfrm>
            <a:off x="5256336" y="1613478"/>
            <a:ext cx="1368152" cy="864096"/>
          </a:xfrm>
          <a:prstGeom prst="flowChartProcess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Normalise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9" name="Flowchart: Process 8"/>
          <p:cNvSpPr/>
          <p:nvPr/>
        </p:nvSpPr>
        <p:spPr bwMode="auto">
          <a:xfrm>
            <a:off x="6912520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Collect over window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0" name="Flowchart: Process 9"/>
          <p:cNvSpPr/>
          <p:nvPr/>
        </p:nvSpPr>
        <p:spPr bwMode="auto">
          <a:xfrm>
            <a:off x="8568704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Linear SVM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11" name="Straight Arrow Connector 10"/>
          <p:cNvCxnSpPr>
            <a:endCxn id="6" idx="1"/>
          </p:cNvCxnSpPr>
          <p:nvPr/>
        </p:nvCxnSpPr>
        <p:spPr bwMode="auto">
          <a:xfrm flipV="1">
            <a:off x="1655936" y="2045526"/>
            <a:ext cx="288032" cy="6119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 bwMode="auto">
          <a:xfrm>
            <a:off x="3312120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>
            <a:stCxn id="7" idx="3"/>
            <a:endCxn id="8" idx="1"/>
          </p:cNvCxnSpPr>
          <p:nvPr/>
        </p:nvCxnSpPr>
        <p:spPr bwMode="auto">
          <a:xfrm>
            <a:off x="4968304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>
            <a:stCxn id="8" idx="3"/>
            <a:endCxn id="9" idx="1"/>
          </p:cNvCxnSpPr>
          <p:nvPr/>
        </p:nvCxnSpPr>
        <p:spPr bwMode="auto">
          <a:xfrm>
            <a:off x="6624488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>
            <a:stCxn id="9" idx="3"/>
            <a:endCxn id="10" idx="1"/>
          </p:cNvCxnSpPr>
          <p:nvPr/>
        </p:nvCxnSpPr>
        <p:spPr bwMode="auto">
          <a:xfrm>
            <a:off x="8280672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20032" y="5292005"/>
            <a:ext cx="4752975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64785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HOG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2987749"/>
            <a:ext cx="9069387" cy="3768651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endParaRPr lang="en-GB" dirty="0" smtClean="0"/>
          </a:p>
        </p:txBody>
      </p:sp>
      <p:pic>
        <p:nvPicPr>
          <p:cNvPr id="1026" name="Picture 2" descr="C:\Users\ames\Documents\OrientedGrads\Images\left_pedestria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20032" y="3923853"/>
            <a:ext cx="4367709" cy="3275782"/>
          </a:xfrm>
          <a:prstGeom prst="rect">
            <a:avLst/>
          </a:prstGeom>
          <a:noFill/>
        </p:spPr>
      </p:pic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2514185" y="3923853"/>
            <a:ext cx="725927" cy="1404168"/>
          </a:xfrm>
          <a:prstGeom prst="rect">
            <a:avLst/>
          </a:prstGeom>
          <a:noFill/>
          <a:ln w="36000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2520032" y="3923853"/>
          <a:ext cx="720081" cy="13681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027"/>
                <a:gridCol w="240027"/>
                <a:gridCol w="240027"/>
              </a:tblGrid>
              <a:tr h="171019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019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019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019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019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019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019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019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7" name="Flowchart: Process 26"/>
          <p:cNvSpPr/>
          <p:nvPr/>
        </p:nvSpPr>
        <p:spPr bwMode="auto">
          <a:xfrm>
            <a:off x="287784" y="1619597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Compute Gradients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8" name="Flowchart: Process 27"/>
          <p:cNvSpPr/>
          <p:nvPr/>
        </p:nvSpPr>
        <p:spPr bwMode="auto">
          <a:xfrm>
            <a:off x="1943968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Compute Orientation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9" name="Flowchart: Process 28"/>
          <p:cNvSpPr/>
          <p:nvPr/>
        </p:nvSpPr>
        <p:spPr bwMode="auto">
          <a:xfrm>
            <a:off x="3600152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Histograms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0" name="Flowchart: Process 29"/>
          <p:cNvSpPr/>
          <p:nvPr/>
        </p:nvSpPr>
        <p:spPr bwMode="auto">
          <a:xfrm>
            <a:off x="5256336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Normalise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1" name="Flowchart: Process 30"/>
          <p:cNvSpPr/>
          <p:nvPr/>
        </p:nvSpPr>
        <p:spPr bwMode="auto">
          <a:xfrm>
            <a:off x="6912520" y="1613478"/>
            <a:ext cx="1368152" cy="864096"/>
          </a:xfrm>
          <a:prstGeom prst="flowChartProcess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Collect over window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2" name="Flowchart: Process 31"/>
          <p:cNvSpPr/>
          <p:nvPr/>
        </p:nvSpPr>
        <p:spPr bwMode="auto">
          <a:xfrm>
            <a:off x="8568704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Linear SVM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33" name="Straight Arrow Connector 32"/>
          <p:cNvCxnSpPr>
            <a:endCxn id="28" idx="1"/>
          </p:cNvCxnSpPr>
          <p:nvPr/>
        </p:nvCxnSpPr>
        <p:spPr bwMode="auto">
          <a:xfrm flipV="1">
            <a:off x="1655936" y="2045526"/>
            <a:ext cx="288032" cy="6119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>
            <a:stCxn id="28" idx="3"/>
            <a:endCxn id="29" idx="1"/>
          </p:cNvCxnSpPr>
          <p:nvPr/>
        </p:nvCxnSpPr>
        <p:spPr bwMode="auto">
          <a:xfrm>
            <a:off x="3312120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Arrow Connector 34"/>
          <p:cNvCxnSpPr>
            <a:stCxn id="29" idx="3"/>
            <a:endCxn id="30" idx="1"/>
          </p:cNvCxnSpPr>
          <p:nvPr/>
        </p:nvCxnSpPr>
        <p:spPr bwMode="auto">
          <a:xfrm>
            <a:off x="4968304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Arrow Connector 35"/>
          <p:cNvCxnSpPr>
            <a:stCxn id="30" idx="3"/>
            <a:endCxn id="31" idx="1"/>
          </p:cNvCxnSpPr>
          <p:nvPr/>
        </p:nvCxnSpPr>
        <p:spPr bwMode="auto">
          <a:xfrm>
            <a:off x="6624488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>
            <a:stCxn id="31" idx="3"/>
            <a:endCxn id="32" idx="1"/>
          </p:cNvCxnSpPr>
          <p:nvPr/>
        </p:nvCxnSpPr>
        <p:spPr bwMode="auto">
          <a:xfrm>
            <a:off x="8280672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xmlns="" val="364785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HOG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2987750"/>
            <a:ext cx="9577387" cy="792088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Trained with large selection of pictures of people</a:t>
            </a:r>
          </a:p>
        </p:txBody>
      </p:sp>
      <p:sp>
        <p:nvSpPr>
          <p:cNvPr id="5" name="Flowchart: Process 4"/>
          <p:cNvSpPr/>
          <p:nvPr/>
        </p:nvSpPr>
        <p:spPr bwMode="auto">
          <a:xfrm>
            <a:off x="287784" y="1619597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Compute Gradients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" name="Flowchart: Process 5"/>
          <p:cNvSpPr/>
          <p:nvPr/>
        </p:nvSpPr>
        <p:spPr bwMode="auto">
          <a:xfrm>
            <a:off x="1943968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Compute Orientation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" name="Flowchart: Process 6"/>
          <p:cNvSpPr/>
          <p:nvPr/>
        </p:nvSpPr>
        <p:spPr bwMode="auto">
          <a:xfrm>
            <a:off x="3600152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Histograms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" name="Flowchart: Process 7"/>
          <p:cNvSpPr/>
          <p:nvPr/>
        </p:nvSpPr>
        <p:spPr bwMode="auto">
          <a:xfrm>
            <a:off x="5256336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Normalise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9" name="Flowchart: Process 8"/>
          <p:cNvSpPr/>
          <p:nvPr/>
        </p:nvSpPr>
        <p:spPr bwMode="auto">
          <a:xfrm>
            <a:off x="6912520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Collect over window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0" name="Flowchart: Process 9"/>
          <p:cNvSpPr/>
          <p:nvPr/>
        </p:nvSpPr>
        <p:spPr bwMode="auto">
          <a:xfrm>
            <a:off x="8568704" y="1613478"/>
            <a:ext cx="1368152" cy="864096"/>
          </a:xfrm>
          <a:prstGeom prst="flowChartProcess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Linear SVM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11" name="Straight Arrow Connector 10"/>
          <p:cNvCxnSpPr>
            <a:endCxn id="6" idx="1"/>
          </p:cNvCxnSpPr>
          <p:nvPr/>
        </p:nvCxnSpPr>
        <p:spPr bwMode="auto">
          <a:xfrm flipV="1">
            <a:off x="1655936" y="2045526"/>
            <a:ext cx="288032" cy="6119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 bwMode="auto">
          <a:xfrm>
            <a:off x="3312120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>
            <a:stCxn id="7" idx="3"/>
            <a:endCxn id="8" idx="1"/>
          </p:cNvCxnSpPr>
          <p:nvPr/>
        </p:nvCxnSpPr>
        <p:spPr bwMode="auto">
          <a:xfrm>
            <a:off x="4968304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>
            <a:stCxn id="8" idx="3"/>
            <a:endCxn id="9" idx="1"/>
          </p:cNvCxnSpPr>
          <p:nvPr/>
        </p:nvCxnSpPr>
        <p:spPr bwMode="auto">
          <a:xfrm>
            <a:off x="6624488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>
            <a:stCxn id="9" idx="3"/>
            <a:endCxn id="10" idx="1"/>
          </p:cNvCxnSpPr>
          <p:nvPr/>
        </p:nvCxnSpPr>
        <p:spPr bwMode="auto">
          <a:xfrm>
            <a:off x="8280672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808" y="3491805"/>
            <a:ext cx="916305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503808" y="5292005"/>
            <a:ext cx="9577387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GB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 of not people</a:t>
            </a:r>
          </a:p>
        </p:txBody>
      </p:sp>
      <p:pic>
        <p:nvPicPr>
          <p:cNvPr id="2051" name="Picture 3" descr="C:\Users\ames\Documents\OrientedGrads\Images\ne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11352" y="5678437"/>
            <a:ext cx="889000" cy="1701800"/>
          </a:xfrm>
          <a:prstGeom prst="rect">
            <a:avLst/>
          </a:prstGeom>
          <a:noFill/>
        </p:spPr>
      </p:pic>
      <p:pic>
        <p:nvPicPr>
          <p:cNvPr id="2052" name="Picture 4" descr="C:\Users\ames\Documents\OrientedGrads\Images\02-03n.jpg"/>
          <p:cNvPicPr>
            <a:picLocks noChangeAspect="1" noChangeArrowheads="1"/>
          </p:cNvPicPr>
          <p:nvPr/>
        </p:nvPicPr>
        <p:blipFill>
          <a:blip r:embed="rId4" cstate="print"/>
          <a:srcRect b="55679"/>
          <a:stretch>
            <a:fillRect/>
          </a:stretch>
        </p:blipFill>
        <p:spPr bwMode="auto">
          <a:xfrm>
            <a:off x="5760392" y="5724053"/>
            <a:ext cx="2376264" cy="1584176"/>
          </a:xfrm>
          <a:prstGeom prst="rect">
            <a:avLst/>
          </a:prstGeom>
          <a:noFill/>
        </p:spPr>
      </p:pic>
      <p:pic>
        <p:nvPicPr>
          <p:cNvPr id="20" name="Picture 4" descr="C:\Users\ames\Documents\OrientedGrads\Images\02-03n.jpg"/>
          <p:cNvPicPr>
            <a:picLocks noChangeAspect="1" noChangeArrowheads="1"/>
          </p:cNvPicPr>
          <p:nvPr/>
        </p:nvPicPr>
        <p:blipFill>
          <a:blip r:embed="rId4" cstate="print"/>
          <a:srcRect t="56408"/>
          <a:stretch>
            <a:fillRect/>
          </a:stretch>
        </p:blipFill>
        <p:spPr bwMode="auto">
          <a:xfrm>
            <a:off x="1727944" y="5796061"/>
            <a:ext cx="2376264" cy="15581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80967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HOG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2987749"/>
            <a:ext cx="9069387" cy="3768651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Retrained on false positives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SVM predicts whether a HOG window contains a person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Scale sensitive</a:t>
            </a:r>
          </a:p>
        </p:txBody>
      </p:sp>
      <p:sp>
        <p:nvSpPr>
          <p:cNvPr id="5" name="Flowchart: Process 4"/>
          <p:cNvSpPr/>
          <p:nvPr/>
        </p:nvSpPr>
        <p:spPr bwMode="auto">
          <a:xfrm>
            <a:off x="287784" y="1619597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Compute Gradients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" name="Flowchart: Process 5"/>
          <p:cNvSpPr/>
          <p:nvPr/>
        </p:nvSpPr>
        <p:spPr bwMode="auto">
          <a:xfrm>
            <a:off x="1943968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Compute Orientation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" name="Flowchart: Process 6"/>
          <p:cNvSpPr/>
          <p:nvPr/>
        </p:nvSpPr>
        <p:spPr bwMode="auto">
          <a:xfrm>
            <a:off x="3600152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Histograms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" name="Flowchart: Process 7"/>
          <p:cNvSpPr/>
          <p:nvPr/>
        </p:nvSpPr>
        <p:spPr bwMode="auto">
          <a:xfrm>
            <a:off x="5256336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Normalise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9" name="Flowchart: Process 8"/>
          <p:cNvSpPr/>
          <p:nvPr/>
        </p:nvSpPr>
        <p:spPr bwMode="auto">
          <a:xfrm>
            <a:off x="6912520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Collect over window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0" name="Flowchart: Process 9"/>
          <p:cNvSpPr/>
          <p:nvPr/>
        </p:nvSpPr>
        <p:spPr bwMode="auto">
          <a:xfrm>
            <a:off x="8568704" y="1613478"/>
            <a:ext cx="1368152" cy="864096"/>
          </a:xfrm>
          <a:prstGeom prst="flowChartProcess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Linear SVM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11" name="Straight Arrow Connector 10"/>
          <p:cNvCxnSpPr>
            <a:endCxn id="6" idx="1"/>
          </p:cNvCxnSpPr>
          <p:nvPr/>
        </p:nvCxnSpPr>
        <p:spPr bwMode="auto">
          <a:xfrm flipV="1">
            <a:off x="1655936" y="2045526"/>
            <a:ext cx="288032" cy="6119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 bwMode="auto">
          <a:xfrm>
            <a:off x="3312120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>
            <a:stCxn id="7" idx="3"/>
            <a:endCxn id="8" idx="1"/>
          </p:cNvCxnSpPr>
          <p:nvPr/>
        </p:nvCxnSpPr>
        <p:spPr bwMode="auto">
          <a:xfrm>
            <a:off x="4968304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>
            <a:stCxn id="8" idx="3"/>
            <a:endCxn id="9" idx="1"/>
          </p:cNvCxnSpPr>
          <p:nvPr/>
        </p:nvCxnSpPr>
        <p:spPr bwMode="auto">
          <a:xfrm>
            <a:off x="6624488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>
            <a:stCxn id="9" idx="3"/>
            <a:endCxn id="10" idx="1"/>
          </p:cNvCxnSpPr>
          <p:nvPr/>
        </p:nvCxnSpPr>
        <p:spPr bwMode="auto">
          <a:xfrm>
            <a:off x="8280672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xmlns="" val="80967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HOG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2987749"/>
            <a:ext cx="9069387" cy="3768651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For locating objects a sliding window is used</a:t>
            </a:r>
          </a:p>
        </p:txBody>
      </p:sp>
      <p:pic>
        <p:nvPicPr>
          <p:cNvPr id="1026" name="Picture 2" descr="C:\Users\ames\Documents\OrientedGrads\Images\left_pedestria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20032" y="3923853"/>
            <a:ext cx="4367709" cy="3275782"/>
          </a:xfrm>
          <a:prstGeom prst="rect">
            <a:avLst/>
          </a:prstGeom>
          <a:noFill/>
        </p:spPr>
      </p:pic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2514185" y="3923853"/>
            <a:ext cx="725927" cy="1404168"/>
          </a:xfrm>
          <a:prstGeom prst="rect">
            <a:avLst/>
          </a:prstGeom>
          <a:noFill/>
          <a:ln w="36000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cxnSp>
        <p:nvCxnSpPr>
          <p:cNvPr id="20" name="Straight Arrow Connector 19"/>
          <p:cNvCxnSpPr/>
          <p:nvPr/>
        </p:nvCxnSpPr>
        <p:spPr bwMode="auto">
          <a:xfrm>
            <a:off x="3384128" y="4571925"/>
            <a:ext cx="2448272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2520032" y="4103861"/>
            <a:ext cx="725927" cy="1404168"/>
          </a:xfrm>
          <a:prstGeom prst="rect">
            <a:avLst/>
          </a:prstGeom>
          <a:noFill/>
          <a:ln w="36000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2520032" y="4355901"/>
            <a:ext cx="725927" cy="1404168"/>
          </a:xfrm>
          <a:prstGeom prst="rect">
            <a:avLst/>
          </a:prstGeom>
          <a:noFill/>
          <a:ln w="36000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2520032" y="4607917"/>
            <a:ext cx="725927" cy="1404168"/>
          </a:xfrm>
          <a:prstGeom prst="rect">
            <a:avLst/>
          </a:prstGeom>
          <a:noFill/>
          <a:ln w="36000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2520032" y="4895949"/>
            <a:ext cx="725927" cy="1404168"/>
          </a:xfrm>
          <a:prstGeom prst="rect">
            <a:avLst/>
          </a:prstGeom>
          <a:noFill/>
          <a:ln w="36000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2520032" y="5183981"/>
            <a:ext cx="725927" cy="1404168"/>
          </a:xfrm>
          <a:prstGeom prst="rect">
            <a:avLst/>
          </a:prstGeom>
          <a:noFill/>
          <a:ln w="36000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2520032" y="5472013"/>
            <a:ext cx="725927" cy="1404168"/>
          </a:xfrm>
          <a:prstGeom prst="rect">
            <a:avLst/>
          </a:prstGeom>
          <a:noFill/>
          <a:ln w="36000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2520032" y="5760045"/>
            <a:ext cx="725927" cy="1404168"/>
          </a:xfrm>
          <a:prstGeom prst="rect">
            <a:avLst/>
          </a:prstGeom>
          <a:noFill/>
          <a:ln w="36000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7" name="Rectangle 5"/>
          <p:cNvSpPr>
            <a:spLocks noChangeArrowheads="1"/>
          </p:cNvSpPr>
          <p:nvPr/>
        </p:nvSpPr>
        <p:spPr bwMode="auto">
          <a:xfrm>
            <a:off x="6108738" y="3923853"/>
            <a:ext cx="725927" cy="1404168"/>
          </a:xfrm>
          <a:prstGeom prst="rect">
            <a:avLst/>
          </a:prstGeom>
          <a:noFill/>
          <a:ln w="36000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6114585" y="4103861"/>
            <a:ext cx="725927" cy="1404168"/>
          </a:xfrm>
          <a:prstGeom prst="rect">
            <a:avLst/>
          </a:prstGeom>
          <a:noFill/>
          <a:ln w="36000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6114585" y="4355901"/>
            <a:ext cx="725927" cy="1404168"/>
          </a:xfrm>
          <a:prstGeom prst="rect">
            <a:avLst/>
          </a:prstGeom>
          <a:noFill/>
          <a:ln w="36000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6114585" y="4607917"/>
            <a:ext cx="725927" cy="1404168"/>
          </a:xfrm>
          <a:prstGeom prst="rect">
            <a:avLst/>
          </a:prstGeom>
          <a:noFill/>
          <a:ln w="36000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6114585" y="4895949"/>
            <a:ext cx="725927" cy="1404168"/>
          </a:xfrm>
          <a:prstGeom prst="rect">
            <a:avLst/>
          </a:prstGeom>
          <a:noFill/>
          <a:ln w="36000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6114585" y="5183981"/>
            <a:ext cx="725927" cy="1404168"/>
          </a:xfrm>
          <a:prstGeom prst="rect">
            <a:avLst/>
          </a:prstGeom>
          <a:noFill/>
          <a:ln w="36000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" name="Rectangle 5"/>
          <p:cNvSpPr>
            <a:spLocks noChangeArrowheads="1"/>
          </p:cNvSpPr>
          <p:nvPr/>
        </p:nvSpPr>
        <p:spPr bwMode="auto">
          <a:xfrm>
            <a:off x="6114585" y="5472013"/>
            <a:ext cx="725927" cy="1404168"/>
          </a:xfrm>
          <a:prstGeom prst="rect">
            <a:avLst/>
          </a:prstGeom>
          <a:noFill/>
          <a:ln w="36000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6114585" y="5760045"/>
            <a:ext cx="725927" cy="1404168"/>
          </a:xfrm>
          <a:prstGeom prst="rect">
            <a:avLst/>
          </a:prstGeom>
          <a:noFill/>
          <a:ln w="36000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" name="Rectangle 5"/>
          <p:cNvSpPr>
            <a:spLocks noChangeArrowheads="1"/>
          </p:cNvSpPr>
          <p:nvPr/>
        </p:nvSpPr>
        <p:spPr bwMode="auto">
          <a:xfrm>
            <a:off x="4104208" y="4895949"/>
            <a:ext cx="725927" cy="1404168"/>
          </a:xfrm>
          <a:prstGeom prst="rect">
            <a:avLst/>
          </a:prstGeom>
          <a:noFill/>
          <a:ln w="36000">
            <a:solidFill>
              <a:srgbClr val="FF000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7" name="Flowchart: Process 46"/>
          <p:cNvSpPr/>
          <p:nvPr/>
        </p:nvSpPr>
        <p:spPr bwMode="auto">
          <a:xfrm>
            <a:off x="287784" y="1619597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Compute Gradients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8" name="Flowchart: Process 47"/>
          <p:cNvSpPr/>
          <p:nvPr/>
        </p:nvSpPr>
        <p:spPr bwMode="auto">
          <a:xfrm>
            <a:off x="1943968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Compute Orientation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9" name="Flowchart: Process 48"/>
          <p:cNvSpPr/>
          <p:nvPr/>
        </p:nvSpPr>
        <p:spPr bwMode="auto">
          <a:xfrm>
            <a:off x="3600152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Histograms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0" name="Flowchart: Process 49"/>
          <p:cNvSpPr/>
          <p:nvPr/>
        </p:nvSpPr>
        <p:spPr bwMode="auto">
          <a:xfrm>
            <a:off x="5256336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Normalise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1" name="Flowchart: Process 50"/>
          <p:cNvSpPr/>
          <p:nvPr/>
        </p:nvSpPr>
        <p:spPr bwMode="auto">
          <a:xfrm>
            <a:off x="6912520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Collect over window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2" name="Flowchart: Process 51"/>
          <p:cNvSpPr/>
          <p:nvPr/>
        </p:nvSpPr>
        <p:spPr bwMode="auto">
          <a:xfrm>
            <a:off x="8568704" y="1613478"/>
            <a:ext cx="1368152" cy="864096"/>
          </a:xfrm>
          <a:prstGeom prst="flowChartProcess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Linear SVM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53" name="Straight Arrow Connector 52"/>
          <p:cNvCxnSpPr>
            <a:endCxn id="48" idx="1"/>
          </p:cNvCxnSpPr>
          <p:nvPr/>
        </p:nvCxnSpPr>
        <p:spPr bwMode="auto">
          <a:xfrm flipV="1">
            <a:off x="1655936" y="2045526"/>
            <a:ext cx="288032" cy="6119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Straight Arrow Connector 53"/>
          <p:cNvCxnSpPr>
            <a:stCxn id="48" idx="3"/>
            <a:endCxn id="49" idx="1"/>
          </p:cNvCxnSpPr>
          <p:nvPr/>
        </p:nvCxnSpPr>
        <p:spPr bwMode="auto">
          <a:xfrm>
            <a:off x="3312120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Straight Arrow Connector 54"/>
          <p:cNvCxnSpPr>
            <a:stCxn id="49" idx="3"/>
            <a:endCxn id="50" idx="1"/>
          </p:cNvCxnSpPr>
          <p:nvPr/>
        </p:nvCxnSpPr>
        <p:spPr bwMode="auto">
          <a:xfrm>
            <a:off x="4968304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Arrow Connector 55"/>
          <p:cNvCxnSpPr>
            <a:stCxn id="50" idx="3"/>
            <a:endCxn id="51" idx="1"/>
          </p:cNvCxnSpPr>
          <p:nvPr/>
        </p:nvCxnSpPr>
        <p:spPr bwMode="auto">
          <a:xfrm>
            <a:off x="6624488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Arrow Connector 56"/>
          <p:cNvCxnSpPr>
            <a:stCxn id="51" idx="3"/>
            <a:endCxn id="52" idx="1"/>
          </p:cNvCxnSpPr>
          <p:nvPr/>
        </p:nvCxnSpPr>
        <p:spPr bwMode="auto">
          <a:xfrm>
            <a:off x="8280672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xmlns="" val="364785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HOG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2987749"/>
            <a:ext cx="9069387" cy="3768651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Experimented with scale invariance</a:t>
            </a:r>
          </a:p>
        </p:txBody>
      </p:sp>
      <p:pic>
        <p:nvPicPr>
          <p:cNvPr id="1026" name="Picture 2" descr="C:\Users\ames\Documents\OrientedGrads\Images\left_pedestria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20032" y="3923853"/>
            <a:ext cx="4367709" cy="3275782"/>
          </a:xfrm>
          <a:prstGeom prst="rect">
            <a:avLst/>
          </a:prstGeom>
          <a:noFill/>
        </p:spPr>
      </p:pic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2514185" y="3923853"/>
            <a:ext cx="725927" cy="1404168"/>
          </a:xfrm>
          <a:prstGeom prst="rect">
            <a:avLst/>
          </a:prstGeom>
          <a:noFill/>
          <a:ln w="36000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2520032" y="3923854"/>
            <a:ext cx="1042348" cy="2016224"/>
          </a:xfrm>
          <a:prstGeom prst="rect">
            <a:avLst/>
          </a:prstGeom>
          <a:noFill/>
          <a:ln w="36000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dirty="0"/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2520033" y="3923853"/>
            <a:ext cx="1377388" cy="2664296"/>
          </a:xfrm>
          <a:prstGeom prst="rect">
            <a:avLst/>
          </a:prstGeom>
          <a:noFill/>
          <a:ln w="36000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2520032" y="3923852"/>
            <a:ext cx="1656184" cy="3203573"/>
          </a:xfrm>
          <a:prstGeom prst="rect">
            <a:avLst/>
          </a:prstGeom>
          <a:noFill/>
          <a:ln w="36000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3" name="Flowchart: Process 22"/>
          <p:cNvSpPr/>
          <p:nvPr/>
        </p:nvSpPr>
        <p:spPr bwMode="auto">
          <a:xfrm>
            <a:off x="287784" y="1619597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Compute Gradients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4" name="Flowchart: Process 23"/>
          <p:cNvSpPr/>
          <p:nvPr/>
        </p:nvSpPr>
        <p:spPr bwMode="auto">
          <a:xfrm>
            <a:off x="1943968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Compute Orientation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5" name="Flowchart: Process 24"/>
          <p:cNvSpPr/>
          <p:nvPr/>
        </p:nvSpPr>
        <p:spPr bwMode="auto">
          <a:xfrm>
            <a:off x="3600152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Histograms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6" name="Flowchart: Process 25"/>
          <p:cNvSpPr/>
          <p:nvPr/>
        </p:nvSpPr>
        <p:spPr bwMode="auto">
          <a:xfrm>
            <a:off x="5256336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Normalise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7" name="Flowchart: Process 26"/>
          <p:cNvSpPr/>
          <p:nvPr/>
        </p:nvSpPr>
        <p:spPr bwMode="auto">
          <a:xfrm>
            <a:off x="6912520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Collect over window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8" name="Flowchart: Process 27"/>
          <p:cNvSpPr/>
          <p:nvPr/>
        </p:nvSpPr>
        <p:spPr bwMode="auto">
          <a:xfrm>
            <a:off x="8568704" y="1613478"/>
            <a:ext cx="1368152" cy="864096"/>
          </a:xfrm>
          <a:prstGeom prst="flowChartProcess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Linear SVM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29" name="Straight Arrow Connector 28"/>
          <p:cNvCxnSpPr>
            <a:endCxn id="24" idx="1"/>
          </p:cNvCxnSpPr>
          <p:nvPr/>
        </p:nvCxnSpPr>
        <p:spPr bwMode="auto">
          <a:xfrm flipV="1">
            <a:off x="1655936" y="2045526"/>
            <a:ext cx="288032" cy="6119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>
            <a:stCxn id="24" idx="3"/>
            <a:endCxn id="25" idx="1"/>
          </p:cNvCxnSpPr>
          <p:nvPr/>
        </p:nvCxnSpPr>
        <p:spPr bwMode="auto">
          <a:xfrm>
            <a:off x="3312120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>
            <a:stCxn id="25" idx="3"/>
            <a:endCxn id="26" idx="1"/>
          </p:cNvCxnSpPr>
          <p:nvPr/>
        </p:nvCxnSpPr>
        <p:spPr bwMode="auto">
          <a:xfrm>
            <a:off x="4968304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>
            <a:stCxn id="26" idx="3"/>
            <a:endCxn id="27" idx="1"/>
          </p:cNvCxnSpPr>
          <p:nvPr/>
        </p:nvCxnSpPr>
        <p:spPr bwMode="auto">
          <a:xfrm>
            <a:off x="6624488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Arrow Connector 32"/>
          <p:cNvCxnSpPr>
            <a:stCxn id="27" idx="3"/>
            <a:endCxn id="28" idx="1"/>
          </p:cNvCxnSpPr>
          <p:nvPr/>
        </p:nvCxnSpPr>
        <p:spPr bwMode="auto">
          <a:xfrm>
            <a:off x="8280672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xmlns="" val="364785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GB" dirty="0" smtClean="0"/>
              <a:t>ROC curve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Location invariance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Scale invariance?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False positives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Computation time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Use </a:t>
            </a:r>
            <a:r>
              <a:rPr lang="en-GB" smtClean="0"/>
              <a:t>awesome </a:t>
            </a:r>
            <a:r>
              <a:rPr lang="en-GB" dirty="0" err="1" smtClean="0"/>
              <a:t>G</a:t>
            </a:r>
            <a:r>
              <a:rPr lang="en-GB" smtClean="0"/>
              <a:t>odzilla </a:t>
            </a:r>
            <a:r>
              <a:rPr lang="en-GB" dirty="0" smtClean="0"/>
              <a:t>picture for demo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00327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GB" dirty="0" smtClean="0"/>
              <a:t>Speed</a:t>
            </a:r>
            <a:endParaRPr lang="en-GB" dirty="0"/>
          </a:p>
          <a:p>
            <a:pPr lvl="1">
              <a:buFont typeface="Arial" pitchFamily="34" charset="0"/>
              <a:buChar char="•"/>
            </a:pPr>
            <a:r>
              <a:rPr lang="en-GB" dirty="0" smtClean="0"/>
              <a:t>Implementation not optimal</a:t>
            </a:r>
          </a:p>
          <a:p>
            <a:pPr lvl="1">
              <a:buFont typeface="Arial" pitchFamily="34" charset="0"/>
              <a:buChar char="•"/>
            </a:pPr>
            <a:r>
              <a:rPr lang="en-GB" dirty="0" smtClean="0"/>
              <a:t>Speed made scale invariance hard to implement practically</a:t>
            </a:r>
          </a:p>
        </p:txBody>
      </p:sp>
    </p:spTree>
    <p:extLst>
      <p:ext uri="{BB962C8B-B14F-4D97-AF65-F5344CB8AC3E}">
        <p14:creationId xmlns:p14="http://schemas.microsoft.com/office/powerpoint/2010/main" xmlns="" val="400327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94619" y="1833562"/>
            <a:ext cx="7286625" cy="4857750"/>
          </a:xfrm>
        </p:spPr>
      </p:pic>
    </p:spTree>
    <p:extLst>
      <p:ext uri="{BB962C8B-B14F-4D97-AF65-F5344CB8AC3E}">
        <p14:creationId xmlns:p14="http://schemas.microsoft.com/office/powerpoint/2010/main" xmlns="" val="201565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70975" cy="1171575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/>
              <a:t>Contents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989513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/>
              <a:t>Introduction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smtClean="0"/>
              <a:t>The Process</a:t>
            </a:r>
            <a:endParaRPr lang="en-GB" dirty="0"/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/>
              <a:t>Results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smtClean="0"/>
              <a:t>Conclusions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smtClean="0"/>
              <a:t>References</a:t>
            </a: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Scale Sensitive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Requires careful </a:t>
            </a:r>
            <a:r>
              <a:rPr lang="en-GB" dirty="0" smtClean="0"/>
              <a:t>training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Likes to find trees </a:t>
            </a:r>
            <a:r>
              <a:rPr lang="en-GB" smtClean="0"/>
              <a:t>xD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79626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Histograms of Oriented Gradients for Human Detection, </a:t>
            </a:r>
            <a:r>
              <a:rPr lang="en-GB" sz="2800" dirty="0" err="1" smtClean="0"/>
              <a:t>Naveet</a:t>
            </a:r>
            <a:r>
              <a:rPr lang="en-GB" sz="2800" dirty="0" smtClean="0"/>
              <a:t> </a:t>
            </a:r>
            <a:r>
              <a:rPr lang="en-GB" sz="2800" dirty="0" err="1" smtClean="0"/>
              <a:t>Dalal</a:t>
            </a:r>
            <a:r>
              <a:rPr lang="en-GB" sz="2800" dirty="0" smtClean="0"/>
              <a:t> and Bill </a:t>
            </a:r>
            <a:r>
              <a:rPr lang="en-GB" sz="2800" dirty="0" err="1" smtClean="0"/>
              <a:t>Triggs</a:t>
            </a:r>
            <a:r>
              <a:rPr lang="en-GB" sz="2800" dirty="0" smtClean="0"/>
              <a:t>, Available: </a:t>
            </a:r>
            <a:r>
              <a:rPr lang="en-GB" sz="2800" dirty="0" smtClean="0">
                <a:hlinkClick r:id="rId2"/>
              </a:rPr>
              <a:t>http://ieeexplore.ieee.org/stamp/stamp.jsp?tp=&amp;arnumber=1467360</a:t>
            </a:r>
            <a:r>
              <a:rPr lang="en-GB" sz="2800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Object detection using Histograms of Oriented Gradients, </a:t>
            </a:r>
            <a:r>
              <a:rPr lang="en-GB" sz="2800" dirty="0" err="1" smtClean="0"/>
              <a:t>Naveet</a:t>
            </a:r>
            <a:r>
              <a:rPr lang="en-GB" sz="2800" dirty="0" smtClean="0"/>
              <a:t> </a:t>
            </a:r>
            <a:r>
              <a:rPr lang="en-GB" sz="2800" dirty="0" err="1" smtClean="0"/>
              <a:t>Dalal</a:t>
            </a:r>
            <a:r>
              <a:rPr lang="en-GB" sz="2800" dirty="0" smtClean="0"/>
              <a:t> and Bill </a:t>
            </a:r>
            <a:r>
              <a:rPr lang="en-GB" sz="2800" dirty="0" err="1" smtClean="0"/>
              <a:t>Triggs</a:t>
            </a:r>
            <a:r>
              <a:rPr lang="en-GB" sz="2800" dirty="0" smtClean="0"/>
              <a:t>, Available: </a:t>
            </a:r>
            <a:r>
              <a:rPr lang="en-GB" sz="2800" dirty="0" smtClean="0">
                <a:hlinkClick r:id="rId3"/>
              </a:rPr>
              <a:t>http://pascallin.ecs.soton.ac.uk/challenges/VOC/voc2006/slides/dalal.pdf</a:t>
            </a:r>
            <a:r>
              <a:rPr lang="en-GB" sz="2800" dirty="0" smtClean="0"/>
              <a:t>   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xmlns="" val="314878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70975" cy="1171575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/>
              <a:t>Introduction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989513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/>
              <a:t>Histogram of oriented gradients is a feature descriptor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/>
              <a:t>Used in conjunction with a training data set and a classifier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70975" cy="1171575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smtClean="0"/>
              <a:t>The HOG Process</a:t>
            </a:r>
            <a:endParaRPr lang="en-GB" dirty="0">
              <a:latin typeface="Ubuntu" charset="0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989513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dirty="0" smtClean="0"/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dirty="0"/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smtClean="0"/>
              <a:t>Compute </a:t>
            </a:r>
            <a:r>
              <a:rPr lang="en-GB" dirty="0"/>
              <a:t>Gradients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/>
              <a:t>Compute Orientation of Gradients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/>
              <a:t>Compute a Histogram of these for a “Cell”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/>
              <a:t>Normalise the “Cell” over a “Block”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/>
              <a:t>Collect for Entire Image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287784" y="1613478"/>
            <a:ext cx="9649072" cy="870215"/>
            <a:chOff x="287784" y="1613478"/>
            <a:chExt cx="9649072" cy="870215"/>
          </a:xfrm>
          <a:solidFill>
            <a:srgbClr val="92D050"/>
          </a:solidFill>
        </p:grpSpPr>
        <p:sp>
          <p:nvSpPr>
            <p:cNvPr id="2" name="Flowchart: Process 1"/>
            <p:cNvSpPr/>
            <p:nvPr/>
          </p:nvSpPr>
          <p:spPr bwMode="auto">
            <a:xfrm>
              <a:off x="287784" y="1619597"/>
              <a:ext cx="1368152" cy="864096"/>
            </a:xfrm>
            <a:prstGeom prst="flowChartProcess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Compute Gradients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7" name="Flowchart: Process 6"/>
            <p:cNvSpPr/>
            <p:nvPr/>
          </p:nvSpPr>
          <p:spPr bwMode="auto">
            <a:xfrm>
              <a:off x="1943968" y="1613478"/>
              <a:ext cx="1368152" cy="864096"/>
            </a:xfrm>
            <a:prstGeom prst="flowChartProcess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Compute Orientation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8" name="Flowchart: Process 7"/>
            <p:cNvSpPr/>
            <p:nvPr/>
          </p:nvSpPr>
          <p:spPr bwMode="auto">
            <a:xfrm>
              <a:off x="3600152" y="1613478"/>
              <a:ext cx="1368152" cy="864096"/>
            </a:xfrm>
            <a:prstGeom prst="flowChartProcess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Histograms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9" name="Flowchart: Process 8"/>
            <p:cNvSpPr/>
            <p:nvPr/>
          </p:nvSpPr>
          <p:spPr bwMode="auto">
            <a:xfrm>
              <a:off x="5256336" y="1613478"/>
              <a:ext cx="1368152" cy="864096"/>
            </a:xfrm>
            <a:prstGeom prst="flowChartProcess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Normalise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0" name="Flowchart: Process 9"/>
            <p:cNvSpPr/>
            <p:nvPr/>
          </p:nvSpPr>
          <p:spPr bwMode="auto">
            <a:xfrm>
              <a:off x="6912520" y="1613478"/>
              <a:ext cx="1368152" cy="864096"/>
            </a:xfrm>
            <a:prstGeom prst="flowChartProcess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Collect over window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1" name="Flowchart: Process 10"/>
            <p:cNvSpPr/>
            <p:nvPr/>
          </p:nvSpPr>
          <p:spPr bwMode="auto">
            <a:xfrm>
              <a:off x="8568704" y="1613478"/>
              <a:ext cx="1368152" cy="864096"/>
            </a:xfrm>
            <a:prstGeom prst="flowChartProcess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Linear SVM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cxnSp>
          <p:nvCxnSpPr>
            <p:cNvPr id="6" name="Straight Arrow Connector 5"/>
            <p:cNvCxnSpPr>
              <a:endCxn id="7" idx="1"/>
            </p:cNvCxnSpPr>
            <p:nvPr/>
          </p:nvCxnSpPr>
          <p:spPr bwMode="auto">
            <a:xfrm flipV="1">
              <a:off x="1655936" y="2045526"/>
              <a:ext cx="288032" cy="6119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Straight Arrow Connector 12"/>
            <p:cNvCxnSpPr>
              <a:stCxn id="7" idx="3"/>
              <a:endCxn id="8" idx="1"/>
            </p:cNvCxnSpPr>
            <p:nvPr/>
          </p:nvCxnSpPr>
          <p:spPr bwMode="auto">
            <a:xfrm>
              <a:off x="3312120" y="2045526"/>
              <a:ext cx="288032" cy="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Straight Arrow Connector 14"/>
            <p:cNvCxnSpPr>
              <a:stCxn id="8" idx="3"/>
              <a:endCxn id="9" idx="1"/>
            </p:cNvCxnSpPr>
            <p:nvPr/>
          </p:nvCxnSpPr>
          <p:spPr bwMode="auto">
            <a:xfrm>
              <a:off x="4968304" y="2045526"/>
              <a:ext cx="288032" cy="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Straight Arrow Connector 16"/>
            <p:cNvCxnSpPr>
              <a:stCxn id="9" idx="3"/>
              <a:endCxn id="10" idx="1"/>
            </p:cNvCxnSpPr>
            <p:nvPr/>
          </p:nvCxnSpPr>
          <p:spPr bwMode="auto">
            <a:xfrm>
              <a:off x="6624488" y="2045526"/>
              <a:ext cx="288032" cy="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Straight Arrow Connector 18"/>
            <p:cNvCxnSpPr>
              <a:stCxn id="10" idx="3"/>
              <a:endCxn id="11" idx="1"/>
            </p:cNvCxnSpPr>
            <p:nvPr/>
          </p:nvCxnSpPr>
          <p:spPr bwMode="auto">
            <a:xfrm>
              <a:off x="8280672" y="2045526"/>
              <a:ext cx="288032" cy="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smtClean="0"/>
              <a:t>Blocks and Cells</a:t>
            </a:r>
            <a:endParaRPr lang="en-GB" dirty="0">
              <a:latin typeface="Ubuntu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30209" y="2879725"/>
            <a:ext cx="4487863" cy="4159250"/>
          </a:xfrm>
          <a:prstGeom prst="rect">
            <a:avLst/>
          </a:prstGeom>
          <a:noFill/>
          <a:ln w="360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3438234" y="3619500"/>
            <a:ext cx="720725" cy="720725"/>
          </a:xfrm>
          <a:prstGeom prst="rect">
            <a:avLst/>
          </a:prstGeom>
          <a:noFill/>
          <a:ln w="360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4158959" y="3619500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4158959" y="2898775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3438234" y="2898775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4158959" y="4338637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3438234" y="4338637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2719097" y="4338637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2719097" y="3619500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2719097" y="2898775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80" name="Text Box 12"/>
          <p:cNvSpPr txBox="1">
            <a:spLocks noChangeArrowheads="1"/>
          </p:cNvSpPr>
          <p:nvPr/>
        </p:nvSpPr>
        <p:spPr bwMode="auto">
          <a:xfrm>
            <a:off x="723609" y="3259137"/>
            <a:ext cx="73818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r>
              <a:rPr lang="en-GB"/>
              <a:t>Block</a:t>
            </a:r>
          </a:p>
        </p:txBody>
      </p:sp>
      <p:sp>
        <p:nvSpPr>
          <p:cNvPr id="7181" name="Text Box 13"/>
          <p:cNvSpPr txBox="1">
            <a:spLocks noChangeArrowheads="1"/>
          </p:cNvSpPr>
          <p:nvPr/>
        </p:nvSpPr>
        <p:spPr bwMode="auto">
          <a:xfrm>
            <a:off x="739484" y="3798887"/>
            <a:ext cx="57308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r>
              <a:rPr lang="en-GB">
                <a:solidFill>
                  <a:srgbClr val="000000"/>
                </a:solidFill>
                <a:ea typeface="DejaVu Sans" charset="0"/>
                <a:cs typeface="DejaVu Sans" charset="0"/>
              </a:rPr>
              <a:t>Cell</a:t>
            </a:r>
          </a:p>
        </p:txBody>
      </p:sp>
      <p:sp>
        <p:nvSpPr>
          <p:cNvPr id="7182" name="Line 14"/>
          <p:cNvSpPr>
            <a:spLocks noChangeShapeType="1"/>
          </p:cNvSpPr>
          <p:nvPr/>
        </p:nvSpPr>
        <p:spPr bwMode="auto">
          <a:xfrm flipV="1">
            <a:off x="1458622" y="2898775"/>
            <a:ext cx="1152178" cy="5413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183" name="Line 15"/>
          <p:cNvSpPr>
            <a:spLocks noChangeShapeType="1"/>
          </p:cNvSpPr>
          <p:nvPr/>
        </p:nvSpPr>
        <p:spPr bwMode="auto">
          <a:xfrm>
            <a:off x="1279234" y="3979862"/>
            <a:ext cx="2519363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" name="Line 14"/>
          <p:cNvSpPr>
            <a:spLocks noChangeShapeType="1"/>
          </p:cNvSpPr>
          <p:nvPr/>
        </p:nvSpPr>
        <p:spPr bwMode="auto">
          <a:xfrm>
            <a:off x="1461798" y="3440112"/>
            <a:ext cx="1149002" cy="161924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32" name="Group 31"/>
          <p:cNvGrpSpPr/>
          <p:nvPr/>
        </p:nvGrpSpPr>
        <p:grpSpPr>
          <a:xfrm>
            <a:off x="287784" y="1613478"/>
            <a:ext cx="9649072" cy="870215"/>
            <a:chOff x="287784" y="1613478"/>
            <a:chExt cx="9649072" cy="870215"/>
          </a:xfrm>
          <a:solidFill>
            <a:srgbClr val="92D050"/>
          </a:solidFill>
        </p:grpSpPr>
        <p:sp>
          <p:nvSpPr>
            <p:cNvPr id="33" name="Flowchart: Process 32"/>
            <p:cNvSpPr/>
            <p:nvPr/>
          </p:nvSpPr>
          <p:spPr bwMode="auto">
            <a:xfrm>
              <a:off x="287784" y="1619597"/>
              <a:ext cx="1368152" cy="864096"/>
            </a:xfrm>
            <a:prstGeom prst="flowChartProcess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Compute Gradients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4" name="Flowchart: Process 33"/>
            <p:cNvSpPr/>
            <p:nvPr/>
          </p:nvSpPr>
          <p:spPr bwMode="auto">
            <a:xfrm>
              <a:off x="1943968" y="1613478"/>
              <a:ext cx="1368152" cy="864096"/>
            </a:xfrm>
            <a:prstGeom prst="flowChartProcess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Compute Orientation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5" name="Flowchart: Process 34"/>
            <p:cNvSpPr/>
            <p:nvPr/>
          </p:nvSpPr>
          <p:spPr bwMode="auto">
            <a:xfrm>
              <a:off x="3600152" y="1613478"/>
              <a:ext cx="1368152" cy="864096"/>
            </a:xfrm>
            <a:prstGeom prst="flowChartProcess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Histograms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6" name="Flowchart: Process 35"/>
            <p:cNvSpPr/>
            <p:nvPr/>
          </p:nvSpPr>
          <p:spPr bwMode="auto">
            <a:xfrm>
              <a:off x="5256336" y="1613478"/>
              <a:ext cx="1368152" cy="864096"/>
            </a:xfrm>
            <a:prstGeom prst="flowChartProcess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Normalise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7" name="Flowchart: Process 36"/>
            <p:cNvSpPr/>
            <p:nvPr/>
          </p:nvSpPr>
          <p:spPr bwMode="auto">
            <a:xfrm>
              <a:off x="6912520" y="1613478"/>
              <a:ext cx="1368152" cy="864096"/>
            </a:xfrm>
            <a:prstGeom prst="flowChartProcess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Collect over window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8" name="Flowchart: Process 37"/>
            <p:cNvSpPr/>
            <p:nvPr/>
          </p:nvSpPr>
          <p:spPr bwMode="auto">
            <a:xfrm>
              <a:off x="8568704" y="1613478"/>
              <a:ext cx="1368152" cy="864096"/>
            </a:xfrm>
            <a:prstGeom prst="flowChartProcess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Linear SVM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cxnSp>
          <p:nvCxnSpPr>
            <p:cNvPr id="39" name="Straight Arrow Connector 38"/>
            <p:cNvCxnSpPr>
              <a:endCxn id="34" idx="1"/>
            </p:cNvCxnSpPr>
            <p:nvPr/>
          </p:nvCxnSpPr>
          <p:spPr bwMode="auto">
            <a:xfrm flipV="1">
              <a:off x="1655936" y="2045526"/>
              <a:ext cx="288032" cy="6119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Straight Arrow Connector 39"/>
            <p:cNvCxnSpPr>
              <a:stCxn id="34" idx="3"/>
              <a:endCxn id="35" idx="1"/>
            </p:cNvCxnSpPr>
            <p:nvPr/>
          </p:nvCxnSpPr>
          <p:spPr bwMode="auto">
            <a:xfrm>
              <a:off x="3312120" y="2045526"/>
              <a:ext cx="288032" cy="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Straight Arrow Connector 40"/>
            <p:cNvCxnSpPr>
              <a:stCxn id="35" idx="3"/>
              <a:endCxn id="36" idx="1"/>
            </p:cNvCxnSpPr>
            <p:nvPr/>
          </p:nvCxnSpPr>
          <p:spPr bwMode="auto">
            <a:xfrm>
              <a:off x="4968304" y="2045526"/>
              <a:ext cx="288032" cy="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Straight Arrow Connector 41"/>
            <p:cNvCxnSpPr>
              <a:stCxn id="36" idx="3"/>
              <a:endCxn id="37" idx="1"/>
            </p:cNvCxnSpPr>
            <p:nvPr/>
          </p:nvCxnSpPr>
          <p:spPr bwMode="auto">
            <a:xfrm>
              <a:off x="6624488" y="2045526"/>
              <a:ext cx="288032" cy="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Straight Arrow Connector 42"/>
            <p:cNvCxnSpPr>
              <a:stCxn id="37" idx="3"/>
              <a:endCxn id="38" idx="1"/>
            </p:cNvCxnSpPr>
            <p:nvPr/>
          </p:nvCxnSpPr>
          <p:spPr bwMode="auto">
            <a:xfrm>
              <a:off x="8280672" y="2045526"/>
              <a:ext cx="288032" cy="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smtClean="0"/>
              <a:t>The HOG Process</a:t>
            </a:r>
            <a:endParaRPr lang="en-GB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2987749"/>
            <a:ext cx="4067943" cy="3801989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/>
              <a:t>Gradients Calculated by convolution with simple </a:t>
            </a:r>
            <a:r>
              <a:rPr lang="en-GB" dirty="0" smtClean="0"/>
              <a:t>kernels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dirty="0"/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dirty="0" smtClean="0"/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dirty="0"/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dirty="0"/>
          </a:p>
        </p:txBody>
      </p:sp>
      <p:graphicFrame>
        <p:nvGraphicFramePr>
          <p:cNvPr id="819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17391267"/>
              </p:ext>
            </p:extLst>
          </p:nvPr>
        </p:nvGraphicFramePr>
        <p:xfrm>
          <a:off x="675878" y="5147989"/>
          <a:ext cx="1816100" cy="1239838"/>
        </p:xfrm>
        <a:graphic>
          <a:graphicData uri="http://schemas.openxmlformats.org/drawingml/2006/table">
            <a:tbl>
              <a:tblPr/>
              <a:tblGrid>
                <a:gridCol w="604837"/>
                <a:gridCol w="606425"/>
                <a:gridCol w="604838"/>
              </a:tblGrid>
              <a:tr h="41275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-1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1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229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35716030"/>
              </p:ext>
            </p:extLst>
          </p:nvPr>
        </p:nvGraphicFramePr>
        <p:xfrm>
          <a:off x="2692102" y="5147989"/>
          <a:ext cx="1816100" cy="1239838"/>
        </p:xfrm>
        <a:graphic>
          <a:graphicData uri="http://schemas.openxmlformats.org/drawingml/2006/table">
            <a:tbl>
              <a:tblPr/>
              <a:tblGrid>
                <a:gridCol w="604838"/>
                <a:gridCol w="606425"/>
                <a:gridCol w="604837"/>
              </a:tblGrid>
              <a:tr h="41275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-1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1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0991" t="9624" r="17581" b="9465"/>
          <a:stretch/>
        </p:blipFill>
        <p:spPr>
          <a:xfrm>
            <a:off x="4824288" y="2627708"/>
            <a:ext cx="4464496" cy="4432145"/>
          </a:xfrm>
          <a:prstGeom prst="rect">
            <a:avLst/>
          </a:prstGeom>
        </p:spPr>
      </p:pic>
      <p:sp>
        <p:nvSpPr>
          <p:cNvPr id="76" name="Flowchart: Process 75"/>
          <p:cNvSpPr/>
          <p:nvPr/>
        </p:nvSpPr>
        <p:spPr bwMode="auto">
          <a:xfrm>
            <a:off x="287784" y="1619597"/>
            <a:ext cx="1368152" cy="864096"/>
          </a:xfrm>
          <a:prstGeom prst="flowChartProcess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Compute Gradients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7" name="Flowchart: Process 76"/>
          <p:cNvSpPr/>
          <p:nvPr/>
        </p:nvSpPr>
        <p:spPr bwMode="auto">
          <a:xfrm>
            <a:off x="1943968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Compute Orientation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8" name="Flowchart: Process 77"/>
          <p:cNvSpPr/>
          <p:nvPr/>
        </p:nvSpPr>
        <p:spPr bwMode="auto">
          <a:xfrm>
            <a:off x="3600152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Histograms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9" name="Flowchart: Process 78"/>
          <p:cNvSpPr/>
          <p:nvPr/>
        </p:nvSpPr>
        <p:spPr bwMode="auto">
          <a:xfrm>
            <a:off x="5256336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Normalise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0" name="Flowchart: Process 79"/>
          <p:cNvSpPr/>
          <p:nvPr/>
        </p:nvSpPr>
        <p:spPr bwMode="auto">
          <a:xfrm>
            <a:off x="6912520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Collect over window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1" name="Flowchart: Process 80"/>
          <p:cNvSpPr/>
          <p:nvPr/>
        </p:nvSpPr>
        <p:spPr bwMode="auto">
          <a:xfrm>
            <a:off x="8568704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Linear SVM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82" name="Straight Arrow Connector 81"/>
          <p:cNvCxnSpPr>
            <a:endCxn id="77" idx="1"/>
          </p:cNvCxnSpPr>
          <p:nvPr/>
        </p:nvCxnSpPr>
        <p:spPr bwMode="auto">
          <a:xfrm flipV="1">
            <a:off x="1655936" y="2045526"/>
            <a:ext cx="288032" cy="6119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Straight Arrow Connector 82"/>
          <p:cNvCxnSpPr>
            <a:stCxn id="77" idx="3"/>
            <a:endCxn id="78" idx="1"/>
          </p:cNvCxnSpPr>
          <p:nvPr/>
        </p:nvCxnSpPr>
        <p:spPr bwMode="auto">
          <a:xfrm>
            <a:off x="3312120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Straight Arrow Connector 83"/>
          <p:cNvCxnSpPr>
            <a:stCxn id="78" idx="3"/>
            <a:endCxn id="79" idx="1"/>
          </p:cNvCxnSpPr>
          <p:nvPr/>
        </p:nvCxnSpPr>
        <p:spPr bwMode="auto">
          <a:xfrm>
            <a:off x="4968304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Straight Arrow Connector 84"/>
          <p:cNvCxnSpPr>
            <a:stCxn id="79" idx="3"/>
            <a:endCxn id="80" idx="1"/>
          </p:cNvCxnSpPr>
          <p:nvPr/>
        </p:nvCxnSpPr>
        <p:spPr bwMode="auto">
          <a:xfrm>
            <a:off x="6624488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Straight Arrow Connector 85"/>
          <p:cNvCxnSpPr>
            <a:stCxn id="80" idx="3"/>
            <a:endCxn id="81" idx="1"/>
          </p:cNvCxnSpPr>
          <p:nvPr/>
        </p:nvCxnSpPr>
        <p:spPr bwMode="auto">
          <a:xfrm>
            <a:off x="8280672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HOG Process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endParaRPr lang="en-GB" dirty="0" smtClean="0"/>
          </a:p>
          <a:p>
            <a:pPr marL="457200" indent="-457200">
              <a:buFont typeface="Arial" pitchFamily="34" charset="0"/>
              <a:buChar char="•"/>
            </a:pP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The orientation of the gradient at each pixel is calculated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Orientation (in Radians) = </a:t>
            </a:r>
            <a:r>
              <a:rPr lang="en-GB" dirty="0" err="1" smtClean="0"/>
              <a:t>arctan</a:t>
            </a:r>
            <a:r>
              <a:rPr lang="en-GB" dirty="0" smtClean="0"/>
              <a:t> (horizontal gradient / vertical gradient)</a:t>
            </a:r>
          </a:p>
        </p:txBody>
      </p:sp>
      <p:sp>
        <p:nvSpPr>
          <p:cNvPr id="6" name="Flowchart: Process 5"/>
          <p:cNvSpPr/>
          <p:nvPr/>
        </p:nvSpPr>
        <p:spPr bwMode="auto">
          <a:xfrm>
            <a:off x="287784" y="1619597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Compute Gradients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" name="Flowchart: Process 6"/>
          <p:cNvSpPr/>
          <p:nvPr/>
        </p:nvSpPr>
        <p:spPr bwMode="auto">
          <a:xfrm>
            <a:off x="1943968" y="1613478"/>
            <a:ext cx="1368152" cy="864096"/>
          </a:xfrm>
          <a:prstGeom prst="flowChartProcess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Compute Orientation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" name="Flowchart: Process 7"/>
          <p:cNvSpPr/>
          <p:nvPr/>
        </p:nvSpPr>
        <p:spPr bwMode="auto">
          <a:xfrm>
            <a:off x="3600152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Histograms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9" name="Flowchart: Process 8"/>
          <p:cNvSpPr/>
          <p:nvPr/>
        </p:nvSpPr>
        <p:spPr bwMode="auto">
          <a:xfrm>
            <a:off x="5256336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Normalise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0" name="Flowchart: Process 9"/>
          <p:cNvSpPr/>
          <p:nvPr/>
        </p:nvSpPr>
        <p:spPr bwMode="auto">
          <a:xfrm>
            <a:off x="6912520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Collect over window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1" name="Flowchart: Process 10"/>
          <p:cNvSpPr/>
          <p:nvPr/>
        </p:nvSpPr>
        <p:spPr bwMode="auto">
          <a:xfrm>
            <a:off x="8568704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Linear SVM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12" name="Straight Arrow Connector 11"/>
          <p:cNvCxnSpPr>
            <a:endCxn id="7" idx="1"/>
          </p:cNvCxnSpPr>
          <p:nvPr/>
        </p:nvCxnSpPr>
        <p:spPr bwMode="auto">
          <a:xfrm flipV="1">
            <a:off x="1655936" y="2045526"/>
            <a:ext cx="288032" cy="6119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>
            <a:stCxn id="7" idx="3"/>
            <a:endCxn id="8" idx="1"/>
          </p:cNvCxnSpPr>
          <p:nvPr/>
        </p:nvCxnSpPr>
        <p:spPr bwMode="auto">
          <a:xfrm>
            <a:off x="3312120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>
            <a:stCxn id="8" idx="3"/>
            <a:endCxn id="9" idx="1"/>
          </p:cNvCxnSpPr>
          <p:nvPr/>
        </p:nvCxnSpPr>
        <p:spPr bwMode="auto">
          <a:xfrm>
            <a:off x="4968304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>
            <a:stCxn id="9" idx="3"/>
            <a:endCxn id="10" idx="1"/>
          </p:cNvCxnSpPr>
          <p:nvPr/>
        </p:nvCxnSpPr>
        <p:spPr bwMode="auto">
          <a:xfrm>
            <a:off x="6624488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>
            <a:stCxn id="10" idx="3"/>
            <a:endCxn id="11" idx="1"/>
          </p:cNvCxnSpPr>
          <p:nvPr/>
        </p:nvCxnSpPr>
        <p:spPr bwMode="auto">
          <a:xfrm>
            <a:off x="8280672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xmlns="" val="251750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HOG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2627709"/>
            <a:ext cx="9069387" cy="4128691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A histogram is then computed over a cell with 9 bins between 0 and </a:t>
            </a:r>
            <a:r>
              <a:rPr lang="el-GR" dirty="0" smtClean="0"/>
              <a:t>π</a:t>
            </a:r>
            <a:r>
              <a:rPr lang="en-GB" dirty="0" smtClean="0"/>
              <a:t> (unsigned orientation) or –</a:t>
            </a:r>
            <a:r>
              <a:rPr lang="el-GR" dirty="0" smtClean="0"/>
              <a:t> π</a:t>
            </a:r>
            <a:r>
              <a:rPr lang="en-GB" dirty="0" smtClean="0"/>
              <a:t> and </a:t>
            </a:r>
            <a:r>
              <a:rPr lang="el-GR" dirty="0" smtClean="0"/>
              <a:t>π</a:t>
            </a:r>
            <a:r>
              <a:rPr lang="en-GB" dirty="0" smtClean="0"/>
              <a:t> (signed orientation)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Number of bins and signed or unsigned orientations chosen from paper</a:t>
            </a:r>
          </a:p>
          <a:p>
            <a:pPr marL="457200" indent="-457200">
              <a:buFont typeface="Arial" pitchFamily="34" charset="0"/>
              <a:buChar char="•"/>
            </a:pPr>
            <a:endParaRPr lang="en-GB" dirty="0" smtClean="0"/>
          </a:p>
          <a:p>
            <a:endParaRPr lang="en-GB" dirty="0"/>
          </a:p>
        </p:txBody>
      </p:sp>
      <p:sp>
        <p:nvSpPr>
          <p:cNvPr id="5" name="Flowchart: Process 4"/>
          <p:cNvSpPr/>
          <p:nvPr/>
        </p:nvSpPr>
        <p:spPr bwMode="auto">
          <a:xfrm>
            <a:off x="287784" y="1619597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Compute Gradients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" name="Flowchart: Process 5"/>
          <p:cNvSpPr/>
          <p:nvPr/>
        </p:nvSpPr>
        <p:spPr bwMode="auto">
          <a:xfrm>
            <a:off x="1943968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Compute Orientation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" name="Flowchart: Process 6"/>
          <p:cNvSpPr/>
          <p:nvPr/>
        </p:nvSpPr>
        <p:spPr bwMode="auto">
          <a:xfrm>
            <a:off x="3600152" y="1613478"/>
            <a:ext cx="1368152" cy="864096"/>
          </a:xfrm>
          <a:prstGeom prst="flowChartProcess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Histograms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" name="Flowchart: Process 7"/>
          <p:cNvSpPr/>
          <p:nvPr/>
        </p:nvSpPr>
        <p:spPr bwMode="auto">
          <a:xfrm>
            <a:off x="5256336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Normalise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9" name="Flowchart: Process 8"/>
          <p:cNvSpPr/>
          <p:nvPr/>
        </p:nvSpPr>
        <p:spPr bwMode="auto">
          <a:xfrm>
            <a:off x="6912520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Collect over window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0" name="Flowchart: Process 9"/>
          <p:cNvSpPr/>
          <p:nvPr/>
        </p:nvSpPr>
        <p:spPr bwMode="auto">
          <a:xfrm>
            <a:off x="8568704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Linear SVM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11" name="Straight Arrow Connector 10"/>
          <p:cNvCxnSpPr>
            <a:endCxn id="6" idx="1"/>
          </p:cNvCxnSpPr>
          <p:nvPr/>
        </p:nvCxnSpPr>
        <p:spPr bwMode="auto">
          <a:xfrm flipV="1">
            <a:off x="1655936" y="2045526"/>
            <a:ext cx="288032" cy="6119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 bwMode="auto">
          <a:xfrm>
            <a:off x="3312120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>
            <a:stCxn id="7" idx="3"/>
            <a:endCxn id="8" idx="1"/>
          </p:cNvCxnSpPr>
          <p:nvPr/>
        </p:nvCxnSpPr>
        <p:spPr bwMode="auto">
          <a:xfrm>
            <a:off x="4968304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>
            <a:stCxn id="8" idx="3"/>
            <a:endCxn id="9" idx="1"/>
          </p:cNvCxnSpPr>
          <p:nvPr/>
        </p:nvCxnSpPr>
        <p:spPr bwMode="auto">
          <a:xfrm>
            <a:off x="6624488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>
            <a:stCxn id="9" idx="3"/>
            <a:endCxn id="10" idx="1"/>
          </p:cNvCxnSpPr>
          <p:nvPr/>
        </p:nvCxnSpPr>
        <p:spPr bwMode="auto">
          <a:xfrm>
            <a:off x="8280672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xmlns="" val="289526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8917" t="18826" r="17581" b="9465"/>
          <a:stretch/>
        </p:blipFill>
        <p:spPr>
          <a:xfrm>
            <a:off x="575816" y="2555701"/>
            <a:ext cx="3888432" cy="3928089"/>
          </a:xfrm>
          <a:prstGeom prst="rect">
            <a:avLst/>
          </a:prstGeom>
        </p:spPr>
      </p:pic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smtClean="0"/>
              <a:t>The HOG Process</a:t>
            </a:r>
            <a:endParaRPr lang="en-GB" dirty="0">
              <a:latin typeface="Ubuntu" charset="0"/>
            </a:endParaRP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435696" y="3619500"/>
            <a:ext cx="720725" cy="720725"/>
          </a:xfrm>
          <a:prstGeom prst="rect">
            <a:avLst/>
          </a:prstGeom>
          <a:noFill/>
          <a:ln w="360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2156421" y="3619500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2156421" y="2898775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1435696" y="2898775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2156421" y="4338637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1435696" y="4338637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716559" y="4338637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716559" y="3619500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716559" y="2898775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81" name="Text Box 13"/>
          <p:cNvSpPr txBox="1">
            <a:spLocks noChangeArrowheads="1"/>
          </p:cNvSpPr>
          <p:nvPr/>
        </p:nvSpPr>
        <p:spPr bwMode="auto">
          <a:xfrm>
            <a:off x="2728" y="3798887"/>
            <a:ext cx="57308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r>
              <a:rPr lang="en-GB">
                <a:solidFill>
                  <a:srgbClr val="000000"/>
                </a:solidFill>
                <a:ea typeface="DejaVu Sans" charset="0"/>
                <a:cs typeface="DejaVu Sans" charset="0"/>
              </a:rPr>
              <a:t>Cell</a:t>
            </a:r>
          </a:p>
        </p:txBody>
      </p:sp>
      <p:sp>
        <p:nvSpPr>
          <p:cNvPr id="7183" name="Line 15"/>
          <p:cNvSpPr>
            <a:spLocks noChangeShapeType="1"/>
          </p:cNvSpPr>
          <p:nvPr/>
        </p:nvSpPr>
        <p:spPr bwMode="auto">
          <a:xfrm flipV="1">
            <a:off x="503808" y="3981448"/>
            <a:ext cx="1292251" cy="144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2" name="Group 31"/>
          <p:cNvGrpSpPr/>
          <p:nvPr/>
        </p:nvGrpSpPr>
        <p:grpSpPr>
          <a:xfrm>
            <a:off x="287784" y="1613478"/>
            <a:ext cx="9649072" cy="870215"/>
            <a:chOff x="287784" y="1613478"/>
            <a:chExt cx="9649072" cy="870215"/>
          </a:xfrm>
          <a:solidFill>
            <a:srgbClr val="92D050"/>
          </a:solidFill>
        </p:grpSpPr>
        <p:sp>
          <p:nvSpPr>
            <p:cNvPr id="33" name="Flowchart: Process 32"/>
            <p:cNvSpPr/>
            <p:nvPr/>
          </p:nvSpPr>
          <p:spPr bwMode="auto">
            <a:xfrm>
              <a:off x="287784" y="1619597"/>
              <a:ext cx="1368152" cy="864096"/>
            </a:xfrm>
            <a:prstGeom prst="flowChartProcess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Compute Gradients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4" name="Flowchart: Process 33"/>
            <p:cNvSpPr/>
            <p:nvPr/>
          </p:nvSpPr>
          <p:spPr bwMode="auto">
            <a:xfrm>
              <a:off x="1943968" y="1613478"/>
              <a:ext cx="1368152" cy="864096"/>
            </a:xfrm>
            <a:prstGeom prst="flowChartProcess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Compute Orientation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5" name="Flowchart: Process 34"/>
            <p:cNvSpPr/>
            <p:nvPr/>
          </p:nvSpPr>
          <p:spPr bwMode="auto">
            <a:xfrm>
              <a:off x="3600152" y="1613478"/>
              <a:ext cx="1368152" cy="864096"/>
            </a:xfrm>
            <a:prstGeom prst="flowChartProcess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Histograms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6" name="Flowchart: Process 35"/>
            <p:cNvSpPr/>
            <p:nvPr/>
          </p:nvSpPr>
          <p:spPr bwMode="auto">
            <a:xfrm>
              <a:off x="5256336" y="1613478"/>
              <a:ext cx="1368152" cy="864096"/>
            </a:xfrm>
            <a:prstGeom prst="flowChartProcess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Normalise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7" name="Flowchart: Process 36"/>
            <p:cNvSpPr/>
            <p:nvPr/>
          </p:nvSpPr>
          <p:spPr bwMode="auto">
            <a:xfrm>
              <a:off x="6912520" y="1613478"/>
              <a:ext cx="1368152" cy="864096"/>
            </a:xfrm>
            <a:prstGeom prst="flowChartProcess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Collect over window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8" name="Flowchart: Process 37"/>
            <p:cNvSpPr/>
            <p:nvPr/>
          </p:nvSpPr>
          <p:spPr bwMode="auto">
            <a:xfrm>
              <a:off x="8568704" y="1613478"/>
              <a:ext cx="1368152" cy="864096"/>
            </a:xfrm>
            <a:prstGeom prst="flowChartProcess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Linear SVM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cxnSp>
          <p:nvCxnSpPr>
            <p:cNvPr id="39" name="Straight Arrow Connector 38"/>
            <p:cNvCxnSpPr>
              <a:endCxn id="34" idx="1"/>
            </p:cNvCxnSpPr>
            <p:nvPr/>
          </p:nvCxnSpPr>
          <p:spPr bwMode="auto">
            <a:xfrm flipV="1">
              <a:off x="1655936" y="2045526"/>
              <a:ext cx="288032" cy="6119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Straight Arrow Connector 39"/>
            <p:cNvCxnSpPr>
              <a:stCxn id="34" idx="3"/>
              <a:endCxn id="35" idx="1"/>
            </p:cNvCxnSpPr>
            <p:nvPr/>
          </p:nvCxnSpPr>
          <p:spPr bwMode="auto">
            <a:xfrm>
              <a:off x="3312120" y="2045526"/>
              <a:ext cx="288032" cy="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Straight Arrow Connector 40"/>
            <p:cNvCxnSpPr>
              <a:stCxn id="35" idx="3"/>
              <a:endCxn id="36" idx="1"/>
            </p:cNvCxnSpPr>
            <p:nvPr/>
          </p:nvCxnSpPr>
          <p:spPr bwMode="auto">
            <a:xfrm>
              <a:off x="4968304" y="2045526"/>
              <a:ext cx="288032" cy="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Straight Arrow Connector 41"/>
            <p:cNvCxnSpPr>
              <a:stCxn id="36" idx="3"/>
              <a:endCxn id="37" idx="1"/>
            </p:cNvCxnSpPr>
            <p:nvPr/>
          </p:nvCxnSpPr>
          <p:spPr bwMode="auto">
            <a:xfrm>
              <a:off x="6624488" y="2045526"/>
              <a:ext cx="288032" cy="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Straight Arrow Connector 42"/>
            <p:cNvCxnSpPr>
              <a:stCxn id="37" idx="3"/>
              <a:endCxn id="38" idx="1"/>
            </p:cNvCxnSpPr>
            <p:nvPr/>
          </p:nvCxnSpPr>
          <p:spPr bwMode="auto">
            <a:xfrm>
              <a:off x="8280672" y="2045526"/>
              <a:ext cx="288032" cy="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498</Words>
  <Application>Microsoft Office PowerPoint</Application>
  <PresentationFormat>Custom</PresentationFormat>
  <Paragraphs>179</Paragraphs>
  <Slides>21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Contents</vt:lpstr>
      <vt:lpstr>Introduction</vt:lpstr>
      <vt:lpstr>The HOG Process</vt:lpstr>
      <vt:lpstr>Blocks and Cells</vt:lpstr>
      <vt:lpstr>The HOG Process</vt:lpstr>
      <vt:lpstr>The HOG Process</vt:lpstr>
      <vt:lpstr>The HOG Process</vt:lpstr>
      <vt:lpstr>The HOG Process</vt:lpstr>
      <vt:lpstr>The HOG Process</vt:lpstr>
      <vt:lpstr>The HOG Process</vt:lpstr>
      <vt:lpstr>The HOG Process</vt:lpstr>
      <vt:lpstr>The HOG Process</vt:lpstr>
      <vt:lpstr>The HOG Process</vt:lpstr>
      <vt:lpstr>The HOG Process</vt:lpstr>
      <vt:lpstr>The HOG Process</vt:lpstr>
      <vt:lpstr>Results</vt:lpstr>
      <vt:lpstr>Results</vt:lpstr>
      <vt:lpstr>Demo</vt:lpstr>
      <vt:lpstr>Conclusions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jgac1g08</dc:creator>
  <cp:lastModifiedBy>ames</cp:lastModifiedBy>
  <cp:revision>36</cp:revision>
  <cp:lastPrinted>1601-01-01T00:00:00Z</cp:lastPrinted>
  <dcterms:created xsi:type="dcterms:W3CDTF">2012-03-04T17:12:49Z</dcterms:created>
  <dcterms:modified xsi:type="dcterms:W3CDTF">2012-03-04T23:31:33Z</dcterms:modified>
</cp:coreProperties>
</file>