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"/><Relationship Id="rId3" Type="http://schemas.openxmlformats.org/officeDocument/2006/relationships/hyperlink" Target="http://www.lib.ru/RERIH/Rerih_Mir1.txt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Анализ текста с использованием пакетов pymorphy2 и NLTK-RAK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403097">
              <a:lnSpc>
                <a:spcPct val="80000"/>
              </a:lnSpc>
              <a:defRPr cap="all" sz="8349"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Анализ текста с использованием пакетов pymorphy2 и NLTK-RAKE</a:t>
            </a:r>
          </a:p>
        </p:txBody>
      </p:sp>
      <p:sp>
        <p:nvSpPr>
          <p:cNvPr id="120" name="Выполнили Гайдук Юлия и Панкратова Анна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Выполнили Гайдук Юлия и Панкратова Анна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Image" descr="Image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7188" t="0" r="7188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23" name="Работа выполняется на материале произведения Е. И. Рерих &quot;Мир Огненный&quot;…"/>
          <p:cNvSpPr txBox="1"/>
          <p:nvPr>
            <p:ph type="title"/>
          </p:nvPr>
        </p:nvSpPr>
        <p:spPr>
          <a:xfrm>
            <a:off x="1066800" y="2552700"/>
            <a:ext cx="5334000" cy="40005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400"/>
              </a:spcBef>
              <a:defRPr sz="3700"/>
            </a:pPr>
            <a:r>
              <a:t>Работа выполняется на материале произведения Е. И. Рерих </a:t>
            </a:r>
            <a:r>
              <a:rPr u="sng">
                <a:solidFill>
                  <a:srgbClr val="0088CC"/>
                </a:solidFill>
                <a:hlinkClick r:id="rId3" invalidUrl="" action="" tgtFrame="" tooltip="" history="1" highlightClick="0" endSnd="0"/>
              </a:rPr>
              <a:t>"Мир Огненный"</a:t>
            </a:r>
            <a:r>
              <a:t> </a:t>
            </a:r>
          </a:p>
          <a:p>
            <a:pPr>
              <a:spcBef>
                <a:spcPts val="2400"/>
              </a:spcBef>
              <a:defRPr sz="3700"/>
            </a:pPr>
            <a:r>
              <a:t>Объем текста 2 Мб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Подгот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Подготовка</a:t>
            </a:r>
          </a:p>
        </p:txBody>
      </p:sp>
      <p:sp>
        <p:nvSpPr>
          <p:cNvPr id="126" name="Предобработка текста: удаление пунктуации, лемматизация с помощью пакета pymorphy2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Предобработка текста: удаление пунктуации, лемматизация с помощью пакета pymorphy2</a:t>
            </a:r>
          </a:p>
          <a:p>
            <a:pPr/>
            <a:r>
              <a:t>Загрузка стоп-слов для русского языка (предлоги, союзы, служебные части речи и др.)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Подсчет частот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Подсчет частот</a:t>
            </a:r>
          </a:p>
        </p:txBody>
      </p:sp>
      <p:sp>
        <p:nvSpPr>
          <p:cNvPr id="129" name="Создание функций, возвращающих списки абсолютных и относительных частот…"/>
          <p:cNvSpPr txBox="1"/>
          <p:nvPr>
            <p:ph type="body" sz="quarter" idx="1"/>
          </p:nvPr>
        </p:nvSpPr>
        <p:spPr>
          <a:xfrm>
            <a:off x="1117600" y="2070100"/>
            <a:ext cx="11099800" cy="1912789"/>
          </a:xfrm>
          <a:prstGeom prst="rect">
            <a:avLst/>
          </a:prstGeom>
        </p:spPr>
        <p:txBody>
          <a:bodyPr/>
          <a:lstStyle/>
          <a:p>
            <a:pPr marL="342899" indent="-342899" defTabSz="438150">
              <a:spcBef>
                <a:spcPts val="3100"/>
              </a:spcBef>
              <a:defRPr sz="2250"/>
            </a:pPr>
            <a:r>
              <a:t>Создание функций, возвращающих списки абсолютных и относительных частот</a:t>
            </a:r>
          </a:p>
          <a:p>
            <a:pPr marL="342899" indent="-342899" defTabSz="438150">
              <a:spcBef>
                <a:spcPts val="3100"/>
              </a:spcBef>
              <a:defRPr sz="2250"/>
            </a:pPr>
            <a:r>
              <a:t>Наиболее часто встречающиеся леммы:</a:t>
            </a:r>
          </a:p>
          <a:p>
            <a:pPr marL="0" indent="0" algn="ctr" defTabSz="342900">
              <a:lnSpc>
                <a:spcPts val="3900"/>
              </a:lnSpc>
              <a:spcBef>
                <a:spcPts val="0"/>
              </a:spcBef>
              <a:buSzTx/>
              <a:buNone/>
              <a:defRPr sz="225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  <p:sp>
        <p:nvSpPr>
          <p:cNvPr id="130" name="Лемма 'огненный' встречается в тексте 2168 раз.…"/>
          <p:cNvSpPr txBox="1"/>
          <p:nvPr/>
        </p:nvSpPr>
        <p:spPr>
          <a:xfrm>
            <a:off x="863530" y="3682999"/>
            <a:ext cx="5054740" cy="543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700"/>
            </a:pPr>
            <a:r>
              <a:t>Лемма 'огненный' встречается в тексте 2168 раз.</a:t>
            </a:r>
          </a:p>
          <a:p>
            <a:pPr>
              <a:defRPr sz="1700"/>
            </a:pPr>
            <a:r>
              <a:t>Лемма 'мир' встречается в тексте 1705 раз.</a:t>
            </a:r>
          </a:p>
          <a:p>
            <a:pPr>
              <a:defRPr sz="1700"/>
            </a:pPr>
            <a:r>
              <a:t>Лемма 'нужно' встречается в тексте 1291 раз.</a:t>
            </a:r>
          </a:p>
          <a:p>
            <a:pPr>
              <a:defRPr sz="1700"/>
            </a:pPr>
            <a:r>
              <a:t>Лемма 'можно' встречается в тексте 1163 раз.</a:t>
            </a:r>
          </a:p>
          <a:p>
            <a:pPr>
              <a:defRPr sz="1700"/>
            </a:pPr>
            <a:r>
              <a:t>Лемма 'человек' встречается в тексте 1144 раз.</a:t>
            </a:r>
          </a:p>
          <a:p>
            <a:pPr>
              <a:defRPr sz="1700"/>
            </a:pPr>
            <a:r>
              <a:t>Лемма 'дух' встречается в тексте 980 раз.</a:t>
            </a:r>
          </a:p>
          <a:p>
            <a:pPr>
              <a:defRPr sz="1700"/>
            </a:pPr>
            <a:r>
              <a:t>Лемма 'такой' встречается в тексте 966 раз.</a:t>
            </a:r>
          </a:p>
          <a:p>
            <a:pPr>
              <a:defRPr sz="1700"/>
            </a:pPr>
            <a:r>
              <a:t>Лемма 'огонь' встречается в тексте 883 раз.</a:t>
            </a:r>
          </a:p>
          <a:p>
            <a:pPr>
              <a:defRPr sz="1700"/>
            </a:pPr>
            <a:r>
              <a:t>Лемма 'сердце' встречается в тексте 881 раз.</a:t>
            </a:r>
          </a:p>
          <a:p>
            <a:pPr>
              <a:defRPr sz="1700"/>
            </a:pPr>
            <a:r>
              <a:t>Лемма 'который' встречается в тексте 881 раз.</a:t>
            </a:r>
          </a:p>
          <a:p>
            <a:pPr>
              <a:defRPr sz="1700"/>
            </a:pPr>
            <a:r>
              <a:t>Лемма 'каждый' встречается в тексте 826 раз.</a:t>
            </a:r>
          </a:p>
          <a:p>
            <a:pPr>
              <a:defRPr sz="1700"/>
            </a:pPr>
            <a:r>
              <a:t>Лемма 'энергия' встречается в тексте 813 раз.</a:t>
            </a:r>
          </a:p>
          <a:p>
            <a:pPr>
              <a:defRPr sz="1700"/>
            </a:pPr>
            <a:r>
              <a:t>Лемма 'когда' встречается в тексте 809 раз.</a:t>
            </a:r>
          </a:p>
          <a:p>
            <a:pPr>
              <a:defRPr sz="1700"/>
            </a:pPr>
            <a:r>
              <a:t>Лемма 'тонкий' встречается в тексте 747 раз.</a:t>
            </a:r>
          </a:p>
          <a:p>
            <a:pPr>
              <a:defRPr sz="1700"/>
            </a:pPr>
            <a:r>
              <a:t>Лемма 'самый' встречается в тексте 710 раз.</a:t>
            </a:r>
          </a:p>
          <a:p>
            <a:pPr>
              <a:defRPr sz="1700"/>
            </a:pPr>
            <a:r>
              <a:t>Лемма 'сознание' встречается в тексте 691 раз.</a:t>
            </a:r>
          </a:p>
          <a:p>
            <a:pPr>
              <a:defRPr sz="1700"/>
            </a:pPr>
            <a:r>
              <a:t>Лемма 'высокий' встречается в тексте 664 раз.</a:t>
            </a:r>
          </a:p>
          <a:p>
            <a:pPr>
              <a:defRPr sz="1700"/>
            </a:pPr>
            <a:r>
              <a:t>Лемма 'свой' встречается в тексте 643 раз.</a:t>
            </a:r>
          </a:p>
          <a:p>
            <a:pPr>
              <a:defRPr sz="1700"/>
            </a:pPr>
            <a:r>
              <a:t>Лемма 'мысль' встречается в тексте 634 раз.</a:t>
            </a:r>
          </a:p>
          <a:p>
            <a:pPr>
              <a:defRPr sz="1700"/>
            </a:pPr>
            <a:r>
              <a:t>Лемма 'явление' встречается в тексте 614 раз.</a:t>
            </a:r>
          </a:p>
        </p:txBody>
      </p:sp>
      <p:sp>
        <p:nvSpPr>
          <p:cNvPr id="131" name="Можно предположить, что раз произведение озаглавлено &quot;Мир Огненный&quot;, то данному вопросу будет посвящена значительная часть содержания, что и отражается в частотном списке лемм: среди наиболее часто встречающихся лемм мы видим такие элементы как &quot;огненный&quot;, &quot;мир&quot;, &quot;человек&quot;, &quot;дух&quot;. Также мы видим наверху частотного списка такие предикативы как &quot;можно&quot; и &quot;нужно&quot;, что указывает на обилие в тексте фраз с модальным значением долженствования, необходимости, возможности. Можно предположить, что эти слова являются сказуемыми безличных предложений."/>
          <p:cNvSpPr txBox="1"/>
          <p:nvPr/>
        </p:nvSpPr>
        <p:spPr>
          <a:xfrm>
            <a:off x="6124426" y="4131447"/>
            <a:ext cx="5125929" cy="4284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355600">
              <a:defRPr sz="1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Можно предположить, что раз произведение озаглавлено "Мир Огненный", то данному вопросу будет посвящена значительная часть содержания, что и отражается в частотном списке лемм: среди наиболее часто встречающихся лемм мы видим такие элементы как "огненный", "мир", "человек", "дух". Также мы видим наверху частотного списка такие предикативы как "можно" и "нужно", что указывает на обилие в тексте фраз с модальным значением долженствования, необходимости, возможности. Можно предположить, что эти слова являются сказуемыми безличных предложений.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Подсчет ранго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Подсчет рангов</a:t>
            </a:r>
          </a:p>
        </p:txBody>
      </p:sp>
      <p:sp>
        <p:nvSpPr>
          <p:cNvPr id="134" name="Ранг — порядковый номер слова в списке, упорядоченном по убыванию частот"/>
          <p:cNvSpPr txBox="1"/>
          <p:nvPr>
            <p:ph type="body" sz="quarter" idx="1"/>
          </p:nvPr>
        </p:nvSpPr>
        <p:spPr>
          <a:xfrm>
            <a:off x="952500" y="2590800"/>
            <a:ext cx="11099800" cy="200491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</a:lstStyle>
          <a:p>
            <a:pPr/>
            <a:r>
              <a:t>Ранг — порядковый номер слова в списке, упорядоченном по убыванию частот</a:t>
            </a:r>
          </a:p>
        </p:txBody>
      </p:sp>
      <p:sp>
        <p:nvSpPr>
          <p:cNvPr id="135" name="Лемма 'огненный' имеет ранг 1.…"/>
          <p:cNvSpPr txBox="1"/>
          <p:nvPr/>
        </p:nvSpPr>
        <p:spPr>
          <a:xfrm>
            <a:off x="3634231" y="4546600"/>
            <a:ext cx="5212196" cy="457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700"/>
            </a:pPr>
            <a:r>
              <a:t>Лемма 'огненный' имеет ранг 1.</a:t>
            </a:r>
          </a:p>
          <a:p>
            <a:pPr>
              <a:defRPr sz="2700"/>
            </a:pPr>
            <a:r>
              <a:t>Лемма 'мир' имеет ранг 2.</a:t>
            </a:r>
          </a:p>
          <a:p>
            <a:pPr>
              <a:defRPr sz="2700"/>
            </a:pPr>
            <a:r>
              <a:t>Лемма 'нужно' имеет ранг 3.</a:t>
            </a:r>
          </a:p>
          <a:p>
            <a:pPr>
              <a:defRPr sz="2700"/>
            </a:pPr>
            <a:r>
              <a:t>Лемма 'можно' имеет ранг 4.</a:t>
            </a:r>
          </a:p>
          <a:p>
            <a:pPr>
              <a:defRPr sz="2700"/>
            </a:pPr>
            <a:r>
              <a:t>Лемма 'человек' имеет ранг 5.</a:t>
            </a:r>
          </a:p>
          <a:p>
            <a:pPr>
              <a:defRPr sz="2700"/>
            </a:pPr>
            <a:r>
              <a:t>Лемма 'дух' имеет ранг 6.</a:t>
            </a:r>
          </a:p>
          <a:p>
            <a:pPr>
              <a:defRPr sz="2700"/>
            </a:pPr>
            <a:r>
              <a:t>Лемма 'такой' имеет ранг 7.</a:t>
            </a:r>
          </a:p>
          <a:p>
            <a:pPr>
              <a:defRPr sz="2700"/>
            </a:pPr>
            <a:r>
              <a:t>Лемма 'огонь' имеет ранг 8.</a:t>
            </a:r>
          </a:p>
          <a:p>
            <a:pPr>
              <a:defRPr sz="2700"/>
            </a:pPr>
            <a:r>
              <a:t>Лемма 'сердце' имеет ранг 9.</a:t>
            </a:r>
          </a:p>
          <a:p>
            <a:pPr>
              <a:defRPr sz="2700"/>
            </a:pPr>
            <a:r>
              <a:t>Лемма 'который' имеет ранг 10.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Зависимость частоты от ранг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100"/>
            </a:lvl1pPr>
          </a:lstStyle>
          <a:p>
            <a:pPr/>
            <a:r>
              <a:t>Зависимость частоты от ранга</a:t>
            </a:r>
          </a:p>
        </p:txBody>
      </p:sp>
      <p:sp>
        <p:nvSpPr>
          <p:cNvPr id="138" name="Положим частоты на ось y, а ранги — на ось х. Построим график и посмотрим, что получилось. Мы видим, что частота обратно пропорциональна рангу. Чем выше частота, тем меньше ранг, и наоборот. График иллюстрирует эмпирический закон Ципфа."/>
          <p:cNvSpPr txBox="1"/>
          <p:nvPr>
            <p:ph type="body" sz="quarter" idx="1"/>
          </p:nvPr>
        </p:nvSpPr>
        <p:spPr>
          <a:xfrm>
            <a:off x="952500" y="2590800"/>
            <a:ext cx="11099800" cy="21209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Положим частоты на ось y, а ранги — на ось х. Построим график и посмотрим, что получилось. Мы видим, что частота обратно пропорциональна рангу. Чем выше частота, тем меньше ранг, и наоборот. График иллюстрирует эмпирический закон Ципфа.</a:t>
            </a:r>
          </a:p>
        </p:txBody>
      </p:sp>
      <p:pic>
        <p:nvPicPr>
          <p:cNvPr id="139" name="Screenshot 2019-02-19 at 00.27.37.png" descr="Screenshot 2019-02-19 at 00.27.3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62350" y="4965700"/>
            <a:ext cx="6096000" cy="3733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Применение алгоритма RAK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200"/>
            </a:lvl1pPr>
          </a:lstStyle>
          <a:p>
            <a:pPr/>
            <a:r>
              <a:t>Применение алгоритма RAKE</a:t>
            </a:r>
          </a:p>
        </p:txBody>
      </p:sp>
      <p:sp>
        <p:nvSpPr>
          <p:cNvPr id="142" name="Алгоритм был применен на лемматизированном и на нелемматизированном текстах, сравнивались словосочетания длины в 2 и 3 слова. Мы видим, что в составе наиболее часто встречающихся словосочетаний лежат леммы, которые pymorphy2 определил как наиболее частотные."/>
          <p:cNvSpPr txBox="1"/>
          <p:nvPr>
            <p:ph type="body" sz="quarter" idx="1"/>
          </p:nvPr>
        </p:nvSpPr>
        <p:spPr>
          <a:xfrm>
            <a:off x="1391146" y="2169137"/>
            <a:ext cx="10222508" cy="2218825"/>
          </a:xfrm>
          <a:prstGeom prst="rect">
            <a:avLst/>
          </a:prstGeom>
        </p:spPr>
        <p:txBody>
          <a:bodyPr/>
          <a:lstStyle>
            <a:lvl1pPr marL="0" indent="0" defTabSz="473201">
              <a:spcBef>
                <a:spcPts val="3000"/>
              </a:spcBef>
              <a:buSzTx/>
              <a:buNone/>
              <a:defRPr sz="2268"/>
            </a:lvl1pPr>
          </a:lstStyle>
          <a:p>
            <a:pPr/>
            <a:r>
              <a:t>Алгоритм был применен на лемматизированном и на нелемматизированном текстах, сравнивались словосочетания длины в 2 и 3 слова. Мы видим, что в составе наиболее часто встречающихся словосочетаний лежат леммы, которые pymorphy2 определил как наиболее частотные.</a:t>
            </a:r>
          </a:p>
        </p:txBody>
      </p:sp>
      <p:sp>
        <p:nvSpPr>
          <p:cNvPr id="143" name="Наиболее часто встречающиеся…"/>
          <p:cNvSpPr txBox="1"/>
          <p:nvPr/>
        </p:nvSpPr>
        <p:spPr>
          <a:xfrm>
            <a:off x="1258443" y="3784599"/>
            <a:ext cx="4015487" cy="467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000"/>
            </a:pPr>
            <a:r>
              <a:t>Наиболее часто встречающиеся </a:t>
            </a:r>
          </a:p>
          <a:p>
            <a:pPr algn="l">
              <a:defRPr sz="2000"/>
            </a:pPr>
            <a:r>
              <a:t>словосочетания длины 2 по </a:t>
            </a:r>
          </a:p>
          <a:p>
            <a:pPr algn="l">
              <a:defRPr sz="2000"/>
            </a:pPr>
            <a:r>
              <a:t>лемматизированному тексту:</a:t>
            </a:r>
          </a:p>
          <a:p>
            <a:pPr algn="l">
              <a:defRPr sz="2000"/>
            </a:pPr>
          </a:p>
          <a:p>
            <a:pPr algn="l">
              <a:defRPr sz="2000"/>
            </a:pPr>
            <a:r>
              <a:t>огненный дух</a:t>
            </a:r>
          </a:p>
          <a:p>
            <a:pPr algn="l">
              <a:defRPr sz="2000"/>
            </a:pPr>
            <a:r>
              <a:t>дух человек</a:t>
            </a:r>
          </a:p>
          <a:p>
            <a:pPr algn="l">
              <a:defRPr sz="2000"/>
            </a:pPr>
            <a:r>
              <a:t>только человек</a:t>
            </a:r>
          </a:p>
          <a:p>
            <a:pPr algn="l">
              <a:defRPr sz="2000"/>
            </a:pPr>
            <a:r>
              <a:t>огненный сознание</a:t>
            </a:r>
          </a:p>
          <a:p>
            <a:pPr algn="l">
              <a:defRPr sz="2000"/>
            </a:pPr>
            <a:r>
              <a:t>сердце огненный</a:t>
            </a:r>
          </a:p>
          <a:p>
            <a:pPr algn="l">
              <a:defRPr sz="2000"/>
            </a:pPr>
            <a:r>
              <a:t>огненный сердце</a:t>
            </a:r>
          </a:p>
          <a:p>
            <a:pPr algn="l">
              <a:defRPr sz="2000"/>
            </a:pPr>
            <a:r>
              <a:t>сознание человек</a:t>
            </a:r>
          </a:p>
          <a:p>
            <a:pPr algn="l">
              <a:defRPr sz="2000"/>
            </a:pPr>
            <a:r>
              <a:t>огонь дух</a:t>
            </a:r>
          </a:p>
          <a:p>
            <a:pPr algn="l">
              <a:defRPr sz="2000"/>
            </a:pPr>
            <a:r>
              <a:t>огненный мир</a:t>
            </a:r>
          </a:p>
          <a:p>
            <a:pPr algn="l">
              <a:defRPr sz="2000"/>
            </a:pPr>
            <a:r>
              <a:t>мир огненный</a:t>
            </a:r>
          </a:p>
        </p:txBody>
      </p:sp>
      <p:sp>
        <p:nvSpPr>
          <p:cNvPr id="144" name="Наиболее часто встречающиеся…"/>
          <p:cNvSpPr txBox="1"/>
          <p:nvPr/>
        </p:nvSpPr>
        <p:spPr>
          <a:xfrm>
            <a:off x="7327182" y="3879850"/>
            <a:ext cx="3820428" cy="448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sz="1900"/>
            </a:pPr>
            <a:r>
              <a:t>Наиболее часто встречающиеся </a:t>
            </a:r>
          </a:p>
          <a:p>
            <a:pPr algn="r">
              <a:defRPr sz="1900"/>
            </a:pPr>
            <a:r>
              <a:t>словосочетания длины 2 по </a:t>
            </a:r>
          </a:p>
          <a:p>
            <a:pPr algn="r">
              <a:defRPr sz="1900"/>
            </a:pPr>
            <a:r>
              <a:t>нелемматизированному тексту:</a:t>
            </a:r>
          </a:p>
          <a:p>
            <a:pPr algn="r">
              <a:defRPr sz="1900"/>
            </a:pPr>
          </a:p>
          <a:p>
            <a:pPr algn="r">
              <a:defRPr sz="1900"/>
            </a:pPr>
            <a:r>
              <a:t>может сердце</a:t>
            </a:r>
          </a:p>
          <a:p>
            <a:pPr algn="r">
              <a:defRPr sz="1900"/>
            </a:pPr>
            <a:r>
              <a:t>будет нужно</a:t>
            </a:r>
          </a:p>
          <a:p>
            <a:pPr algn="r">
              <a:defRPr sz="1900"/>
            </a:pPr>
            <a:r>
              <a:t>только могут</a:t>
            </a:r>
          </a:p>
          <a:p>
            <a:pPr algn="r">
              <a:defRPr sz="1900"/>
            </a:pPr>
            <a:r>
              <a:t>жизни может</a:t>
            </a:r>
          </a:p>
          <a:p>
            <a:pPr algn="r">
              <a:defRPr sz="1900"/>
            </a:pPr>
            <a:r>
              <a:t>сознание может</a:t>
            </a:r>
          </a:p>
          <a:p>
            <a:pPr algn="r">
              <a:defRPr sz="1900"/>
            </a:pPr>
            <a:r>
              <a:t>нужно сердце</a:t>
            </a:r>
          </a:p>
          <a:p>
            <a:pPr algn="r">
              <a:defRPr sz="1900"/>
            </a:pPr>
            <a:r>
              <a:t>можно будет</a:t>
            </a:r>
          </a:p>
          <a:p>
            <a:pPr algn="r">
              <a:defRPr sz="1900"/>
            </a:pPr>
            <a:r>
              <a:t>огонь может</a:t>
            </a:r>
          </a:p>
          <a:p>
            <a:pPr algn="r">
              <a:defRPr sz="1900"/>
            </a:pPr>
            <a:r>
              <a:t>огненного нужно</a:t>
            </a:r>
          </a:p>
          <a:p>
            <a:pPr algn="r">
              <a:defRPr sz="1900"/>
            </a:pPr>
            <a:r>
              <a:t>только тонкого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Вывод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Выводы</a:t>
            </a:r>
          </a:p>
        </p:txBody>
      </p:sp>
      <p:sp>
        <p:nvSpPr>
          <p:cNvPr id="147" name="Анализ списка частотности лемм показал, что в выбранном произведении в топе списка частот оказались слова, тесно связанные с тематикой произведения (например огненный, человек, дух. Можно предположить, что в текстах узкой направленности или специализированных текстах в списке частотности лемм будут присутствовать слова, связанные с тематикой текста.…"/>
          <p:cNvSpPr txBox="1"/>
          <p:nvPr>
            <p:ph type="body" idx="1"/>
          </p:nvPr>
        </p:nvSpPr>
        <p:spPr>
          <a:xfrm>
            <a:off x="711200" y="2387600"/>
            <a:ext cx="11099800" cy="6286500"/>
          </a:xfrm>
          <a:prstGeom prst="rect">
            <a:avLst/>
          </a:prstGeom>
        </p:spPr>
        <p:txBody>
          <a:bodyPr/>
          <a:lstStyle/>
          <a:p>
            <a:pPr marL="1023801" indent="-427101" defTabSz="332993">
              <a:spcBef>
                <a:spcPts val="1300"/>
              </a:spcBef>
              <a:buClr>
                <a:schemeClr val="accent1">
                  <a:hueOff val="-137333"/>
                  <a:satOff val="-2150"/>
                  <a:lumOff val="15684"/>
                </a:schemeClr>
              </a:buClr>
              <a:buSzPct val="124000"/>
              <a:buFont typeface="Helvetica Neue"/>
              <a:buChar char="★"/>
              <a:defRPr sz="2280"/>
            </a:pPr>
            <a:r>
              <a:t>Анализ списка частотности лемм показал, что в выбранном произведении в топе списка частот оказались слова, тесно связанные с тематикой произведения (например 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огненный</a:t>
            </a:r>
            <a:r>
              <a:t>, 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человек</a:t>
            </a:r>
            <a:r>
              <a:t>, 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дух</a:t>
            </a:r>
            <a:r>
              <a:t>. Можно предположить, что в текстах узкой направленности или специализированных текстах в списке частотности лемм будут присутствовать слова, связанные с тематикой текста.</a:t>
            </a:r>
            <a:br/>
          </a:p>
          <a:p>
            <a:pPr marL="1023801" indent="-427101" defTabSz="332993">
              <a:spcBef>
                <a:spcPts val="1300"/>
              </a:spcBef>
              <a:buClr>
                <a:schemeClr val="accent1">
                  <a:hueOff val="-137333"/>
                  <a:satOff val="-2150"/>
                  <a:lumOff val="15684"/>
                </a:schemeClr>
              </a:buClr>
              <a:buSzPct val="124000"/>
              <a:buFont typeface="Helvetica Neue"/>
              <a:buChar char="★"/>
              <a:defRPr sz="2280"/>
            </a:pPr>
            <a:r>
              <a:t>При построении графиков зависимости частоты от ранга выяснилось, что чем выше частота, тем меньше ранг. Частота обратно пропорциональна рангу и для словоформ, и для лемм, что подтверждает закон Ципфа.</a:t>
            </a:r>
            <a:br/>
          </a:p>
          <a:p>
            <a:pPr marL="1023801" indent="-427101" defTabSz="332993">
              <a:spcBef>
                <a:spcPts val="1300"/>
              </a:spcBef>
              <a:buClr>
                <a:schemeClr val="accent1">
                  <a:hueOff val="-137333"/>
                  <a:satOff val="-2150"/>
                  <a:lumOff val="15684"/>
                </a:schemeClr>
              </a:buClr>
              <a:buSzPct val="124000"/>
              <a:buFont typeface="Helvetica Neue"/>
              <a:buChar char="★"/>
              <a:defRPr sz="2280"/>
            </a:pPr>
            <a:r>
              <a:t>Анализ наиболее часто встречающихся словосочетаний показал, что в их основе лежат леммы, выделенные как наиболее частотные на раннем этапе.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Благодарим за внимание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Благодарим за внимание!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