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4" r:id="rId3"/>
    <p:sldId id="265" r:id="rId4"/>
    <p:sldId id="282" r:id="rId5"/>
    <p:sldId id="262" r:id="rId6"/>
    <p:sldId id="266" r:id="rId7"/>
    <p:sldId id="267" r:id="rId8"/>
    <p:sldId id="271" r:id="rId9"/>
    <p:sldId id="268" r:id="rId10"/>
    <p:sldId id="281" r:id="rId11"/>
    <p:sldId id="270" r:id="rId12"/>
    <p:sldId id="272" r:id="rId13"/>
    <p:sldId id="279" r:id="rId14"/>
    <p:sldId id="280" r:id="rId15"/>
    <p:sldId id="274" r:id="rId16"/>
    <p:sldId id="273" r:id="rId17"/>
    <p:sldId id="275" r:id="rId18"/>
    <p:sldId id="277" r:id="rId19"/>
    <p:sldId id="278" r:id="rId20"/>
    <p:sldId id="283" r:id="rId21"/>
    <p:sldId id="260"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55" d="100"/>
          <a:sy n="155" d="100"/>
        </p:scale>
        <p:origin x="16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023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316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353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5802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3827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9084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8445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8108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194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795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049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4655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510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90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5168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20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514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819580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tutorialspoint.com/parallel_algorithm/matrix_multiplication.htm"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readthediamond.com/research/thepinch-hitter-proble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readthediamond.com/research/thepinch-hitter-problem"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baseballsavant.mlb.com/"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tatshacker.com/blog/2018/06/26/statistical-analysis-of-the-stochastic-markov-matrices/" TargetMode="External"/><Relationship Id="rId2" Type="http://schemas.openxmlformats.org/officeDocument/2006/relationships/hyperlink" Target="https://doi.org/10.1515/jqas-2012-0034" TargetMode="External"/><Relationship Id="rId1" Type="http://schemas.openxmlformats.org/officeDocument/2006/relationships/slideLayout" Target="../slideLayouts/slideLayout2.xml"/><Relationship Id="rId5" Type="http://schemas.openxmlformats.org/officeDocument/2006/relationships/hyperlink" Target="http://www.jstor.org/stable/171922" TargetMode="External"/><Relationship Id="rId4" Type="http://schemas.openxmlformats.org/officeDocument/2006/relationships/hyperlink" Target="http://statshacker.com/blog/2018/05/13/an-event-based-framework-for-the-markov-chain-model-of-basebal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readthediamond.com/research/thepinch-hitter-problem" TargetMode="External"/><Relationship Id="rId2" Type="http://schemas.openxmlformats.org/officeDocument/2006/relationships/hyperlink" Target="https://medium.com/analytics-vidhya/markov-chain-algorithm-in-sports-a54d086c155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BAE969-AB5B-40E1-B33B-79C2DC365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verhead view of used baseballs">
            <a:extLst>
              <a:ext uri="{FF2B5EF4-FFF2-40B4-BE49-F238E27FC236}">
                <a16:creationId xmlns:a16="http://schemas.microsoft.com/office/drawing/2014/main" id="{8C6A4667-36F2-C868-9CAE-5EBB195FE4D8}"/>
              </a:ext>
            </a:extLst>
          </p:cNvPr>
          <p:cNvPicPr>
            <a:picLocks noChangeAspect="1"/>
          </p:cNvPicPr>
          <p:nvPr/>
        </p:nvPicPr>
        <p:blipFill rotWithShape="1">
          <a:blip r:embed="rId3"/>
          <a:srcRect t="23278" r="9085" b="-7"/>
          <a:stretch/>
        </p:blipFill>
        <p:spPr>
          <a:xfrm>
            <a:off x="20" y="10"/>
            <a:ext cx="12191980" cy="6857990"/>
          </a:xfrm>
          <a:prstGeom prst="rect">
            <a:avLst/>
          </a:prstGeom>
        </p:spPr>
      </p:pic>
      <p:sp>
        <p:nvSpPr>
          <p:cNvPr id="11" name="Freeform 13">
            <a:extLst>
              <a:ext uri="{FF2B5EF4-FFF2-40B4-BE49-F238E27FC236}">
                <a16:creationId xmlns:a16="http://schemas.microsoft.com/office/drawing/2014/main" id="{B0D396E6-2FD6-49D9-946F-4FABC88B6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634067"/>
            <a:ext cx="4080932" cy="3310468"/>
          </a:xfrm>
        </p:spPr>
        <p:txBody>
          <a:bodyPr>
            <a:normAutofit/>
          </a:bodyPr>
          <a:lstStyle/>
          <a:p>
            <a:pPr algn="l">
              <a:lnSpc>
                <a:spcPct val="90000"/>
              </a:lnSpc>
            </a:pPr>
            <a:r>
              <a:rPr lang="en-US" sz="4200" dirty="0">
                <a:solidFill>
                  <a:schemeClr val="bg1"/>
                </a:solidFill>
                <a:cs typeface="Calibri Light"/>
              </a:rPr>
              <a:t>Markov Chain-Based Prediction Algorithm Applied to Baseball</a:t>
            </a:r>
            <a:endParaRPr lang="en-US" sz="4200" dirty="0">
              <a:solidFill>
                <a:schemeClr val="bg1"/>
              </a:solidFill>
            </a:endParaRPr>
          </a:p>
        </p:txBody>
      </p:sp>
      <p:sp>
        <p:nvSpPr>
          <p:cNvPr id="3" name="Subtitle 2"/>
          <p:cNvSpPr>
            <a:spLocks noGrp="1"/>
          </p:cNvSpPr>
          <p:nvPr>
            <p:ph type="subTitle" idx="1"/>
          </p:nvPr>
        </p:nvSpPr>
        <p:spPr>
          <a:xfrm>
            <a:off x="685800" y="4944534"/>
            <a:ext cx="4080933" cy="939799"/>
          </a:xfrm>
        </p:spPr>
        <p:txBody>
          <a:bodyPr>
            <a:normAutofit/>
          </a:bodyPr>
          <a:lstStyle/>
          <a:p>
            <a:pPr algn="l">
              <a:lnSpc>
                <a:spcPct val="90000"/>
              </a:lnSpc>
            </a:pPr>
            <a:r>
              <a:rPr lang="en-US" sz="1900" dirty="0">
                <a:solidFill>
                  <a:schemeClr val="bg1"/>
                </a:solidFill>
                <a:cs typeface="Calibri"/>
              </a:rPr>
              <a:t>By: Jesse Gailbreath, Jansen Long, </a:t>
            </a:r>
            <a:r>
              <a:rPr lang="en-US" sz="1900" dirty="0" err="1">
                <a:solidFill>
                  <a:schemeClr val="bg1"/>
                </a:solidFill>
                <a:cs typeface="Calibri"/>
              </a:rPr>
              <a:t>Dilafuz</a:t>
            </a:r>
            <a:r>
              <a:rPr lang="en-US" sz="1900" dirty="0">
                <a:solidFill>
                  <a:schemeClr val="bg1"/>
                </a:solidFill>
                <a:cs typeface="Calibri"/>
              </a:rPr>
              <a:t> Shamsieva, Elijah White, and Ryan Morse</a:t>
            </a:r>
          </a:p>
        </p:txBody>
      </p:sp>
      <p:grpSp>
        <p:nvGrpSpPr>
          <p:cNvPr id="13" name="Group 12">
            <a:extLst>
              <a:ext uri="{FF2B5EF4-FFF2-40B4-BE49-F238E27FC236}">
                <a16:creationId xmlns:a16="http://schemas.microsoft.com/office/drawing/2014/main" id="{EA356820-4B8B-4A1F-B190-A3FF1AEB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14" name="Freeform 6">
              <a:extLst>
                <a:ext uri="{FF2B5EF4-FFF2-40B4-BE49-F238E27FC236}">
                  <a16:creationId xmlns:a16="http://schemas.microsoft.com/office/drawing/2014/main" id="{6C6DBA71-9F7F-483C-A094-173525755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 name="Freeform 7">
              <a:extLst>
                <a:ext uri="{FF2B5EF4-FFF2-40B4-BE49-F238E27FC236}">
                  <a16:creationId xmlns:a16="http://schemas.microsoft.com/office/drawing/2014/main" id="{01948618-5E91-41FD-A5C3-CC96415C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6" name="Freeform 9">
              <a:extLst>
                <a:ext uri="{FF2B5EF4-FFF2-40B4-BE49-F238E27FC236}">
                  <a16:creationId xmlns:a16="http://schemas.microsoft.com/office/drawing/2014/main" id="{0985A142-9BC7-43B2-9F46-B1DB84A9A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7" name="Freeform 10">
              <a:extLst>
                <a:ext uri="{FF2B5EF4-FFF2-40B4-BE49-F238E27FC236}">
                  <a16:creationId xmlns:a16="http://schemas.microsoft.com/office/drawing/2014/main" id="{39EE8BB4-A150-45FB-8052-35D979A2E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8" name="Freeform 11">
              <a:extLst>
                <a:ext uri="{FF2B5EF4-FFF2-40B4-BE49-F238E27FC236}">
                  <a16:creationId xmlns:a16="http://schemas.microsoft.com/office/drawing/2014/main" id="{89257A2A-0F80-48CF-A63A-E5A0417C0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9" name="Freeform 12">
              <a:extLst>
                <a:ext uri="{FF2B5EF4-FFF2-40B4-BE49-F238E27FC236}">
                  <a16:creationId xmlns:a16="http://schemas.microsoft.com/office/drawing/2014/main" id="{3654CBD8-A68E-461A-888C-5DC245D59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781A-1295-A953-F392-EBB68EF5A876}"/>
              </a:ext>
            </a:extLst>
          </p:cNvPr>
          <p:cNvSpPr>
            <a:spLocks noGrp="1"/>
          </p:cNvSpPr>
          <p:nvPr>
            <p:ph type="title"/>
          </p:nvPr>
        </p:nvSpPr>
        <p:spPr>
          <a:xfrm>
            <a:off x="1484312" y="243840"/>
            <a:ext cx="4931728" cy="4975860"/>
          </a:xfrm>
        </p:spPr>
        <p:txBody>
          <a:bodyPr>
            <a:normAutofit/>
          </a:bodyPr>
          <a:lstStyle/>
          <a:p>
            <a:r>
              <a:rPr lang="en-US" sz="4000" b="0" i="0" dirty="0">
                <a:solidFill>
                  <a:srgbClr val="000000"/>
                </a:solidFill>
                <a:effectLst/>
                <a:latin typeface="Heebo" pitchFamily="2" charset="-79"/>
                <a:cs typeface="Heebo" pitchFamily="2" charset="-79"/>
              </a:rPr>
              <a:t>Block Matrix</a:t>
            </a:r>
            <a:br>
              <a:rPr lang="en-US" sz="4000" b="0" i="0" dirty="0">
                <a:solidFill>
                  <a:srgbClr val="000000"/>
                </a:solidFill>
                <a:effectLst/>
                <a:latin typeface="Heebo" pitchFamily="2" charset="-79"/>
                <a:cs typeface="Heebo" pitchFamily="2" charset="-79"/>
              </a:rPr>
            </a:br>
            <a:br>
              <a:rPr lang="en-US" sz="2000" b="0" i="0" dirty="0">
                <a:solidFill>
                  <a:srgbClr val="000000"/>
                </a:solidFill>
                <a:effectLst/>
                <a:latin typeface="Heebo" pitchFamily="2" charset="-79"/>
                <a:cs typeface="Heebo" pitchFamily="2" charset="-79"/>
              </a:rPr>
            </a:br>
            <a:r>
              <a:rPr lang="en-US" sz="2800" b="0" i="0" dirty="0">
                <a:solidFill>
                  <a:srgbClr val="000000"/>
                </a:solidFill>
                <a:effectLst/>
                <a:latin typeface="Nunito" pitchFamily="2" charset="0"/>
              </a:rPr>
              <a:t>Block Matrix or partitioned matrix is a matrix where each element itself represents an individual matrix. These individual sections are known as a </a:t>
            </a:r>
            <a:r>
              <a:rPr lang="en-US" sz="2800" b="1" i="0" dirty="0">
                <a:solidFill>
                  <a:srgbClr val="000000"/>
                </a:solidFill>
                <a:effectLst/>
                <a:latin typeface="Nunito" pitchFamily="2" charset="0"/>
              </a:rPr>
              <a:t>block</a:t>
            </a:r>
            <a:r>
              <a:rPr lang="en-US" sz="2800" b="0" i="0" dirty="0">
                <a:solidFill>
                  <a:srgbClr val="000000"/>
                </a:solidFill>
                <a:effectLst/>
                <a:latin typeface="Nunito" pitchFamily="2" charset="0"/>
              </a:rPr>
              <a:t> or </a:t>
            </a:r>
            <a:r>
              <a:rPr lang="en-US" sz="2800" b="1" i="0" dirty="0">
                <a:solidFill>
                  <a:srgbClr val="000000"/>
                </a:solidFill>
                <a:effectLst/>
                <a:latin typeface="Nunito" pitchFamily="2" charset="0"/>
              </a:rPr>
              <a:t>sub-matrix</a:t>
            </a:r>
            <a:r>
              <a:rPr lang="en-US" sz="2800" b="0" i="0" dirty="0">
                <a:solidFill>
                  <a:srgbClr val="000000"/>
                </a:solidFill>
                <a:effectLst/>
                <a:latin typeface="Nunito" pitchFamily="2" charset="0"/>
              </a:rPr>
              <a:t>.</a:t>
            </a:r>
            <a:br>
              <a:rPr lang="en-US" sz="2800" b="0" i="0" dirty="0">
                <a:solidFill>
                  <a:srgbClr val="000000"/>
                </a:solidFill>
                <a:effectLst/>
                <a:latin typeface="Nunito" pitchFamily="2" charset="0"/>
              </a:rPr>
            </a:br>
            <a:br>
              <a:rPr lang="en-US" sz="2800" b="0" i="0" dirty="0">
                <a:solidFill>
                  <a:srgbClr val="000000"/>
                </a:solidFill>
                <a:effectLst/>
                <a:latin typeface="Nunito" pitchFamily="2" charset="0"/>
              </a:rPr>
            </a:br>
            <a:r>
              <a:rPr lang="en-US" sz="800" b="0" i="0" dirty="0">
                <a:solidFill>
                  <a:srgbClr val="000000"/>
                </a:solidFill>
                <a:effectLst/>
                <a:latin typeface="Nunito" pitchFamily="2" charset="0"/>
              </a:rPr>
              <a:t>Source: </a:t>
            </a:r>
            <a:r>
              <a:rPr lang="en-US" sz="800" b="0" i="0" dirty="0">
                <a:solidFill>
                  <a:srgbClr val="000000"/>
                </a:solidFill>
                <a:effectLst/>
                <a:latin typeface="Nunito" pitchFamily="2" charset="0"/>
                <a:hlinkClick r:id="rId2"/>
              </a:rPr>
              <a:t>https://www.tutorialspoint.com/parallel_algorithm/matrix_multiplication.htm</a:t>
            </a:r>
            <a:br>
              <a:rPr lang="en-US" sz="800" b="0" i="0" dirty="0">
                <a:solidFill>
                  <a:srgbClr val="000000"/>
                </a:solidFill>
                <a:effectLst/>
                <a:latin typeface="Nunito" pitchFamily="2" charset="0"/>
              </a:rPr>
            </a:br>
            <a:br>
              <a:rPr lang="en-US" sz="2800" b="0" i="0" dirty="0">
                <a:solidFill>
                  <a:srgbClr val="000000"/>
                </a:solidFill>
                <a:effectLst/>
                <a:latin typeface="Nunito" pitchFamily="2" charset="0"/>
              </a:rPr>
            </a:br>
            <a:endParaRPr lang="en-US" sz="2800" dirty="0"/>
          </a:p>
        </p:txBody>
      </p:sp>
      <p:pic>
        <p:nvPicPr>
          <p:cNvPr id="6" name="Content Placeholder 5">
            <a:extLst>
              <a:ext uri="{FF2B5EF4-FFF2-40B4-BE49-F238E27FC236}">
                <a16:creationId xmlns:a16="http://schemas.microsoft.com/office/drawing/2014/main" id="{6B15D430-FAF6-1EC6-3D0C-4FDD185B79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9860" y="114300"/>
            <a:ext cx="5547360" cy="5105400"/>
          </a:xfrm>
        </p:spPr>
      </p:pic>
      <p:sp>
        <p:nvSpPr>
          <p:cNvPr id="4" name="Text Placeholder 3">
            <a:extLst>
              <a:ext uri="{FF2B5EF4-FFF2-40B4-BE49-F238E27FC236}">
                <a16:creationId xmlns:a16="http://schemas.microsoft.com/office/drawing/2014/main" id="{769B5B4F-1580-8BAC-91DA-2D72140C3B10}"/>
              </a:ext>
            </a:extLst>
          </p:cNvPr>
          <p:cNvSpPr>
            <a:spLocks noGrp="1"/>
          </p:cNvSpPr>
          <p:nvPr>
            <p:ph type="body" sz="half" idx="2"/>
          </p:nvPr>
        </p:nvSpPr>
        <p:spPr>
          <a:xfrm>
            <a:off x="6499860" y="5219700"/>
            <a:ext cx="5547359" cy="998220"/>
          </a:xfrm>
        </p:spPr>
        <p:txBody>
          <a:bodyPr/>
          <a:lstStyle/>
          <a:p>
            <a:r>
              <a:rPr lang="en-US" b="0" i="0" dirty="0">
                <a:solidFill>
                  <a:srgbClr val="000000"/>
                </a:solidFill>
                <a:effectLst/>
                <a:latin typeface="Nunito" pitchFamily="2" charset="0"/>
              </a:rPr>
              <a:t>In Figure (a), X is a block matrix where A, B, C, D are matrix themselves. Figure (f) shows the total matrix.</a:t>
            </a:r>
            <a:endParaRPr lang="en-US" dirty="0"/>
          </a:p>
        </p:txBody>
      </p:sp>
    </p:spTree>
    <p:extLst>
      <p:ext uri="{BB962C8B-B14F-4D97-AF65-F5344CB8AC3E}">
        <p14:creationId xmlns:p14="http://schemas.microsoft.com/office/powerpoint/2010/main" val="16188570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7" name="Group 26">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8"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6"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0"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1"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5" name="Freeform: Shape 34">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alendar&#10;&#10;Description automatically generated with medium confidence">
            <a:extLst>
              <a:ext uri="{FF2B5EF4-FFF2-40B4-BE49-F238E27FC236}">
                <a16:creationId xmlns:a16="http://schemas.microsoft.com/office/drawing/2014/main" id="{B4AADE30-1720-F09E-C34E-F951557F7CBA}"/>
              </a:ext>
            </a:extLst>
          </p:cNvPr>
          <p:cNvPicPr>
            <a:picLocks noChangeAspect="1"/>
          </p:cNvPicPr>
          <p:nvPr/>
        </p:nvPicPr>
        <p:blipFill>
          <a:blip r:embed="rId3"/>
          <a:stretch>
            <a:fillRect/>
          </a:stretch>
        </p:blipFill>
        <p:spPr>
          <a:xfrm>
            <a:off x="2895864" y="974724"/>
            <a:ext cx="7714999" cy="4899025"/>
          </a:xfrm>
          <a:prstGeom prst="rect">
            <a:avLst/>
          </a:prstGeom>
        </p:spPr>
      </p:pic>
      <p:sp>
        <p:nvSpPr>
          <p:cNvPr id="15" name="TextBox 14">
            <a:extLst>
              <a:ext uri="{FF2B5EF4-FFF2-40B4-BE49-F238E27FC236}">
                <a16:creationId xmlns:a16="http://schemas.microsoft.com/office/drawing/2014/main" id="{19A8EE59-42AE-8DC1-D233-464DF00EE703}"/>
              </a:ext>
            </a:extLst>
          </p:cNvPr>
          <p:cNvSpPr txBox="1"/>
          <p:nvPr/>
        </p:nvSpPr>
        <p:spPr>
          <a:xfrm>
            <a:off x="2152650" y="5880408"/>
            <a:ext cx="9407319" cy="923330"/>
          </a:xfrm>
          <a:prstGeom prst="rect">
            <a:avLst/>
          </a:prstGeom>
          <a:noFill/>
        </p:spPr>
        <p:txBody>
          <a:bodyPr wrap="none" rtlCol="0">
            <a:spAutoFit/>
          </a:bodyPr>
          <a:lstStyle/>
          <a:p>
            <a:r>
              <a:rPr lang="en-US" sz="1800" b="0" i="0" u="none" strike="noStrike" baseline="0" dirty="0"/>
              <a:t>Turner, C. (2020, July 20). "The pinch-hitter problem" The Diamond. Retrieved September 9, 2022,</a:t>
            </a:r>
          </a:p>
          <a:p>
            <a:r>
              <a:rPr lang="en-US" sz="1800" b="0" i="0" u="none" strike="noStrike" baseline="0" dirty="0"/>
              <a:t> from </a:t>
            </a:r>
            <a:r>
              <a:rPr lang="en-US" sz="1800" b="0" i="0" u="none" strike="noStrike" baseline="0" dirty="0">
                <a:hlinkClick r:id="rId4"/>
              </a:rPr>
              <a:t>https://readthediamond.com/research/thepinch-hitter-problem</a:t>
            </a:r>
            <a:endParaRPr lang="en-US" sz="1800" dirty="0"/>
          </a:p>
          <a:p>
            <a:endParaRPr lang="en-US" dirty="0"/>
          </a:p>
        </p:txBody>
      </p:sp>
    </p:spTree>
    <p:extLst>
      <p:ext uri="{BB962C8B-B14F-4D97-AF65-F5344CB8AC3E}">
        <p14:creationId xmlns:p14="http://schemas.microsoft.com/office/powerpoint/2010/main" val="3417236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559AC4-D39D-5F03-8721-3CD6D54E9366}"/>
              </a:ext>
            </a:extLst>
          </p:cNvPr>
          <p:cNvPicPr>
            <a:picLocks noChangeAspect="1"/>
          </p:cNvPicPr>
          <p:nvPr/>
        </p:nvPicPr>
        <p:blipFill>
          <a:blip r:embed="rId2"/>
          <a:stretch>
            <a:fillRect/>
          </a:stretch>
        </p:blipFill>
        <p:spPr>
          <a:xfrm>
            <a:off x="2171020" y="2239306"/>
            <a:ext cx="3924980" cy="3979588"/>
          </a:xfrm>
          <a:prstGeom prst="rect">
            <a:avLst/>
          </a:prstGeom>
        </p:spPr>
      </p:pic>
      <p:sp>
        <p:nvSpPr>
          <p:cNvPr id="9" name="Title 1">
            <a:extLst>
              <a:ext uri="{FF2B5EF4-FFF2-40B4-BE49-F238E27FC236}">
                <a16:creationId xmlns:a16="http://schemas.microsoft.com/office/drawing/2014/main" id="{7EFAB631-75EB-D931-00B4-D466E0ECB44D}"/>
              </a:ext>
            </a:extLst>
          </p:cNvPr>
          <p:cNvSpPr>
            <a:spLocks noGrp="1"/>
          </p:cNvSpPr>
          <p:nvPr>
            <p:ph type="title"/>
          </p:nvPr>
        </p:nvSpPr>
        <p:spPr>
          <a:xfrm>
            <a:off x="1484311" y="330200"/>
            <a:ext cx="10018713" cy="1752599"/>
          </a:xfrm>
        </p:spPr>
        <p:txBody>
          <a:bodyPr/>
          <a:lstStyle/>
          <a:p>
            <a:r>
              <a:rPr lang="en-US" dirty="0"/>
              <a:t>Final Product</a:t>
            </a:r>
          </a:p>
        </p:txBody>
      </p:sp>
      <p:sp>
        <p:nvSpPr>
          <p:cNvPr id="10" name="Content Placeholder 3">
            <a:extLst>
              <a:ext uri="{FF2B5EF4-FFF2-40B4-BE49-F238E27FC236}">
                <a16:creationId xmlns:a16="http://schemas.microsoft.com/office/drawing/2014/main" id="{E513D97C-763D-2BB3-4140-EB61BC23A4C8}"/>
              </a:ext>
            </a:extLst>
          </p:cNvPr>
          <p:cNvSpPr txBox="1">
            <a:spLocks/>
          </p:cNvSpPr>
          <p:nvPr/>
        </p:nvSpPr>
        <p:spPr>
          <a:xfrm>
            <a:off x="6607967" y="2667000"/>
            <a:ext cx="4895056" cy="3124200"/>
          </a:xfrm>
          <a:prstGeom prst="rect">
            <a:avLst/>
          </a:prstGeom>
        </p:spPr>
        <p:txBody>
          <a:bodyPr vert="horz" lIns="91440" tIns="45720" rIns="91440" bIns="45720" rtlCol="0" anchor="t" anchorCtr="0">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sz="2000" dirty="0"/>
              <a:t>This matrix was produced to represent the probabilities of various outcomes of an At-Bat for the 2019 American League MVP Mike Trout. </a:t>
            </a:r>
          </a:p>
          <a:p>
            <a:r>
              <a:rPr lang="en-US" sz="2000" dirty="0"/>
              <a:t>This is produced by multiplying the original 19x19 transition matrix by itself a sufficient number of times to produce the steady state pictured here. </a:t>
            </a:r>
          </a:p>
        </p:txBody>
      </p:sp>
      <p:sp>
        <p:nvSpPr>
          <p:cNvPr id="11" name="TextBox 10">
            <a:extLst>
              <a:ext uri="{FF2B5EF4-FFF2-40B4-BE49-F238E27FC236}">
                <a16:creationId xmlns:a16="http://schemas.microsoft.com/office/drawing/2014/main" id="{96931CFF-C3AF-EE01-1069-8AC8FF45E9FB}"/>
              </a:ext>
            </a:extLst>
          </p:cNvPr>
          <p:cNvSpPr txBox="1"/>
          <p:nvPr/>
        </p:nvSpPr>
        <p:spPr>
          <a:xfrm>
            <a:off x="2076450" y="6158468"/>
            <a:ext cx="6314293" cy="738664"/>
          </a:xfrm>
          <a:prstGeom prst="rect">
            <a:avLst/>
          </a:prstGeom>
          <a:noFill/>
        </p:spPr>
        <p:txBody>
          <a:bodyPr wrap="none" rtlCol="0">
            <a:spAutoFit/>
          </a:bodyPr>
          <a:lstStyle/>
          <a:p>
            <a:r>
              <a:rPr lang="en-US" sz="1200" b="0" i="0" u="none" strike="noStrike" baseline="0" dirty="0"/>
              <a:t>Turner, C. (2020, July 20). "The pinch-hitter problem" The Diamond. Retrieved September 9, 2022,</a:t>
            </a:r>
          </a:p>
          <a:p>
            <a:r>
              <a:rPr lang="en-US" sz="1200" b="0" i="0" u="none" strike="noStrike" baseline="0" dirty="0"/>
              <a:t> from </a:t>
            </a:r>
            <a:r>
              <a:rPr lang="en-US" sz="1200" b="0" i="0" u="none" strike="noStrike" baseline="0" dirty="0">
                <a:hlinkClick r:id="rId3"/>
              </a:rPr>
              <a:t>https://readthediamond.com/research/thepinch-hitter-problem</a:t>
            </a:r>
            <a:endParaRPr lang="en-US" sz="1200" dirty="0"/>
          </a:p>
          <a:p>
            <a:endParaRPr lang="en-US" dirty="0"/>
          </a:p>
        </p:txBody>
      </p:sp>
    </p:spTree>
    <p:extLst>
      <p:ext uri="{BB962C8B-B14F-4D97-AF65-F5344CB8AC3E}">
        <p14:creationId xmlns:p14="http://schemas.microsoft.com/office/powerpoint/2010/main" val="30248061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040F-23E1-F161-4192-046E0A74C2A9}"/>
              </a:ext>
            </a:extLst>
          </p:cNvPr>
          <p:cNvSpPr>
            <a:spLocks noGrp="1"/>
          </p:cNvSpPr>
          <p:nvPr>
            <p:ph type="title"/>
          </p:nvPr>
        </p:nvSpPr>
        <p:spPr/>
        <p:txBody>
          <a:bodyPr>
            <a:normAutofit fontScale="90000"/>
          </a:bodyPr>
          <a:lstStyle/>
          <a:p>
            <a:r>
              <a:rPr lang="en-US" dirty="0"/>
              <a:t>What  type of data are we processing?</a:t>
            </a:r>
            <a:br>
              <a:rPr lang="en-US" dirty="0"/>
            </a:br>
            <a:br>
              <a:rPr lang="en-US" dirty="0"/>
            </a:br>
            <a:r>
              <a:rPr lang="en-US" sz="2000" dirty="0"/>
              <a:t>Our team pulled the data from the MLB </a:t>
            </a:r>
            <a:r>
              <a:rPr lang="en-US" sz="2000" dirty="0" err="1"/>
              <a:t>Statcast</a:t>
            </a:r>
            <a:r>
              <a:rPr lang="en-US" sz="2000" dirty="0"/>
              <a:t> system.</a:t>
            </a:r>
            <a:br>
              <a:rPr lang="en-US" sz="2000" dirty="0"/>
            </a:br>
            <a:r>
              <a:rPr lang="en-US" sz="2000" dirty="0"/>
              <a:t>baseballsavant.mlb.com</a:t>
            </a:r>
            <a:endParaRPr lang="en-US" dirty="0"/>
          </a:p>
        </p:txBody>
      </p:sp>
      <p:graphicFrame>
        <p:nvGraphicFramePr>
          <p:cNvPr id="9" name="Content Placeholder 8">
            <a:extLst>
              <a:ext uri="{FF2B5EF4-FFF2-40B4-BE49-F238E27FC236}">
                <a16:creationId xmlns:a16="http://schemas.microsoft.com/office/drawing/2014/main" id="{71B03AED-491F-1F4A-F6E8-2DF5B4E86E0F}"/>
              </a:ext>
            </a:extLst>
          </p:cNvPr>
          <p:cNvGraphicFramePr>
            <a:graphicFrameLocks noGrp="1"/>
          </p:cNvGraphicFramePr>
          <p:nvPr>
            <p:ph sz="half" idx="1"/>
            <p:extLst>
              <p:ext uri="{D42A27DB-BD31-4B8C-83A1-F6EECF244321}">
                <p14:modId xmlns:p14="http://schemas.microsoft.com/office/powerpoint/2010/main" val="1710743112"/>
              </p:ext>
            </p:extLst>
          </p:nvPr>
        </p:nvGraphicFramePr>
        <p:xfrm>
          <a:off x="1295399" y="3516923"/>
          <a:ext cx="5083183" cy="1067873"/>
        </p:xfrm>
        <a:graphic>
          <a:graphicData uri="http://schemas.openxmlformats.org/drawingml/2006/table">
            <a:tbl>
              <a:tblPr/>
              <a:tblGrid>
                <a:gridCol w="123893">
                  <a:extLst>
                    <a:ext uri="{9D8B030D-6E8A-4147-A177-3AD203B41FA5}">
                      <a16:colId xmlns:a16="http://schemas.microsoft.com/office/drawing/2014/main" val="1668874755"/>
                    </a:ext>
                  </a:extLst>
                </a:gridCol>
                <a:gridCol w="185839">
                  <a:extLst>
                    <a:ext uri="{9D8B030D-6E8A-4147-A177-3AD203B41FA5}">
                      <a16:colId xmlns:a16="http://schemas.microsoft.com/office/drawing/2014/main" val="3499665417"/>
                    </a:ext>
                  </a:extLst>
                </a:gridCol>
                <a:gridCol w="363373">
                  <a:extLst>
                    <a:ext uri="{9D8B030D-6E8A-4147-A177-3AD203B41FA5}">
                      <a16:colId xmlns:a16="http://schemas.microsoft.com/office/drawing/2014/main" val="3856787372"/>
                    </a:ext>
                  </a:extLst>
                </a:gridCol>
                <a:gridCol w="363373">
                  <a:extLst>
                    <a:ext uri="{9D8B030D-6E8A-4147-A177-3AD203B41FA5}">
                      <a16:colId xmlns:a16="http://schemas.microsoft.com/office/drawing/2014/main" val="3335864330"/>
                    </a:ext>
                  </a:extLst>
                </a:gridCol>
                <a:gridCol w="363373">
                  <a:extLst>
                    <a:ext uri="{9D8B030D-6E8A-4147-A177-3AD203B41FA5}">
                      <a16:colId xmlns:a16="http://schemas.microsoft.com/office/drawing/2014/main" val="487765535"/>
                    </a:ext>
                  </a:extLst>
                </a:gridCol>
                <a:gridCol w="363373">
                  <a:extLst>
                    <a:ext uri="{9D8B030D-6E8A-4147-A177-3AD203B41FA5}">
                      <a16:colId xmlns:a16="http://schemas.microsoft.com/office/drawing/2014/main" val="377206069"/>
                    </a:ext>
                  </a:extLst>
                </a:gridCol>
                <a:gridCol w="363373">
                  <a:extLst>
                    <a:ext uri="{9D8B030D-6E8A-4147-A177-3AD203B41FA5}">
                      <a16:colId xmlns:a16="http://schemas.microsoft.com/office/drawing/2014/main" val="1707369938"/>
                    </a:ext>
                  </a:extLst>
                </a:gridCol>
                <a:gridCol w="363373">
                  <a:extLst>
                    <a:ext uri="{9D8B030D-6E8A-4147-A177-3AD203B41FA5}">
                      <a16:colId xmlns:a16="http://schemas.microsoft.com/office/drawing/2014/main" val="3013347655"/>
                    </a:ext>
                  </a:extLst>
                </a:gridCol>
                <a:gridCol w="363373">
                  <a:extLst>
                    <a:ext uri="{9D8B030D-6E8A-4147-A177-3AD203B41FA5}">
                      <a16:colId xmlns:a16="http://schemas.microsoft.com/office/drawing/2014/main" val="1655152033"/>
                    </a:ext>
                  </a:extLst>
                </a:gridCol>
                <a:gridCol w="363373">
                  <a:extLst>
                    <a:ext uri="{9D8B030D-6E8A-4147-A177-3AD203B41FA5}">
                      <a16:colId xmlns:a16="http://schemas.microsoft.com/office/drawing/2014/main" val="2410251630"/>
                    </a:ext>
                  </a:extLst>
                </a:gridCol>
                <a:gridCol w="363373">
                  <a:extLst>
                    <a:ext uri="{9D8B030D-6E8A-4147-A177-3AD203B41FA5}">
                      <a16:colId xmlns:a16="http://schemas.microsoft.com/office/drawing/2014/main" val="4024338208"/>
                    </a:ext>
                  </a:extLst>
                </a:gridCol>
                <a:gridCol w="363373">
                  <a:extLst>
                    <a:ext uri="{9D8B030D-6E8A-4147-A177-3AD203B41FA5}">
                      <a16:colId xmlns:a16="http://schemas.microsoft.com/office/drawing/2014/main" val="384087192"/>
                    </a:ext>
                  </a:extLst>
                </a:gridCol>
                <a:gridCol w="363373">
                  <a:extLst>
                    <a:ext uri="{9D8B030D-6E8A-4147-A177-3AD203B41FA5}">
                      <a16:colId xmlns:a16="http://schemas.microsoft.com/office/drawing/2014/main" val="602677989"/>
                    </a:ext>
                  </a:extLst>
                </a:gridCol>
                <a:gridCol w="363373">
                  <a:extLst>
                    <a:ext uri="{9D8B030D-6E8A-4147-A177-3AD203B41FA5}">
                      <a16:colId xmlns:a16="http://schemas.microsoft.com/office/drawing/2014/main" val="231725654"/>
                    </a:ext>
                  </a:extLst>
                </a:gridCol>
                <a:gridCol w="412975">
                  <a:extLst>
                    <a:ext uri="{9D8B030D-6E8A-4147-A177-3AD203B41FA5}">
                      <a16:colId xmlns:a16="http://schemas.microsoft.com/office/drawing/2014/main" val="1196826711"/>
                    </a:ext>
                  </a:extLst>
                </a:gridCol>
              </a:tblGrid>
              <a:tr h="394004">
                <a:tc>
                  <a:txBody>
                    <a:bodyPr/>
                    <a:lstStyle/>
                    <a:p>
                      <a:pPr algn="l" fontAlgn="b"/>
                      <a:r>
                        <a:rPr lang="en-US" sz="800">
                          <a:effectLst/>
                          <a:latin typeface="Roboto Condensed" panose="02000000000000000000" pitchFamily="2" charset="0"/>
                        </a:rPr>
                        <a:t>Rk.</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l"/>
                      <a:endParaRPr lang="en-US" sz="800">
                        <a:effectLst/>
                        <a:latin typeface="Roboto Condensed" panose="02000000000000000000" pitchFamily="2" charset="0"/>
                      </a:endParaRPr>
                    </a:p>
                  </a:txBody>
                  <a:tcPr marL="38172" marR="38172" marT="19881" marB="19881"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l" fontAlgn="b"/>
                      <a:r>
                        <a:rPr lang="en-US" sz="800">
                          <a:effectLst/>
                          <a:latin typeface="Roboto Condensed" panose="02000000000000000000" pitchFamily="2" charset="0"/>
                        </a:rPr>
                        <a:t>Player</a:t>
                      </a:r>
                    </a:p>
                  </a:txBody>
                  <a:tcPr marL="38172" marR="11929" marT="31810" marB="31810" anchor="b">
                    <a:lnL>
                      <a:noFill/>
                    </a:lnL>
                    <a:lnR w="9525" cap="flat" cmpd="sng" algn="ctr">
                      <a:solidFill>
                        <a:srgbClr val="000000"/>
                      </a:solidFill>
                      <a:prstDash val="solid"/>
                      <a:round/>
                      <a:headEnd type="none" w="med" len="med"/>
                      <a:tailEnd type="none" w="med" len="med"/>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solidFill>
                            <a:srgbClr val="FFFFFF"/>
                          </a:solidFill>
                          <a:effectLst/>
                          <a:latin typeface="Roboto Condensed" panose="02000000000000000000" pitchFamily="2" charset="0"/>
                        </a:rPr>
                        <a:t>Pitches</a:t>
                      </a:r>
                    </a:p>
                  </a:txBody>
                  <a:tcPr marL="38172" marR="11929" marT="31810" marB="3181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3A9098"/>
                    </a:solidFill>
                  </a:tcPr>
                </a:tc>
                <a:tc>
                  <a:txBody>
                    <a:bodyPr/>
                    <a:lstStyle/>
                    <a:p>
                      <a:pPr algn="r" fontAlgn="b"/>
                      <a:r>
                        <a:rPr lang="en-US" sz="800">
                          <a:effectLst/>
                          <a:latin typeface="Roboto Condensed" panose="02000000000000000000" pitchFamily="2" charset="0"/>
                        </a:rPr>
                        <a:t>Total</a:t>
                      </a:r>
                    </a:p>
                  </a:txBody>
                  <a:tcPr marL="38172" marR="11929" marT="31810" marB="31810" anchor="b">
                    <a:lnL w="9525" cap="flat" cmpd="sng" algn="ctr">
                      <a:solidFill>
                        <a:srgbClr val="000000"/>
                      </a:solidFill>
                      <a:prstDash val="solid"/>
                      <a:round/>
                      <a:headEnd type="none" w="med" len="med"/>
                      <a:tailEnd type="none" w="med" len="med"/>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effectLst/>
                          <a:latin typeface="Roboto Condensed" panose="02000000000000000000" pitchFamily="2" charset="0"/>
                        </a:rPr>
                        <a:t>Pitch %</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effectLst/>
                          <a:latin typeface="Roboto Condensed" panose="02000000000000000000" pitchFamily="2" charset="0"/>
                        </a:rPr>
                        <a:t>BIP</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effectLst/>
                          <a:latin typeface="Roboto Condensed" panose="02000000000000000000" pitchFamily="2" charset="0"/>
                        </a:rPr>
                        <a:t>1B</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effectLst/>
                          <a:latin typeface="Roboto Condensed" panose="02000000000000000000" pitchFamily="2" charset="0"/>
                        </a:rPr>
                        <a:t>2B</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effectLst/>
                          <a:latin typeface="Roboto Condensed" panose="02000000000000000000" pitchFamily="2" charset="0"/>
                        </a:rPr>
                        <a:t>3B</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effectLst/>
                          <a:latin typeface="Roboto Condensed" panose="02000000000000000000" pitchFamily="2" charset="0"/>
                        </a:rPr>
                        <a:t>HR</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effectLst/>
                          <a:latin typeface="Roboto Condensed" panose="02000000000000000000" pitchFamily="2" charset="0"/>
                        </a:rPr>
                        <a:t>SO</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effectLst/>
                          <a:latin typeface="Roboto Condensed" panose="02000000000000000000" pitchFamily="2" charset="0"/>
                        </a:rPr>
                        <a:t>BB</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r" fontAlgn="b"/>
                      <a:r>
                        <a:rPr lang="en-US" sz="800">
                          <a:effectLst/>
                          <a:latin typeface="Roboto Condensed" panose="02000000000000000000" pitchFamily="2" charset="0"/>
                        </a:rPr>
                        <a:t>BABIP</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ctr" fontAlgn="b"/>
                      <a:r>
                        <a:rPr lang="en-US" sz="800">
                          <a:effectLst/>
                          <a:latin typeface="Roboto Condensed" panose="02000000000000000000" pitchFamily="2" charset="0"/>
                        </a:rPr>
                        <a:t>      </a:t>
                      </a:r>
                    </a:p>
                  </a:txBody>
                  <a:tcPr marL="38172" marR="11929" marT="31810" marB="31810" anchor="b">
                    <a:lnL>
                      <a:noFill/>
                    </a:lnL>
                    <a:lnR>
                      <a:noFill/>
                    </a:lnR>
                    <a:lnT>
                      <a:noFill/>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932207212"/>
                  </a:ext>
                </a:extLst>
              </a:tr>
              <a:tr h="673869">
                <a:tc>
                  <a:txBody>
                    <a:bodyPr/>
                    <a:lstStyle/>
                    <a:p>
                      <a:pPr algn="l"/>
                      <a:r>
                        <a:rPr lang="en-US" sz="800">
                          <a:effectLst/>
                          <a:latin typeface="Roboto Condensed" panose="02000000000000000000" pitchFamily="2" charset="0"/>
                        </a:rPr>
                        <a:t>1</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endParaRPr lang="en-US" sz="800">
                        <a:effectLst/>
                      </a:endParaRP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l"/>
                      <a:r>
                        <a:rPr lang="en-US" sz="800">
                          <a:effectLst/>
                          <a:latin typeface="Roboto Condensed" panose="02000000000000000000" pitchFamily="2" charset="0"/>
                        </a:rPr>
                        <a:t>Bumgarner, Madison</a:t>
                      </a:r>
                    </a:p>
                  </a:txBody>
                  <a:tcPr marL="38172" marR="38172" marT="19086" marB="19086" anchor="ctr">
                    <a:lnL>
                      <a:noFill/>
                    </a:lnL>
                    <a:lnR w="9525" cap="flat" cmpd="sng" algn="ctr">
                      <a:solidFill>
                        <a:srgbClr val="000000"/>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a:effectLst/>
                          <a:latin typeface="Roboto Condensed" panose="02000000000000000000" pitchFamily="2" charset="0"/>
                        </a:rPr>
                        <a:t>2715</a:t>
                      </a:r>
                    </a:p>
                  </a:txBody>
                  <a:tcPr marL="38172" marR="38172" marT="19086" marB="1908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CDCDC"/>
                    </a:solidFill>
                  </a:tcPr>
                </a:tc>
                <a:tc>
                  <a:txBody>
                    <a:bodyPr/>
                    <a:lstStyle/>
                    <a:p>
                      <a:pPr algn="r"/>
                      <a:r>
                        <a:rPr lang="en-US" sz="800">
                          <a:effectLst/>
                          <a:latin typeface="Roboto Condensed" panose="02000000000000000000" pitchFamily="2" charset="0"/>
                        </a:rPr>
                        <a:t>2715</a:t>
                      </a:r>
                    </a:p>
                  </a:txBody>
                  <a:tcPr marL="38172" marR="38172" marT="19086" marB="19086" anchor="ctr">
                    <a:lnL w="9525" cap="flat" cmpd="sng" algn="ctr">
                      <a:solidFill>
                        <a:srgbClr val="000000"/>
                      </a:solidFill>
                      <a:prstDash val="solid"/>
                      <a:round/>
                      <a:headEnd type="none" w="med" len="med"/>
                      <a:tailEnd type="none" w="med" len="med"/>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a:effectLst/>
                          <a:latin typeface="Roboto Condensed" panose="02000000000000000000" pitchFamily="2" charset="0"/>
                        </a:rPr>
                        <a:t>100</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dirty="0">
                          <a:effectLst/>
                          <a:latin typeface="Roboto Condensed" panose="02000000000000000000" pitchFamily="2" charset="0"/>
                        </a:rPr>
                        <a:t>528</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a:effectLst/>
                          <a:latin typeface="Roboto Condensed" panose="02000000000000000000" pitchFamily="2" charset="0"/>
                        </a:rPr>
                        <a:t>101</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a:effectLst/>
                          <a:latin typeface="Roboto Condensed" panose="02000000000000000000" pitchFamily="2" charset="0"/>
                        </a:rPr>
                        <a:t>50</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a:effectLst/>
                          <a:latin typeface="Roboto Condensed" panose="02000000000000000000" pitchFamily="2" charset="0"/>
                        </a:rPr>
                        <a:t>3</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a:effectLst/>
                          <a:latin typeface="Roboto Condensed" panose="02000000000000000000" pitchFamily="2" charset="0"/>
                        </a:rPr>
                        <a:t>25</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a:effectLst/>
                          <a:latin typeface="Roboto Condensed" panose="02000000000000000000" pitchFamily="2" charset="0"/>
                        </a:rPr>
                        <a:t>112</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a:effectLst/>
                          <a:latin typeface="Roboto Condensed" panose="02000000000000000000" pitchFamily="2" charset="0"/>
                        </a:rPr>
                        <a:t>49</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a:effectLst/>
                          <a:latin typeface="Roboto Condensed" panose="02000000000000000000" pitchFamily="2" charset="0"/>
                        </a:rPr>
                        <a:t>.307</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tc>
                  <a:txBody>
                    <a:bodyPr/>
                    <a:lstStyle/>
                    <a:p>
                      <a:pPr algn="r"/>
                      <a:r>
                        <a:rPr lang="en-US" sz="800" u="sng" dirty="0">
                          <a:effectLst/>
                          <a:latin typeface="Roboto Condensed" panose="02000000000000000000" pitchFamily="2" charset="0"/>
                        </a:rPr>
                        <a:t>Graphs</a:t>
                      </a:r>
                    </a:p>
                  </a:txBody>
                  <a:tcPr marL="38172" marR="38172" marT="19086" marB="1908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D6EEEC"/>
                    </a:solidFill>
                  </a:tcPr>
                </a:tc>
                <a:extLst>
                  <a:ext uri="{0D108BD9-81ED-4DB2-BD59-A6C34878D82A}">
                    <a16:rowId xmlns:a16="http://schemas.microsoft.com/office/drawing/2014/main" val="4029301112"/>
                  </a:ext>
                </a:extLst>
              </a:tr>
            </a:tbl>
          </a:graphicData>
        </a:graphic>
      </p:graphicFrame>
      <p:pic>
        <p:nvPicPr>
          <p:cNvPr id="1028" name="Picture 4">
            <a:extLst>
              <a:ext uri="{FF2B5EF4-FFF2-40B4-BE49-F238E27FC236}">
                <a16:creationId xmlns:a16="http://schemas.microsoft.com/office/drawing/2014/main" id="{4AB278B4-4E2D-0625-4667-F5609FD63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112" y="3971556"/>
            <a:ext cx="571500" cy="571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Content Placeholder 18">
            <a:extLst>
              <a:ext uri="{FF2B5EF4-FFF2-40B4-BE49-F238E27FC236}">
                <a16:creationId xmlns:a16="http://schemas.microsoft.com/office/drawing/2014/main" id="{10C1DF36-FA9A-A40A-CB1A-C0316CE2CB2E}"/>
              </a:ext>
            </a:extLst>
          </p:cNvPr>
          <p:cNvGraphicFramePr>
            <a:graphicFrameLocks noGrp="1"/>
          </p:cNvGraphicFramePr>
          <p:nvPr>
            <p:ph sz="half" idx="2"/>
            <p:extLst>
              <p:ext uri="{D42A27DB-BD31-4B8C-83A1-F6EECF244321}">
                <p14:modId xmlns:p14="http://schemas.microsoft.com/office/powerpoint/2010/main" val="2623926442"/>
              </p:ext>
            </p:extLst>
          </p:nvPr>
        </p:nvGraphicFramePr>
        <p:xfrm>
          <a:off x="7069015" y="2725615"/>
          <a:ext cx="3446586" cy="3906726"/>
        </p:xfrm>
        <a:graphic>
          <a:graphicData uri="http://schemas.openxmlformats.org/drawingml/2006/table">
            <a:tbl>
              <a:tblPr/>
              <a:tblGrid>
                <a:gridCol w="1615982">
                  <a:extLst>
                    <a:ext uri="{9D8B030D-6E8A-4147-A177-3AD203B41FA5}">
                      <a16:colId xmlns:a16="http://schemas.microsoft.com/office/drawing/2014/main" val="722068573"/>
                    </a:ext>
                  </a:extLst>
                </a:gridCol>
                <a:gridCol w="1022614">
                  <a:extLst>
                    <a:ext uri="{9D8B030D-6E8A-4147-A177-3AD203B41FA5}">
                      <a16:colId xmlns:a16="http://schemas.microsoft.com/office/drawing/2014/main" val="3618960673"/>
                    </a:ext>
                  </a:extLst>
                </a:gridCol>
                <a:gridCol w="807990">
                  <a:extLst>
                    <a:ext uri="{9D8B030D-6E8A-4147-A177-3AD203B41FA5}">
                      <a16:colId xmlns:a16="http://schemas.microsoft.com/office/drawing/2014/main" val="1088362324"/>
                    </a:ext>
                  </a:extLst>
                </a:gridCol>
              </a:tblGrid>
              <a:tr h="107496">
                <a:tc>
                  <a:txBody>
                    <a:bodyPr/>
                    <a:lstStyle/>
                    <a:p>
                      <a:pPr algn="l" fontAlgn="b"/>
                      <a:r>
                        <a:rPr lang="en-US" sz="500" b="0" i="0" u="none" strike="noStrike">
                          <a:solidFill>
                            <a:srgbClr val="000000"/>
                          </a:solidFill>
                          <a:effectLst/>
                          <a:latin typeface="Calibri" panose="020F0502020204030204" pitchFamily="34" charset="0"/>
                        </a:rPr>
                        <a:t>balls</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500" b="0" i="0" u="none" strike="noStrike">
                          <a:solidFill>
                            <a:srgbClr val="000000"/>
                          </a:solidFill>
                          <a:effectLst/>
                          <a:latin typeface="Calibri" panose="020F0502020204030204" pitchFamily="34" charset="0"/>
                        </a:rPr>
                        <a:t>3</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US" sz="500" b="0" i="0" u="none" strike="noStrike">
                        <a:solidFill>
                          <a:srgbClr val="000000"/>
                        </a:solidFill>
                        <a:effectLst/>
                        <a:latin typeface="Calibri" panose="020F0502020204030204" pitchFamily="34" charset="0"/>
                      </a:endParaRPr>
                    </a:p>
                  </a:txBody>
                  <a:tcPr marL="3070" marR="3070" marT="30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6147554"/>
                  </a:ext>
                </a:extLst>
              </a:tr>
              <a:tr h="107496">
                <a:tc>
                  <a:txBody>
                    <a:bodyPr/>
                    <a:lstStyle/>
                    <a:p>
                      <a:pPr algn="l" fontAlgn="b"/>
                      <a:r>
                        <a:rPr lang="en-US" sz="500" b="0" i="0" u="none" strike="noStrike">
                          <a:solidFill>
                            <a:srgbClr val="000000"/>
                          </a:solidFill>
                          <a:effectLst/>
                          <a:latin typeface="Calibri" panose="020F0502020204030204" pitchFamily="34" charset="0"/>
                        </a:rPr>
                        <a:t>strikes</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500" b="0"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US" sz="500" b="0" i="0" u="none" strike="noStrike">
                        <a:solidFill>
                          <a:srgbClr val="000000"/>
                        </a:solidFill>
                        <a:effectLst/>
                        <a:latin typeface="Calibri" panose="020F0502020204030204" pitchFamily="34" charset="0"/>
                      </a:endParaRPr>
                    </a:p>
                  </a:txBody>
                  <a:tcPr marL="3070" marR="3070" marT="30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01167454"/>
                  </a:ext>
                </a:extLst>
              </a:tr>
              <a:tr h="107496">
                <a:tc>
                  <a:txBody>
                    <a:bodyPr/>
                    <a:lstStyle/>
                    <a:p>
                      <a:pPr algn="l" fontAlgn="b"/>
                      <a:endParaRPr lang="en-US" sz="500" b="0" i="0" u="none" strike="noStrike">
                        <a:solidFill>
                          <a:srgbClr val="000000"/>
                        </a:solidFill>
                        <a:effectLst/>
                        <a:latin typeface="Calibri" panose="020F0502020204030204" pitchFamily="34" charset="0"/>
                      </a:endParaRPr>
                    </a:p>
                  </a:txBody>
                  <a:tcPr marL="3070" marR="3070" marT="307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3070" marR="3070" marT="307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500" b="0" i="0" u="none" strike="noStrike">
                        <a:solidFill>
                          <a:srgbClr val="000000"/>
                        </a:solidFill>
                        <a:effectLst/>
                        <a:latin typeface="Calibri" panose="020F0502020204030204" pitchFamily="34" charset="0"/>
                      </a:endParaRPr>
                    </a:p>
                  </a:txBody>
                  <a:tcPr marL="3070" marR="3070" marT="307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8680294"/>
                  </a:ext>
                </a:extLst>
              </a:tr>
              <a:tr h="200404">
                <a:tc>
                  <a:txBody>
                    <a:bodyPr/>
                    <a:lstStyle/>
                    <a:p>
                      <a:pPr algn="l" fontAlgn="b"/>
                      <a:r>
                        <a:rPr lang="en-US" sz="500" b="1" i="0" u="none" strike="noStrike">
                          <a:solidFill>
                            <a:srgbClr val="000000"/>
                          </a:solidFill>
                          <a:effectLst/>
                          <a:latin typeface="Calibri" panose="020F0502020204030204" pitchFamily="34" charset="0"/>
                        </a:rPr>
                        <a:t>Row Labels</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500" b="1" i="0" u="none" strike="noStrike">
                          <a:solidFill>
                            <a:srgbClr val="000000"/>
                          </a:solidFill>
                          <a:effectLst/>
                          <a:latin typeface="Calibri" panose="020F0502020204030204" pitchFamily="34" charset="0"/>
                        </a:rPr>
                        <a:t>Count of description</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500" b="1" i="0" u="none" strike="noStrike">
                          <a:solidFill>
                            <a:srgbClr val="000000"/>
                          </a:solidFill>
                          <a:effectLst/>
                          <a:latin typeface="Calibri" panose="020F0502020204030204" pitchFamily="34" charset="0"/>
                        </a:rPr>
                        <a:t>Count of events</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37508922"/>
                  </a:ext>
                </a:extLst>
              </a:tr>
              <a:tr h="107496">
                <a:tc>
                  <a:txBody>
                    <a:bodyPr/>
                    <a:lstStyle/>
                    <a:p>
                      <a:pPr algn="l" fontAlgn="b"/>
                      <a:r>
                        <a:rPr lang="en-US" sz="500" b="1" i="0" u="none" strike="noStrike">
                          <a:solidFill>
                            <a:srgbClr val="000000"/>
                          </a:solidFill>
                          <a:effectLst/>
                          <a:latin typeface="Calibri" panose="020F0502020204030204" pitchFamily="34" charset="0"/>
                        </a:rPr>
                        <a:t>ball</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114</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114</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9252915"/>
                  </a:ext>
                </a:extLst>
              </a:tr>
              <a:tr h="111336">
                <a:tc>
                  <a:txBody>
                    <a:bodyPr/>
                    <a:lstStyle/>
                    <a:p>
                      <a:pPr algn="l" fontAlgn="b"/>
                      <a:r>
                        <a:rPr lang="en-US" sz="500" b="0" i="0" u="none" strike="noStrike">
                          <a:solidFill>
                            <a:srgbClr val="000000"/>
                          </a:solidFill>
                          <a:effectLst/>
                          <a:latin typeface="Calibri" panose="020F0502020204030204" pitchFamily="34" charset="0"/>
                        </a:rPr>
                        <a:t>walk</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114</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114</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919371"/>
                  </a:ext>
                </a:extLst>
              </a:tr>
              <a:tr h="111336">
                <a:tc>
                  <a:txBody>
                    <a:bodyPr/>
                    <a:lstStyle/>
                    <a:p>
                      <a:pPr algn="l" fontAlgn="b"/>
                      <a:r>
                        <a:rPr lang="en-US" sz="500" b="1" i="0" u="none" strike="noStrike">
                          <a:solidFill>
                            <a:srgbClr val="000000"/>
                          </a:solidFill>
                          <a:effectLst/>
                          <a:latin typeface="Calibri" panose="020F0502020204030204" pitchFamily="34" charset="0"/>
                        </a:rPr>
                        <a:t>blocked_ball</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8612282"/>
                  </a:ext>
                </a:extLst>
              </a:tr>
              <a:tr h="111336">
                <a:tc>
                  <a:txBody>
                    <a:bodyPr/>
                    <a:lstStyle/>
                    <a:p>
                      <a:pPr algn="l" fontAlgn="b"/>
                      <a:r>
                        <a:rPr lang="en-US" sz="500" b="0" i="0" u="none" strike="noStrike">
                          <a:solidFill>
                            <a:srgbClr val="000000"/>
                          </a:solidFill>
                          <a:effectLst/>
                          <a:latin typeface="Calibri" panose="020F0502020204030204" pitchFamily="34" charset="0"/>
                        </a:rPr>
                        <a:t>walk</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067645"/>
                  </a:ext>
                </a:extLst>
              </a:tr>
              <a:tr h="107496">
                <a:tc>
                  <a:txBody>
                    <a:bodyPr/>
                    <a:lstStyle/>
                    <a:p>
                      <a:pPr algn="l" fontAlgn="b"/>
                      <a:r>
                        <a:rPr lang="en-US" sz="500" b="1" i="0" u="none" strike="noStrike">
                          <a:solidFill>
                            <a:srgbClr val="000000"/>
                          </a:solidFill>
                          <a:effectLst/>
                          <a:latin typeface="Calibri" panose="020F0502020204030204" pitchFamily="34" charset="0"/>
                        </a:rPr>
                        <a:t>called_strike</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27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27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1072821"/>
                  </a:ext>
                </a:extLst>
              </a:tr>
              <a:tr h="107496">
                <a:tc>
                  <a:txBody>
                    <a:bodyPr/>
                    <a:lstStyle/>
                    <a:p>
                      <a:pPr algn="l" fontAlgn="b"/>
                      <a:r>
                        <a:rPr lang="en-US" sz="500" b="0" i="0" u="none" strike="noStrike">
                          <a:solidFill>
                            <a:srgbClr val="000000"/>
                          </a:solidFill>
                          <a:effectLst/>
                          <a:latin typeface="Calibri" panose="020F0502020204030204" pitchFamily="34" charset="0"/>
                        </a:rPr>
                        <a:t>strikeout</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223170"/>
                  </a:ext>
                </a:extLst>
              </a:tr>
              <a:tr h="111336">
                <a:tc>
                  <a:txBody>
                    <a:bodyPr/>
                    <a:lstStyle/>
                    <a:p>
                      <a:pPr algn="l" fontAlgn="b"/>
                      <a:r>
                        <a:rPr lang="en-US" sz="500" b="1" i="0" u="none" strike="noStrike">
                          <a:solidFill>
                            <a:srgbClr val="000000"/>
                          </a:solidFill>
                          <a:effectLst/>
                          <a:latin typeface="Calibri" panose="020F0502020204030204" pitchFamily="34" charset="0"/>
                        </a:rPr>
                        <a:t>foul</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dirty="0">
                          <a:solidFill>
                            <a:srgbClr val="000000"/>
                          </a:solidFill>
                          <a:effectLst/>
                          <a:latin typeface="Calibri" panose="020F0502020204030204" pitchFamily="34" charset="0"/>
                        </a:rPr>
                        <a:t>215</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1" i="0" u="none" strike="noStrike">
                          <a:solidFill>
                            <a:srgbClr val="000000"/>
                          </a:solidFill>
                          <a:effectLst/>
                          <a:latin typeface="Calibri" panose="020F0502020204030204" pitchFamily="34" charset="0"/>
                        </a:rPr>
                        <a:t> </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828598"/>
                  </a:ext>
                </a:extLst>
              </a:tr>
              <a:tr h="107496">
                <a:tc>
                  <a:txBody>
                    <a:bodyPr/>
                    <a:lstStyle/>
                    <a:p>
                      <a:pPr algn="l" fontAlgn="b"/>
                      <a:r>
                        <a:rPr lang="en-US" sz="500" b="0" i="0" u="none" strike="noStrike">
                          <a:solidFill>
                            <a:srgbClr val="000000"/>
                          </a:solidFill>
                          <a:effectLst/>
                          <a:latin typeface="Calibri" panose="020F0502020204030204" pitchFamily="34" charset="0"/>
                        </a:rPr>
                        <a:t>(blank)</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215</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387780"/>
                  </a:ext>
                </a:extLst>
              </a:tr>
              <a:tr h="111336">
                <a:tc>
                  <a:txBody>
                    <a:bodyPr/>
                    <a:lstStyle/>
                    <a:p>
                      <a:pPr algn="l" fontAlgn="b"/>
                      <a:r>
                        <a:rPr lang="en-US" sz="500" b="1" i="0" u="none" strike="noStrike">
                          <a:solidFill>
                            <a:srgbClr val="000000"/>
                          </a:solidFill>
                          <a:effectLst/>
                          <a:latin typeface="Calibri" panose="020F0502020204030204" pitchFamily="34" charset="0"/>
                        </a:rPr>
                        <a:t>foul_tip</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8</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8</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2151507"/>
                  </a:ext>
                </a:extLst>
              </a:tr>
              <a:tr h="111336">
                <a:tc>
                  <a:txBody>
                    <a:bodyPr/>
                    <a:lstStyle/>
                    <a:p>
                      <a:pPr algn="l" fontAlgn="b"/>
                      <a:r>
                        <a:rPr lang="en-US" sz="500" b="0" i="0" u="none" strike="noStrike">
                          <a:solidFill>
                            <a:srgbClr val="000000"/>
                          </a:solidFill>
                          <a:effectLst/>
                          <a:latin typeface="Calibri" panose="020F0502020204030204" pitchFamily="34" charset="0"/>
                        </a:rPr>
                        <a:t>strikeout</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8</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8</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995878"/>
                  </a:ext>
                </a:extLst>
              </a:tr>
              <a:tr h="111336">
                <a:tc>
                  <a:txBody>
                    <a:bodyPr/>
                    <a:lstStyle/>
                    <a:p>
                      <a:pPr algn="l" fontAlgn="b"/>
                      <a:r>
                        <a:rPr lang="en-US" sz="500" b="1" i="0" u="none" strike="noStrike">
                          <a:solidFill>
                            <a:srgbClr val="000000"/>
                          </a:solidFill>
                          <a:effectLst/>
                          <a:latin typeface="Calibri" panose="020F0502020204030204" pitchFamily="34" charset="0"/>
                        </a:rPr>
                        <a:t>hit_by_pitch</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826285"/>
                  </a:ext>
                </a:extLst>
              </a:tr>
              <a:tr h="111336">
                <a:tc>
                  <a:txBody>
                    <a:bodyPr/>
                    <a:lstStyle/>
                    <a:p>
                      <a:pPr algn="l" fontAlgn="b"/>
                      <a:r>
                        <a:rPr lang="en-US" sz="500" b="0" i="0" u="none" strike="noStrike">
                          <a:solidFill>
                            <a:srgbClr val="000000"/>
                          </a:solidFill>
                          <a:effectLst/>
                          <a:latin typeface="Calibri" panose="020F0502020204030204" pitchFamily="34" charset="0"/>
                        </a:rPr>
                        <a:t>hit_by_pitch</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982007"/>
                  </a:ext>
                </a:extLst>
              </a:tr>
              <a:tr h="111336">
                <a:tc>
                  <a:txBody>
                    <a:bodyPr/>
                    <a:lstStyle/>
                    <a:p>
                      <a:pPr algn="l" fontAlgn="b"/>
                      <a:r>
                        <a:rPr lang="en-US" sz="500" b="1" i="0" u="none" strike="noStrike">
                          <a:solidFill>
                            <a:srgbClr val="000000"/>
                          </a:solidFill>
                          <a:effectLst/>
                          <a:latin typeface="Calibri" panose="020F0502020204030204" pitchFamily="34" charset="0"/>
                        </a:rPr>
                        <a:t>hit_into_play</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197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197</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119407"/>
                  </a:ext>
                </a:extLst>
              </a:tr>
              <a:tr h="111336">
                <a:tc>
                  <a:txBody>
                    <a:bodyPr/>
                    <a:lstStyle/>
                    <a:p>
                      <a:pPr algn="l" fontAlgn="b"/>
                      <a:r>
                        <a:rPr lang="en-US" sz="500" b="0" i="0" u="none" strike="noStrike">
                          <a:solidFill>
                            <a:srgbClr val="000000"/>
                          </a:solidFill>
                          <a:effectLst/>
                          <a:latin typeface="Calibri" panose="020F0502020204030204" pitchFamily="34" charset="0"/>
                        </a:rPr>
                        <a:t>double</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19</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19</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556718"/>
                  </a:ext>
                </a:extLst>
              </a:tr>
              <a:tr h="107496">
                <a:tc>
                  <a:txBody>
                    <a:bodyPr/>
                    <a:lstStyle/>
                    <a:p>
                      <a:pPr algn="l" fontAlgn="b"/>
                      <a:r>
                        <a:rPr lang="en-US" sz="500" b="0" i="0" u="none" strike="noStrike">
                          <a:solidFill>
                            <a:srgbClr val="000000"/>
                          </a:solidFill>
                          <a:effectLst/>
                          <a:latin typeface="Calibri" panose="020F0502020204030204" pitchFamily="34" charset="0"/>
                        </a:rPr>
                        <a:t>field_error</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870478"/>
                  </a:ext>
                </a:extLst>
              </a:tr>
              <a:tr h="107496">
                <a:tc>
                  <a:txBody>
                    <a:bodyPr/>
                    <a:lstStyle/>
                    <a:p>
                      <a:pPr algn="l" fontAlgn="b"/>
                      <a:r>
                        <a:rPr lang="en-US" sz="500" b="0" i="0" u="none" strike="noStrike">
                          <a:solidFill>
                            <a:srgbClr val="000000"/>
                          </a:solidFill>
                          <a:effectLst/>
                          <a:latin typeface="Calibri" panose="020F0502020204030204" pitchFamily="34" charset="0"/>
                        </a:rPr>
                        <a:t>field_out</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121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121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5852407"/>
                  </a:ext>
                </a:extLst>
              </a:tr>
              <a:tr h="111336">
                <a:tc>
                  <a:txBody>
                    <a:bodyPr/>
                    <a:lstStyle/>
                    <a:p>
                      <a:pPr algn="l" fontAlgn="b"/>
                      <a:r>
                        <a:rPr lang="en-US" sz="500" b="0" i="0" u="none" strike="noStrike">
                          <a:solidFill>
                            <a:srgbClr val="000000"/>
                          </a:solidFill>
                          <a:effectLst/>
                          <a:latin typeface="Calibri" panose="020F0502020204030204" pitchFamily="34" charset="0"/>
                        </a:rPr>
                        <a:t>fielders_choice</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2345365"/>
                  </a:ext>
                </a:extLst>
              </a:tr>
              <a:tr h="200404">
                <a:tc>
                  <a:txBody>
                    <a:bodyPr/>
                    <a:lstStyle/>
                    <a:p>
                      <a:pPr algn="l" fontAlgn="b"/>
                      <a:r>
                        <a:rPr lang="en-US" sz="500" b="0" i="0" u="none" strike="noStrike">
                          <a:solidFill>
                            <a:srgbClr val="000000"/>
                          </a:solidFill>
                          <a:effectLst/>
                          <a:latin typeface="Calibri" panose="020F0502020204030204" pitchFamily="34" charset="0"/>
                        </a:rPr>
                        <a:t>grounded_into_double_play</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135400"/>
                  </a:ext>
                </a:extLst>
              </a:tr>
              <a:tr h="115174">
                <a:tc>
                  <a:txBody>
                    <a:bodyPr/>
                    <a:lstStyle/>
                    <a:p>
                      <a:pPr algn="l" fontAlgn="b"/>
                      <a:r>
                        <a:rPr lang="en-US" sz="500" b="0" i="0" u="none" strike="noStrike">
                          <a:solidFill>
                            <a:srgbClr val="000000"/>
                          </a:solidFill>
                          <a:effectLst/>
                          <a:latin typeface="Calibri" panose="020F0502020204030204" pitchFamily="34" charset="0"/>
                        </a:rPr>
                        <a:t>home_run</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18</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18</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774570"/>
                  </a:ext>
                </a:extLst>
              </a:tr>
              <a:tr h="115174">
                <a:tc>
                  <a:txBody>
                    <a:bodyPr/>
                    <a:lstStyle/>
                    <a:p>
                      <a:pPr algn="l" fontAlgn="b"/>
                      <a:r>
                        <a:rPr lang="en-US" sz="500" b="0" i="0" u="none" strike="noStrike">
                          <a:solidFill>
                            <a:srgbClr val="000000"/>
                          </a:solidFill>
                          <a:effectLst/>
                          <a:latin typeface="Calibri" panose="020F0502020204030204" pitchFamily="34" charset="0"/>
                        </a:rPr>
                        <a:t>sac_fly</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2</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920118"/>
                  </a:ext>
                </a:extLst>
              </a:tr>
              <a:tr h="115174">
                <a:tc>
                  <a:txBody>
                    <a:bodyPr/>
                    <a:lstStyle/>
                    <a:p>
                      <a:pPr algn="l" fontAlgn="b"/>
                      <a:r>
                        <a:rPr lang="en-US" sz="500" b="0" i="0" u="none" strike="noStrike">
                          <a:solidFill>
                            <a:srgbClr val="000000"/>
                          </a:solidFill>
                          <a:effectLst/>
                          <a:latin typeface="Calibri" panose="020F0502020204030204" pitchFamily="34" charset="0"/>
                        </a:rPr>
                        <a:t>single</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31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31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144342"/>
                  </a:ext>
                </a:extLst>
              </a:tr>
              <a:tr h="107496">
                <a:tc>
                  <a:txBody>
                    <a:bodyPr/>
                    <a:lstStyle/>
                    <a:p>
                      <a:pPr algn="l" fontAlgn="b"/>
                      <a:r>
                        <a:rPr lang="en-US" sz="500" b="0" i="0" u="none" strike="noStrike">
                          <a:solidFill>
                            <a:srgbClr val="000000"/>
                          </a:solidFill>
                          <a:effectLst/>
                          <a:latin typeface="Calibri" panose="020F0502020204030204" pitchFamily="34" charset="0"/>
                        </a:rPr>
                        <a:t>triple</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9238484"/>
                  </a:ext>
                </a:extLst>
              </a:tr>
              <a:tr h="107496">
                <a:tc>
                  <a:txBody>
                    <a:bodyPr/>
                    <a:lstStyle/>
                    <a:p>
                      <a:pPr algn="l" fontAlgn="b"/>
                      <a:r>
                        <a:rPr lang="en-US" sz="500" b="1" i="0" u="none" strike="noStrike">
                          <a:solidFill>
                            <a:srgbClr val="000000"/>
                          </a:solidFill>
                          <a:effectLst/>
                          <a:latin typeface="Calibri" panose="020F0502020204030204" pitchFamily="34" charset="0"/>
                        </a:rPr>
                        <a:t>missed_bunt</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3540930"/>
                  </a:ext>
                </a:extLst>
              </a:tr>
              <a:tr h="107496">
                <a:tc>
                  <a:txBody>
                    <a:bodyPr/>
                    <a:lstStyle/>
                    <a:p>
                      <a:pPr algn="l" fontAlgn="b"/>
                      <a:r>
                        <a:rPr lang="en-US" sz="500" b="0" i="0" u="none" strike="noStrike">
                          <a:solidFill>
                            <a:srgbClr val="000000"/>
                          </a:solidFill>
                          <a:effectLst/>
                          <a:latin typeface="Calibri" panose="020F0502020204030204" pitchFamily="34" charset="0"/>
                        </a:rPr>
                        <a:t>strikeout</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1</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7537175"/>
                  </a:ext>
                </a:extLst>
              </a:tr>
              <a:tr h="111336">
                <a:tc>
                  <a:txBody>
                    <a:bodyPr/>
                    <a:lstStyle/>
                    <a:p>
                      <a:pPr algn="l" fontAlgn="b"/>
                      <a:r>
                        <a:rPr lang="en-US" sz="500" b="1" i="0" u="none" strike="noStrike">
                          <a:solidFill>
                            <a:srgbClr val="000000"/>
                          </a:solidFill>
                          <a:effectLst/>
                          <a:latin typeface="Calibri" panose="020F0502020204030204" pitchFamily="34" charset="0"/>
                        </a:rPr>
                        <a:t>swinging_strike</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60</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60</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033051"/>
                  </a:ext>
                </a:extLst>
              </a:tr>
              <a:tr h="111336">
                <a:tc>
                  <a:txBody>
                    <a:bodyPr/>
                    <a:lstStyle/>
                    <a:p>
                      <a:pPr algn="l" fontAlgn="b"/>
                      <a:r>
                        <a:rPr lang="en-US" sz="500" b="0" i="0" u="none" strike="noStrike">
                          <a:solidFill>
                            <a:srgbClr val="000000"/>
                          </a:solidFill>
                          <a:effectLst/>
                          <a:latin typeface="Calibri" panose="020F0502020204030204" pitchFamily="34" charset="0"/>
                        </a:rPr>
                        <a:t>strikeout</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60</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60</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82150"/>
                  </a:ext>
                </a:extLst>
              </a:tr>
              <a:tr h="200404">
                <a:tc>
                  <a:txBody>
                    <a:bodyPr/>
                    <a:lstStyle/>
                    <a:p>
                      <a:pPr algn="l" fontAlgn="b"/>
                      <a:r>
                        <a:rPr lang="en-US" sz="500" b="1" i="0" u="none" strike="noStrike">
                          <a:solidFill>
                            <a:srgbClr val="000000"/>
                          </a:solidFill>
                          <a:effectLst/>
                          <a:latin typeface="Calibri" panose="020F0502020204030204" pitchFamily="34" charset="0"/>
                        </a:rPr>
                        <a:t>swinging_strike_blocked</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4</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1" i="0" u="none" strike="noStrike">
                          <a:solidFill>
                            <a:srgbClr val="000000"/>
                          </a:solidFill>
                          <a:effectLst/>
                          <a:latin typeface="Calibri" panose="020F0502020204030204" pitchFamily="34" charset="0"/>
                        </a:rPr>
                        <a:t>4</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5209778"/>
                  </a:ext>
                </a:extLst>
              </a:tr>
              <a:tr h="111336">
                <a:tc>
                  <a:txBody>
                    <a:bodyPr/>
                    <a:lstStyle/>
                    <a:p>
                      <a:pPr algn="l" fontAlgn="b"/>
                      <a:r>
                        <a:rPr lang="en-US" sz="500" b="0" i="0" u="none" strike="noStrike">
                          <a:solidFill>
                            <a:srgbClr val="000000"/>
                          </a:solidFill>
                          <a:effectLst/>
                          <a:latin typeface="Calibri" panose="020F0502020204030204" pitchFamily="34" charset="0"/>
                        </a:rPr>
                        <a:t>strikeout</a:t>
                      </a:r>
                    </a:p>
                  </a:txBody>
                  <a:tcPr marL="27631"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4</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4</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8975026"/>
                  </a:ext>
                </a:extLst>
              </a:tr>
              <a:tr h="111336">
                <a:tc>
                  <a:txBody>
                    <a:bodyPr/>
                    <a:lstStyle/>
                    <a:p>
                      <a:pPr algn="l" fontAlgn="b"/>
                      <a:r>
                        <a:rPr lang="en-US" sz="500" b="1" i="0" u="none" strike="noStrike">
                          <a:solidFill>
                            <a:srgbClr val="000000"/>
                          </a:solidFill>
                          <a:effectLst/>
                          <a:latin typeface="Calibri" panose="020F0502020204030204" pitchFamily="34" charset="0"/>
                        </a:rPr>
                        <a:t>Grand Total</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500" b="1" i="0" u="none" strike="noStrike">
                          <a:solidFill>
                            <a:srgbClr val="000000"/>
                          </a:solidFill>
                          <a:effectLst/>
                          <a:latin typeface="Calibri" panose="020F0502020204030204" pitchFamily="34" charset="0"/>
                        </a:rPr>
                        <a:t>635</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500" b="1" i="0" u="none" strike="noStrike" dirty="0">
                          <a:solidFill>
                            <a:srgbClr val="000000"/>
                          </a:solidFill>
                          <a:effectLst/>
                          <a:latin typeface="Calibri" panose="020F0502020204030204" pitchFamily="34" charset="0"/>
                        </a:rPr>
                        <a:t>420</a:t>
                      </a:r>
                    </a:p>
                  </a:txBody>
                  <a:tcPr marL="3070" marR="3070" marT="3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0576235"/>
                  </a:ext>
                </a:extLst>
              </a:tr>
            </a:tbl>
          </a:graphicData>
        </a:graphic>
      </p:graphicFrame>
      <p:sp>
        <p:nvSpPr>
          <p:cNvPr id="20" name="Rectangle 5">
            <a:extLst>
              <a:ext uri="{FF2B5EF4-FFF2-40B4-BE49-F238E27FC236}">
                <a16:creationId xmlns:a16="http://schemas.microsoft.com/office/drawing/2014/main" id="{9931ADF9-B97B-C071-9317-872AB41E7BDE}"/>
              </a:ext>
            </a:extLst>
          </p:cNvPr>
          <p:cNvSpPr>
            <a:spLocks noChangeArrowheads="1"/>
          </p:cNvSpPr>
          <p:nvPr/>
        </p:nvSpPr>
        <p:spPr bwMode="auto">
          <a:xfrm>
            <a:off x="1073149" y="450065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900" b="0" i="0" u="none" strike="noStrike" cap="none" normalizeH="0" baseline="0" dirty="0">
                <a:ln>
                  <a:noFill/>
                </a:ln>
                <a:solidFill>
                  <a:srgbClr val="000000"/>
                </a:solidFill>
                <a:effectLst/>
                <a:latin typeface="Helvetica Neue"/>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99098"/>
                </a:solidFill>
                <a:effectLst/>
                <a:latin typeface="Roboto Condensed" panose="02000000000000000000" pitchFamily="2" charset="0"/>
                <a:hlinkClick r:id="rId3"/>
              </a:rPr>
              <a:t>savant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64000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DA33-9088-471A-6ADA-81E9DE58FB0F}"/>
              </a:ext>
            </a:extLst>
          </p:cNvPr>
          <p:cNvSpPr>
            <a:spLocks noGrp="1"/>
          </p:cNvSpPr>
          <p:nvPr>
            <p:ph type="title"/>
          </p:nvPr>
        </p:nvSpPr>
        <p:spPr/>
        <p:txBody>
          <a:bodyPr>
            <a:normAutofit/>
          </a:bodyPr>
          <a:lstStyle/>
          <a:p>
            <a:r>
              <a:rPr lang="en-US" dirty="0"/>
              <a:t>Transition matrix:</a:t>
            </a:r>
            <a:br>
              <a:rPr lang="en-US" dirty="0"/>
            </a:br>
            <a:r>
              <a:rPr lang="en-US" dirty="0"/>
              <a:t>  pitcher, Madison Bumgarner</a:t>
            </a:r>
            <a:br>
              <a:rPr lang="en-US" dirty="0"/>
            </a:br>
            <a:r>
              <a:rPr lang="en-US" sz="2200" dirty="0"/>
              <a:t> regular seasons 2017 through Sept. 2022 .</a:t>
            </a:r>
          </a:p>
        </p:txBody>
      </p:sp>
      <p:graphicFrame>
        <p:nvGraphicFramePr>
          <p:cNvPr id="4" name="Content Placeholder 3">
            <a:extLst>
              <a:ext uri="{FF2B5EF4-FFF2-40B4-BE49-F238E27FC236}">
                <a16:creationId xmlns:a16="http://schemas.microsoft.com/office/drawing/2014/main" id="{B39F7B82-02BB-E40E-F054-2CE3C398CBC4}"/>
              </a:ext>
            </a:extLst>
          </p:cNvPr>
          <p:cNvGraphicFramePr>
            <a:graphicFrameLocks noGrp="1"/>
          </p:cNvGraphicFramePr>
          <p:nvPr>
            <p:ph idx="1"/>
          </p:nvPr>
        </p:nvGraphicFramePr>
        <p:xfrm>
          <a:off x="2171859" y="2666478"/>
          <a:ext cx="8643620" cy="3125245"/>
        </p:xfrm>
        <a:graphic>
          <a:graphicData uri="http://schemas.openxmlformats.org/drawingml/2006/table">
            <a:tbl>
              <a:tblPr/>
              <a:tblGrid>
                <a:gridCol w="432181">
                  <a:extLst>
                    <a:ext uri="{9D8B030D-6E8A-4147-A177-3AD203B41FA5}">
                      <a16:colId xmlns:a16="http://schemas.microsoft.com/office/drawing/2014/main" val="410325709"/>
                    </a:ext>
                  </a:extLst>
                </a:gridCol>
                <a:gridCol w="432181">
                  <a:extLst>
                    <a:ext uri="{9D8B030D-6E8A-4147-A177-3AD203B41FA5}">
                      <a16:colId xmlns:a16="http://schemas.microsoft.com/office/drawing/2014/main" val="4096803112"/>
                    </a:ext>
                  </a:extLst>
                </a:gridCol>
                <a:gridCol w="432181">
                  <a:extLst>
                    <a:ext uri="{9D8B030D-6E8A-4147-A177-3AD203B41FA5}">
                      <a16:colId xmlns:a16="http://schemas.microsoft.com/office/drawing/2014/main" val="3339350179"/>
                    </a:ext>
                  </a:extLst>
                </a:gridCol>
                <a:gridCol w="432181">
                  <a:extLst>
                    <a:ext uri="{9D8B030D-6E8A-4147-A177-3AD203B41FA5}">
                      <a16:colId xmlns:a16="http://schemas.microsoft.com/office/drawing/2014/main" val="1586930370"/>
                    </a:ext>
                  </a:extLst>
                </a:gridCol>
                <a:gridCol w="432181">
                  <a:extLst>
                    <a:ext uri="{9D8B030D-6E8A-4147-A177-3AD203B41FA5}">
                      <a16:colId xmlns:a16="http://schemas.microsoft.com/office/drawing/2014/main" val="2056822642"/>
                    </a:ext>
                  </a:extLst>
                </a:gridCol>
                <a:gridCol w="432181">
                  <a:extLst>
                    <a:ext uri="{9D8B030D-6E8A-4147-A177-3AD203B41FA5}">
                      <a16:colId xmlns:a16="http://schemas.microsoft.com/office/drawing/2014/main" val="3284970021"/>
                    </a:ext>
                  </a:extLst>
                </a:gridCol>
                <a:gridCol w="432181">
                  <a:extLst>
                    <a:ext uri="{9D8B030D-6E8A-4147-A177-3AD203B41FA5}">
                      <a16:colId xmlns:a16="http://schemas.microsoft.com/office/drawing/2014/main" val="342185689"/>
                    </a:ext>
                  </a:extLst>
                </a:gridCol>
                <a:gridCol w="432181">
                  <a:extLst>
                    <a:ext uri="{9D8B030D-6E8A-4147-A177-3AD203B41FA5}">
                      <a16:colId xmlns:a16="http://schemas.microsoft.com/office/drawing/2014/main" val="2431279608"/>
                    </a:ext>
                  </a:extLst>
                </a:gridCol>
                <a:gridCol w="432181">
                  <a:extLst>
                    <a:ext uri="{9D8B030D-6E8A-4147-A177-3AD203B41FA5}">
                      <a16:colId xmlns:a16="http://schemas.microsoft.com/office/drawing/2014/main" val="1621582971"/>
                    </a:ext>
                  </a:extLst>
                </a:gridCol>
                <a:gridCol w="432181">
                  <a:extLst>
                    <a:ext uri="{9D8B030D-6E8A-4147-A177-3AD203B41FA5}">
                      <a16:colId xmlns:a16="http://schemas.microsoft.com/office/drawing/2014/main" val="3720696196"/>
                    </a:ext>
                  </a:extLst>
                </a:gridCol>
                <a:gridCol w="432181">
                  <a:extLst>
                    <a:ext uri="{9D8B030D-6E8A-4147-A177-3AD203B41FA5}">
                      <a16:colId xmlns:a16="http://schemas.microsoft.com/office/drawing/2014/main" val="922428876"/>
                    </a:ext>
                  </a:extLst>
                </a:gridCol>
                <a:gridCol w="432181">
                  <a:extLst>
                    <a:ext uri="{9D8B030D-6E8A-4147-A177-3AD203B41FA5}">
                      <a16:colId xmlns:a16="http://schemas.microsoft.com/office/drawing/2014/main" val="2575697121"/>
                    </a:ext>
                  </a:extLst>
                </a:gridCol>
                <a:gridCol w="432181">
                  <a:extLst>
                    <a:ext uri="{9D8B030D-6E8A-4147-A177-3AD203B41FA5}">
                      <a16:colId xmlns:a16="http://schemas.microsoft.com/office/drawing/2014/main" val="183429430"/>
                    </a:ext>
                  </a:extLst>
                </a:gridCol>
                <a:gridCol w="432181">
                  <a:extLst>
                    <a:ext uri="{9D8B030D-6E8A-4147-A177-3AD203B41FA5}">
                      <a16:colId xmlns:a16="http://schemas.microsoft.com/office/drawing/2014/main" val="1117993529"/>
                    </a:ext>
                  </a:extLst>
                </a:gridCol>
                <a:gridCol w="432181">
                  <a:extLst>
                    <a:ext uri="{9D8B030D-6E8A-4147-A177-3AD203B41FA5}">
                      <a16:colId xmlns:a16="http://schemas.microsoft.com/office/drawing/2014/main" val="2824004940"/>
                    </a:ext>
                  </a:extLst>
                </a:gridCol>
                <a:gridCol w="432181">
                  <a:extLst>
                    <a:ext uri="{9D8B030D-6E8A-4147-A177-3AD203B41FA5}">
                      <a16:colId xmlns:a16="http://schemas.microsoft.com/office/drawing/2014/main" val="1427785722"/>
                    </a:ext>
                  </a:extLst>
                </a:gridCol>
                <a:gridCol w="432181">
                  <a:extLst>
                    <a:ext uri="{9D8B030D-6E8A-4147-A177-3AD203B41FA5}">
                      <a16:colId xmlns:a16="http://schemas.microsoft.com/office/drawing/2014/main" val="827818808"/>
                    </a:ext>
                  </a:extLst>
                </a:gridCol>
                <a:gridCol w="432181">
                  <a:extLst>
                    <a:ext uri="{9D8B030D-6E8A-4147-A177-3AD203B41FA5}">
                      <a16:colId xmlns:a16="http://schemas.microsoft.com/office/drawing/2014/main" val="3599828675"/>
                    </a:ext>
                  </a:extLst>
                </a:gridCol>
                <a:gridCol w="432181">
                  <a:extLst>
                    <a:ext uri="{9D8B030D-6E8A-4147-A177-3AD203B41FA5}">
                      <a16:colId xmlns:a16="http://schemas.microsoft.com/office/drawing/2014/main" val="2098840011"/>
                    </a:ext>
                  </a:extLst>
                </a:gridCol>
                <a:gridCol w="432181">
                  <a:extLst>
                    <a:ext uri="{9D8B030D-6E8A-4147-A177-3AD203B41FA5}">
                      <a16:colId xmlns:a16="http://schemas.microsoft.com/office/drawing/2014/main" val="3044431260"/>
                    </a:ext>
                  </a:extLst>
                </a:gridCol>
              </a:tblGrid>
              <a:tr h="156210">
                <a:tc>
                  <a:txBody>
                    <a:bodyPr/>
                    <a:lstStyle/>
                    <a:p>
                      <a:pPr algn="ctr" fontAlgn="ctr"/>
                      <a:r>
                        <a:rPr lang="en-US" sz="500" b="1" i="0" u="none" strike="noStrike">
                          <a:solidFill>
                            <a:srgbClr val="000000"/>
                          </a:solidFill>
                          <a:effectLst/>
                          <a:latin typeface="Calibri" panose="020F0502020204030204" pitchFamily="34" charset="0"/>
                        </a:rPr>
                        <a:t>M. B. COUNT</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0-0</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0-1</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1-0</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0-2</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1-1</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2-0</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1-2</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2-1</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3-0</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2-2</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3-1</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3-2</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1B</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2B</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3B</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HR</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BIP</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BB</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500" b="1" i="0" u="none" strike="noStrike">
                          <a:solidFill>
                            <a:srgbClr val="000000"/>
                          </a:solidFill>
                          <a:effectLst/>
                          <a:latin typeface="Calibri" panose="020F0502020204030204" pitchFamily="34" charset="0"/>
                        </a:rPr>
                        <a:t>K</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4394289"/>
                  </a:ext>
                </a:extLst>
              </a:tr>
              <a:tr h="156210">
                <a:tc>
                  <a:txBody>
                    <a:bodyPr/>
                    <a:lstStyle/>
                    <a:p>
                      <a:pPr algn="ctr" fontAlgn="ctr"/>
                      <a:r>
                        <a:rPr lang="en-US" sz="500" b="1" i="0" u="none" strike="noStrike">
                          <a:solidFill>
                            <a:srgbClr val="000000"/>
                          </a:solidFill>
                          <a:effectLst/>
                          <a:latin typeface="Calibri" panose="020F0502020204030204" pitchFamily="34" charset="0"/>
                        </a:rPr>
                        <a:t>0-0</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0.580497382198953</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0.37467277486911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0.025196335078534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0.0104712041884817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0.00916230366492147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0.0285</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3045576650"/>
                  </a:ext>
                </a:extLst>
              </a:tr>
              <a:tr h="156210">
                <a:tc>
                  <a:txBody>
                    <a:bodyPr/>
                    <a:lstStyle/>
                    <a:p>
                      <a:pPr algn="ctr" fontAlgn="ctr"/>
                      <a:r>
                        <a:rPr lang="en-US" sz="500" b="1" i="0" u="none" strike="noStrike">
                          <a:solidFill>
                            <a:srgbClr val="000000"/>
                          </a:solidFill>
                          <a:effectLst/>
                          <a:latin typeface="Calibri" panose="020F0502020204030204" pitchFamily="34" charset="0"/>
                        </a:rPr>
                        <a:t>0-1</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0.492575855390575</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0.436410587475791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0.0458360232408005</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0.0161394448030988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0.0012911555842479</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0.00774693350548741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0.311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918312577"/>
                  </a:ext>
                </a:extLst>
              </a:tr>
              <a:tr h="156210">
                <a:tc>
                  <a:txBody>
                    <a:bodyPr/>
                    <a:lstStyle/>
                    <a:p>
                      <a:pPr algn="ctr" fontAlgn="ctr"/>
                      <a:r>
                        <a:rPr lang="en-US" sz="500" b="1" i="0" u="none" strike="noStrike">
                          <a:solidFill>
                            <a:srgbClr val="000000"/>
                          </a:solidFill>
                          <a:effectLst/>
                          <a:latin typeface="Calibri" panose="020F0502020204030204" pitchFamily="34" charset="0"/>
                        </a:rPr>
                        <a:t>1-0</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0.581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0.355</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0.038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0.013</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0.009</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0.285</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2991786528"/>
                  </a:ext>
                </a:extLst>
              </a:tr>
              <a:tr h="156210">
                <a:tc>
                  <a:txBody>
                    <a:bodyPr/>
                    <a:lstStyle/>
                    <a:p>
                      <a:pPr algn="ctr" fontAlgn="ctr"/>
                      <a:r>
                        <a:rPr lang="en-US" sz="500" b="1" i="0" u="none" strike="noStrike">
                          <a:solidFill>
                            <a:srgbClr val="000000"/>
                          </a:solidFill>
                          <a:effectLst/>
                          <a:latin typeface="Calibri" panose="020F0502020204030204" pitchFamily="34" charset="0"/>
                        </a:rPr>
                        <a:t>0-2</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0.223325062034739</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0.51985111662531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0.0508684863523573</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0.0148883374689826</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0.0086848635235732</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0.286</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0.182382133995037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6120324"/>
                  </a:ext>
                </a:extLst>
              </a:tr>
              <a:tr h="156210">
                <a:tc>
                  <a:txBody>
                    <a:bodyPr/>
                    <a:lstStyle/>
                    <a:p>
                      <a:pPr algn="ctr" fontAlgn="ctr"/>
                      <a:r>
                        <a:rPr lang="en-US" sz="500" b="1" i="0" u="none" strike="noStrike">
                          <a:solidFill>
                            <a:srgbClr val="000000"/>
                          </a:solidFill>
                          <a:effectLst/>
                          <a:latin typeface="Calibri" panose="020F0502020204030204" pitchFamily="34" charset="0"/>
                        </a:rPr>
                        <a:t>1-1</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0.534272300469484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0.386854460093897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0.047887323943662</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0.0187793427230047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0.0122065727699531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0.284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3353633503"/>
                  </a:ext>
                </a:extLst>
              </a:tr>
              <a:tr h="156210">
                <a:tc>
                  <a:txBody>
                    <a:bodyPr/>
                    <a:lstStyle/>
                    <a:p>
                      <a:pPr algn="ctr" fontAlgn="ctr"/>
                      <a:r>
                        <a:rPr lang="en-US" sz="500" b="1" i="0" u="none" strike="noStrike">
                          <a:solidFill>
                            <a:srgbClr val="000000"/>
                          </a:solidFill>
                          <a:effectLst/>
                          <a:latin typeface="Calibri" panose="020F0502020204030204" pitchFamily="34" charset="0"/>
                        </a:rPr>
                        <a:t>2-0</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0.34453781512605</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0.515966386554622</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0.0823529411764706</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0.0319327731092437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0.00672268907563025</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0.0184873949579832</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0.328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4197263357"/>
                  </a:ext>
                </a:extLst>
              </a:tr>
              <a:tr h="156210">
                <a:tc>
                  <a:txBody>
                    <a:bodyPr/>
                    <a:lstStyle/>
                    <a:p>
                      <a:pPr algn="ctr" fontAlgn="ctr"/>
                      <a:r>
                        <a:rPr lang="en-US" sz="500" b="1" i="0" u="none" strike="noStrike">
                          <a:solidFill>
                            <a:srgbClr val="000000"/>
                          </a:solidFill>
                          <a:effectLst/>
                          <a:latin typeface="Calibri" panose="020F0502020204030204" pitchFamily="34" charset="0"/>
                        </a:rPr>
                        <a:t>1-2</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0.258845437616387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0.468342644320298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0.0418994413407821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0.0148975791433892</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0.00465549348230913</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0.258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0.211359404096834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651192"/>
                  </a:ext>
                </a:extLst>
              </a:tr>
              <a:tr h="156210">
                <a:tc>
                  <a:txBody>
                    <a:bodyPr/>
                    <a:lstStyle/>
                    <a:p>
                      <a:pPr algn="ctr" fontAlgn="ctr"/>
                      <a:r>
                        <a:rPr lang="en-US" sz="500" b="1" i="0" u="none" strike="noStrike">
                          <a:solidFill>
                            <a:srgbClr val="000000"/>
                          </a:solidFill>
                          <a:effectLst/>
                          <a:latin typeface="Calibri" panose="020F0502020204030204" pitchFamily="34" charset="0"/>
                        </a:rPr>
                        <a:t>2-1</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0.417391304347826</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0.431884057971014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0.0753623188405797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0.0463768115942029</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0.00289855072463768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0.0260869565217391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0.297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1613671604"/>
                  </a:ext>
                </a:extLst>
              </a:tr>
              <a:tr h="156210">
                <a:tc>
                  <a:txBody>
                    <a:bodyPr/>
                    <a:lstStyle/>
                    <a:p>
                      <a:pPr algn="ctr" fontAlgn="ctr"/>
                      <a:r>
                        <a:rPr lang="en-US" sz="500" b="1" i="0" u="none" strike="noStrike">
                          <a:solidFill>
                            <a:srgbClr val="000000"/>
                          </a:solidFill>
                          <a:effectLst/>
                          <a:latin typeface="Calibri" panose="020F0502020204030204" pitchFamily="34" charset="0"/>
                        </a:rPr>
                        <a:t>3-0</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0.685393258426966</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0.0112359550561798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0.303370786516854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2772091332"/>
                  </a:ext>
                </a:extLst>
              </a:tr>
              <a:tr h="156210">
                <a:tc>
                  <a:txBody>
                    <a:bodyPr/>
                    <a:lstStyle/>
                    <a:p>
                      <a:pPr algn="ctr" fontAlgn="ctr"/>
                      <a:r>
                        <a:rPr lang="en-US" sz="500" b="1" i="0" u="none" strike="noStrike">
                          <a:solidFill>
                            <a:srgbClr val="000000"/>
                          </a:solidFill>
                          <a:effectLst/>
                          <a:latin typeface="Calibri" panose="020F0502020204030204" pitchFamily="34" charset="0"/>
                        </a:rPr>
                        <a:t>2-2</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0.306526806526807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0.357808857808858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0.0571095571095571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0.0221445221445221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0.00466200466200466</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0.0128205128205128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0.267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0.238927738927739</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901716"/>
                  </a:ext>
                </a:extLst>
              </a:tr>
              <a:tr h="156210">
                <a:tc>
                  <a:txBody>
                    <a:bodyPr/>
                    <a:lstStyle/>
                    <a:p>
                      <a:pPr algn="ctr" fontAlgn="ctr"/>
                      <a:r>
                        <a:rPr lang="en-US" sz="500" b="1" i="0" u="none" strike="noStrike">
                          <a:solidFill>
                            <a:srgbClr val="000000"/>
                          </a:solidFill>
                          <a:effectLst/>
                          <a:latin typeface="Calibri" panose="020F0502020204030204" pitchFamily="34" charset="0"/>
                        </a:rPr>
                        <a:t>3-1</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0.246913580246914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0.0740740740740741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0.0617283950617284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0.0123456790123457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0.037037037037037</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0.24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0.567901234567901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4279822356"/>
                  </a:ext>
                </a:extLst>
              </a:tr>
              <a:tr h="156210">
                <a:tc>
                  <a:txBody>
                    <a:bodyPr/>
                    <a:lstStyle/>
                    <a:p>
                      <a:pPr algn="ctr" fontAlgn="ctr"/>
                      <a:r>
                        <a:rPr lang="en-US" sz="500" b="1" i="0" u="none" strike="noStrike">
                          <a:solidFill>
                            <a:srgbClr val="000000"/>
                          </a:solidFill>
                          <a:effectLst/>
                          <a:latin typeface="Calibri" panose="020F0502020204030204" pitchFamily="34" charset="0"/>
                        </a:rPr>
                        <a:t>3-2</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0.425742574257426</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0.0613861386138614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0.0376237623762376</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0.00198019801980198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0.0356435643564356</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0.285</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0.23960396039604</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500" b="0" i="0" u="none" strike="noStrike">
                          <a:solidFill>
                            <a:srgbClr val="000000"/>
                          </a:solidFill>
                          <a:effectLst/>
                          <a:latin typeface="Calibri" panose="020F0502020204030204" pitchFamily="34" charset="0"/>
                        </a:rPr>
                        <a:t>0.198019801980198</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7849"/>
                  </a:ext>
                </a:extLst>
              </a:tr>
              <a:tr h="156210">
                <a:tc>
                  <a:txBody>
                    <a:bodyPr/>
                    <a:lstStyle/>
                    <a:p>
                      <a:pPr algn="ctr" fontAlgn="ctr"/>
                      <a:r>
                        <a:rPr lang="en-US" sz="500" b="1" i="0" u="none" strike="noStrike">
                          <a:solidFill>
                            <a:srgbClr val="000000"/>
                          </a:solidFill>
                          <a:effectLst/>
                          <a:latin typeface="Calibri" panose="020F0502020204030204" pitchFamily="34" charset="0"/>
                        </a:rPr>
                        <a:t>1B</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2719383737"/>
                  </a:ext>
                </a:extLst>
              </a:tr>
              <a:tr h="156210">
                <a:tc>
                  <a:txBody>
                    <a:bodyPr/>
                    <a:lstStyle/>
                    <a:p>
                      <a:pPr algn="ctr" fontAlgn="ctr"/>
                      <a:r>
                        <a:rPr lang="en-US" sz="500" b="1" i="0" u="none" strike="noStrike">
                          <a:solidFill>
                            <a:srgbClr val="000000"/>
                          </a:solidFill>
                          <a:effectLst/>
                          <a:latin typeface="Calibri" panose="020F0502020204030204" pitchFamily="34" charset="0"/>
                        </a:rPr>
                        <a:t>2B</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3731649767"/>
                  </a:ext>
                </a:extLst>
              </a:tr>
              <a:tr h="156210">
                <a:tc>
                  <a:txBody>
                    <a:bodyPr/>
                    <a:lstStyle/>
                    <a:p>
                      <a:pPr algn="ctr" fontAlgn="ctr"/>
                      <a:r>
                        <a:rPr lang="en-US" sz="500" b="1" i="0" u="none" strike="noStrike">
                          <a:solidFill>
                            <a:srgbClr val="000000"/>
                          </a:solidFill>
                          <a:effectLst/>
                          <a:latin typeface="Calibri" panose="020F0502020204030204" pitchFamily="34" charset="0"/>
                        </a:rPr>
                        <a:t>3B</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3680856015"/>
                  </a:ext>
                </a:extLst>
              </a:tr>
              <a:tr h="156210">
                <a:tc>
                  <a:txBody>
                    <a:bodyPr/>
                    <a:lstStyle/>
                    <a:p>
                      <a:pPr algn="ctr" fontAlgn="ctr"/>
                      <a:r>
                        <a:rPr lang="en-US" sz="500" b="1" i="0" u="none" strike="noStrike">
                          <a:solidFill>
                            <a:srgbClr val="000000"/>
                          </a:solidFill>
                          <a:effectLst/>
                          <a:latin typeface="Calibri" panose="020F0502020204030204" pitchFamily="34" charset="0"/>
                        </a:rPr>
                        <a:t>HR</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2191599338"/>
                  </a:ext>
                </a:extLst>
              </a:tr>
              <a:tr h="156210">
                <a:tc>
                  <a:txBody>
                    <a:bodyPr/>
                    <a:lstStyle/>
                    <a:p>
                      <a:pPr algn="ctr" fontAlgn="ctr"/>
                      <a:r>
                        <a:rPr lang="en-US" sz="500" b="1" i="0" u="none" strike="noStrike">
                          <a:solidFill>
                            <a:srgbClr val="000000"/>
                          </a:solidFill>
                          <a:effectLst/>
                          <a:latin typeface="Calibri" panose="020F0502020204030204" pitchFamily="34" charset="0"/>
                        </a:rPr>
                        <a:t>BIP</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2768383285"/>
                  </a:ext>
                </a:extLst>
              </a:tr>
              <a:tr h="156210">
                <a:tc>
                  <a:txBody>
                    <a:bodyPr/>
                    <a:lstStyle/>
                    <a:p>
                      <a:pPr algn="ctr" fontAlgn="ctr"/>
                      <a:r>
                        <a:rPr lang="en-US" sz="500" b="1" i="0" u="none" strike="noStrike">
                          <a:solidFill>
                            <a:srgbClr val="000000"/>
                          </a:solidFill>
                          <a:effectLst/>
                          <a:latin typeface="Calibri" panose="020F0502020204030204" pitchFamily="34" charset="0"/>
                        </a:rPr>
                        <a:t>BB</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extLst>
                  <a:ext uri="{0D108BD9-81ED-4DB2-BD59-A6C34878D82A}">
                    <a16:rowId xmlns:a16="http://schemas.microsoft.com/office/drawing/2014/main" val="1986280326"/>
                  </a:ext>
                </a:extLst>
              </a:tr>
              <a:tr h="156210">
                <a:tc>
                  <a:txBody>
                    <a:bodyPr/>
                    <a:lstStyle/>
                    <a:p>
                      <a:pPr algn="ctr" fontAlgn="ctr"/>
                      <a:r>
                        <a:rPr lang="en-US" sz="500" b="1" i="0" u="none" strike="noStrike">
                          <a:solidFill>
                            <a:srgbClr val="000000"/>
                          </a:solidFill>
                          <a:effectLst/>
                          <a:latin typeface="Calibri" panose="020F0502020204030204" pitchFamily="34" charset="0"/>
                        </a:rPr>
                        <a:t>K</a:t>
                      </a:r>
                    </a:p>
                  </a:txBody>
                  <a:tcPr marL="3905" marR="3905" marT="390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l" fontAlgn="b"/>
                      <a:r>
                        <a:rPr lang="en-US" sz="500" b="0" i="0" u="none" strike="noStrike">
                          <a:solidFill>
                            <a:srgbClr val="000000"/>
                          </a:solidFill>
                          <a:effectLst/>
                          <a:latin typeface="Calibri" panose="020F0502020204030204" pitchFamily="34" charset="0"/>
                        </a:rPr>
                        <a:t> </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a:solidFill>
                            <a:srgbClr val="000000"/>
                          </a:solidFill>
                          <a:effectLst/>
                          <a:latin typeface="Calibri" panose="020F0502020204030204" pitchFamily="34" charset="0"/>
                        </a:rPr>
                        <a:t>0</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A084"/>
                    </a:solidFill>
                  </a:tcPr>
                </a:tc>
                <a:tc>
                  <a:txBody>
                    <a:bodyPr/>
                    <a:lstStyle/>
                    <a:p>
                      <a:pPr algn="r" fontAlgn="b"/>
                      <a:r>
                        <a:rPr lang="en-US" sz="500" b="0" i="0" u="none" strike="noStrike" dirty="0">
                          <a:solidFill>
                            <a:srgbClr val="000000"/>
                          </a:solidFill>
                          <a:effectLst/>
                          <a:latin typeface="Calibri" panose="020F0502020204030204" pitchFamily="34" charset="0"/>
                        </a:rPr>
                        <a:t>1</a:t>
                      </a:r>
                    </a:p>
                  </a:txBody>
                  <a:tcPr marL="3905" marR="3905" marT="390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659633"/>
                  </a:ext>
                </a:extLst>
              </a:tr>
            </a:tbl>
          </a:graphicData>
        </a:graphic>
      </p:graphicFrame>
    </p:spTree>
    <p:extLst>
      <p:ext uri="{BB962C8B-B14F-4D97-AF65-F5344CB8AC3E}">
        <p14:creationId xmlns:p14="http://schemas.microsoft.com/office/powerpoint/2010/main" val="111525167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2802-76EC-01D1-D155-A048D79C7158}"/>
              </a:ext>
            </a:extLst>
          </p:cNvPr>
          <p:cNvSpPr>
            <a:spLocks noGrp="1"/>
          </p:cNvSpPr>
          <p:nvPr>
            <p:ph type="title"/>
          </p:nvPr>
        </p:nvSpPr>
        <p:spPr/>
        <p:txBody>
          <a:bodyPr/>
          <a:lstStyle/>
          <a:p>
            <a:r>
              <a:rPr lang="en-US" dirty="0"/>
              <a:t>Pseudocode of the Naïve Matrix Multiplication Algorithm</a:t>
            </a:r>
          </a:p>
        </p:txBody>
      </p:sp>
      <p:pic>
        <p:nvPicPr>
          <p:cNvPr id="5" name="Content Placeholder 4">
            <a:extLst>
              <a:ext uri="{FF2B5EF4-FFF2-40B4-BE49-F238E27FC236}">
                <a16:creationId xmlns:a16="http://schemas.microsoft.com/office/drawing/2014/main" id="{CD80B0CA-2117-2520-2D4D-659544C09A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233246"/>
            <a:ext cx="8625254" cy="3557954"/>
          </a:xfrm>
        </p:spPr>
      </p:pic>
    </p:spTree>
    <p:extLst>
      <p:ext uri="{BB962C8B-B14F-4D97-AF65-F5344CB8AC3E}">
        <p14:creationId xmlns:p14="http://schemas.microsoft.com/office/powerpoint/2010/main" val="35148589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4D0F-1EB5-39A6-4FB0-A06A417D2DCF}"/>
              </a:ext>
            </a:extLst>
          </p:cNvPr>
          <p:cNvSpPr>
            <a:spLocks noGrp="1"/>
          </p:cNvSpPr>
          <p:nvPr>
            <p:ph type="title"/>
          </p:nvPr>
        </p:nvSpPr>
        <p:spPr>
          <a:xfrm>
            <a:off x="1484312" y="1600200"/>
            <a:ext cx="3061311" cy="830997"/>
          </a:xfrm>
        </p:spPr>
        <p:txBody>
          <a:bodyPr wrap="square" anchor="t" anchorCtr="0">
            <a:spAutoFit/>
          </a:bodyPr>
          <a:lstStyle/>
          <a:p>
            <a:r>
              <a:rPr lang="en-US" u="sng" dirty="0"/>
              <a:t>Time Complexity for Matrix Multiplication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BEA8A811-3A8F-54D5-45BE-C4695017FCED}"/>
                  </a:ext>
                </a:extLst>
              </p:cNvPr>
              <p:cNvSpPr>
                <a:spLocks noGrp="1"/>
              </p:cNvSpPr>
              <p:nvPr>
                <p:ph type="body" sz="half" idx="2"/>
              </p:nvPr>
            </p:nvSpPr>
            <p:spPr>
              <a:xfrm>
                <a:off x="1484312" y="2431197"/>
                <a:ext cx="3061311" cy="3371726"/>
              </a:xfrm>
            </p:spPr>
            <p:txBody>
              <a:bodyPr>
                <a:normAutofit/>
              </a:bodyPr>
              <a:lstStyle/>
              <a:p>
                <a:r>
                  <a:rPr lang="en-US" dirty="0"/>
                  <a:t>Worst case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oMath>
                </a14:m>
                <a:r>
                  <a:rPr lang="en-US" dirty="0"/>
                  <a:t> multiplications and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−1)</m:t>
                    </m:r>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i="1" dirty="0" smtClean="0">
                        <a:latin typeface="Cambria Math" panose="02040503050406030204" pitchFamily="18" charset="0"/>
                      </a:rPr>
                      <m:t> </m:t>
                    </m:r>
                  </m:oMath>
                </a14:m>
                <a:r>
                  <a:rPr lang="en-US" dirty="0"/>
                  <a:t>additions of scalars to compute the product of two square </a:t>
                </a:r>
                <a14:m>
                  <m:oMath xmlns:m="http://schemas.openxmlformats.org/officeDocument/2006/math">
                    <m:r>
                      <a:rPr lang="en-US" i="1" dirty="0" smtClean="0">
                        <a:latin typeface="Cambria Math" panose="02040503050406030204" pitchFamily="18" charset="0"/>
                      </a:rPr>
                      <m:t>𝑛𝑋𝑛</m:t>
                    </m:r>
                  </m:oMath>
                </a14:m>
                <a:r>
                  <a:rPr lang="en-US" dirty="0"/>
                  <a:t> matrices.</a:t>
                </a:r>
              </a:p>
              <a:p>
                <a:r>
                  <a:rPr lang="en-US" dirty="0"/>
                  <a:t>Since 1970, there have been many scientists trying to reduce the time complexity.  Currently, there several algorithms capable of time improvements better than worst case.</a:t>
                </a:r>
              </a:p>
              <a:p>
                <a:r>
                  <a:rPr lang="en-US" dirty="0"/>
                  <a:t> Source=</a:t>
                </a:r>
                <a:r>
                  <a:rPr lang="en-US" dirty="0" err="1"/>
                  <a:t>wikipedia</a:t>
                </a:r>
                <a:endParaRPr lang="en-US" dirty="0"/>
              </a:p>
            </p:txBody>
          </p:sp>
        </mc:Choice>
        <mc:Fallback>
          <p:sp>
            <p:nvSpPr>
              <p:cNvPr id="4" name="Text Placeholder 3">
                <a:extLst>
                  <a:ext uri="{FF2B5EF4-FFF2-40B4-BE49-F238E27FC236}">
                    <a16:creationId xmlns:a16="http://schemas.microsoft.com/office/drawing/2014/main" id="{BEA8A811-3A8F-54D5-45BE-C4695017FCED}"/>
                  </a:ext>
                </a:extLst>
              </p:cNvPr>
              <p:cNvSpPr>
                <a:spLocks noGrp="1" noRot="1" noChangeAspect="1" noMove="1" noResize="1" noEditPoints="1" noAdjustHandles="1" noChangeArrowheads="1" noChangeShapeType="1" noTextEdit="1"/>
              </p:cNvSpPr>
              <p:nvPr>
                <p:ph type="body" sz="half" idx="2"/>
              </p:nvPr>
            </p:nvSpPr>
            <p:spPr>
              <a:xfrm>
                <a:off x="1484312" y="2431197"/>
                <a:ext cx="3061311" cy="3371726"/>
              </a:xfrm>
              <a:blipFill>
                <a:blip r:embed="rId2"/>
                <a:stretch>
                  <a:fillRect l="-596" r="-2386"/>
                </a:stretch>
              </a:blipFill>
            </p:spPr>
            <p:txBody>
              <a:bodyPr/>
              <a:lstStyle/>
              <a:p>
                <a:r>
                  <a:rPr lang="en-US">
                    <a:noFill/>
                  </a:rPr>
                  <a:t> </a:t>
                </a:r>
              </a:p>
            </p:txBody>
          </p:sp>
        </mc:Fallback>
      </mc:AlternateContent>
      <p:pic>
        <p:nvPicPr>
          <p:cNvPr id="10" name="Content Placeholder 9">
            <a:extLst>
              <a:ext uri="{FF2B5EF4-FFF2-40B4-BE49-F238E27FC236}">
                <a16:creationId xmlns:a16="http://schemas.microsoft.com/office/drawing/2014/main" id="{B4C2A21C-1CC2-2B81-3EA7-3152A7D1B1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45623" y="114301"/>
            <a:ext cx="7561385" cy="6330462"/>
          </a:xfrm>
        </p:spPr>
      </p:pic>
    </p:spTree>
    <p:extLst>
      <p:ext uri="{BB962C8B-B14F-4D97-AF65-F5344CB8AC3E}">
        <p14:creationId xmlns:p14="http://schemas.microsoft.com/office/powerpoint/2010/main" val="20366786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85CC-119F-61DF-0630-128230451F80}"/>
              </a:ext>
            </a:extLst>
          </p:cNvPr>
          <p:cNvSpPr>
            <a:spLocks noGrp="1"/>
          </p:cNvSpPr>
          <p:nvPr>
            <p:ph type="title"/>
          </p:nvPr>
        </p:nvSpPr>
        <p:spPr>
          <a:xfrm>
            <a:off x="1484310" y="633046"/>
            <a:ext cx="10018713" cy="1752599"/>
          </a:xfrm>
        </p:spPr>
        <p:txBody>
          <a:bodyPr/>
          <a:lstStyle/>
          <a:p>
            <a:r>
              <a:rPr lang="en-US" dirty="0"/>
              <a:t>Models for Parallel Processing</a:t>
            </a:r>
          </a:p>
        </p:txBody>
      </p:sp>
      <p:sp>
        <p:nvSpPr>
          <p:cNvPr id="3" name="Content Placeholder 2">
            <a:extLst>
              <a:ext uri="{FF2B5EF4-FFF2-40B4-BE49-F238E27FC236}">
                <a16:creationId xmlns:a16="http://schemas.microsoft.com/office/drawing/2014/main" id="{3C046B70-8B81-E31D-A8AD-08977C78137D}"/>
              </a:ext>
            </a:extLst>
          </p:cNvPr>
          <p:cNvSpPr>
            <a:spLocks noGrp="1"/>
          </p:cNvSpPr>
          <p:nvPr>
            <p:ph idx="1"/>
          </p:nvPr>
        </p:nvSpPr>
        <p:spPr/>
        <p:txBody>
          <a:bodyPr/>
          <a:lstStyle/>
          <a:p>
            <a:r>
              <a:rPr lang="en-US" dirty="0"/>
              <a:t>Shared Memory</a:t>
            </a:r>
          </a:p>
          <a:p>
            <a:r>
              <a:rPr lang="en-US" dirty="0"/>
              <a:t>Threads</a:t>
            </a:r>
          </a:p>
          <a:p>
            <a:r>
              <a:rPr lang="en-US" dirty="0"/>
              <a:t>Distributed Memory/Message Passing</a:t>
            </a:r>
          </a:p>
          <a:p>
            <a:r>
              <a:rPr lang="en-US" dirty="0"/>
              <a:t>Hybrid</a:t>
            </a:r>
          </a:p>
          <a:p>
            <a:r>
              <a:rPr lang="en-US" dirty="0"/>
              <a:t>SPMD (single program multiple data)</a:t>
            </a:r>
          </a:p>
          <a:p>
            <a:r>
              <a:rPr lang="en-US" dirty="0"/>
              <a:t>MPMD (multiple program multiple data)</a:t>
            </a:r>
          </a:p>
        </p:txBody>
      </p:sp>
    </p:spTree>
    <p:extLst>
      <p:ext uri="{BB962C8B-B14F-4D97-AF65-F5344CB8AC3E}">
        <p14:creationId xmlns:p14="http://schemas.microsoft.com/office/powerpoint/2010/main" val="326155190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CD39-7B51-0861-E993-10567FC78A19}"/>
              </a:ext>
            </a:extLst>
          </p:cNvPr>
          <p:cNvSpPr>
            <a:spLocks noGrp="1"/>
          </p:cNvSpPr>
          <p:nvPr>
            <p:ph type="title"/>
          </p:nvPr>
        </p:nvSpPr>
        <p:spPr>
          <a:xfrm>
            <a:off x="8395066" y="738553"/>
            <a:ext cx="3549121" cy="1371600"/>
          </a:xfrm>
        </p:spPr>
        <p:txBody>
          <a:bodyPr/>
          <a:lstStyle/>
          <a:p>
            <a:r>
              <a:rPr lang="en-US" dirty="0"/>
              <a:t>OpenMP uses multi-threading and the shared memory model.</a:t>
            </a:r>
          </a:p>
        </p:txBody>
      </p:sp>
      <p:pic>
        <p:nvPicPr>
          <p:cNvPr id="6" name="Content Placeholder 5">
            <a:extLst>
              <a:ext uri="{FF2B5EF4-FFF2-40B4-BE49-F238E27FC236}">
                <a16:creationId xmlns:a16="http://schemas.microsoft.com/office/drawing/2014/main" id="{42091E8B-9C58-D3D1-4B58-A1D9878AA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756" y="1424353"/>
            <a:ext cx="6240462" cy="2595528"/>
          </a:xfrm>
        </p:spPr>
      </p:pic>
      <p:sp>
        <p:nvSpPr>
          <p:cNvPr id="4" name="Text Placeholder 3">
            <a:extLst>
              <a:ext uri="{FF2B5EF4-FFF2-40B4-BE49-F238E27FC236}">
                <a16:creationId xmlns:a16="http://schemas.microsoft.com/office/drawing/2014/main" id="{17529C38-948F-9DA6-386E-17875A9E7391}"/>
              </a:ext>
            </a:extLst>
          </p:cNvPr>
          <p:cNvSpPr>
            <a:spLocks noGrp="1"/>
          </p:cNvSpPr>
          <p:nvPr>
            <p:ph type="body" sz="half" idx="2"/>
          </p:nvPr>
        </p:nvSpPr>
        <p:spPr>
          <a:xfrm>
            <a:off x="8456613" y="2191081"/>
            <a:ext cx="3549121" cy="1828800"/>
          </a:xfrm>
        </p:spPr>
        <p:txBody>
          <a:bodyPr>
            <a:normAutofit fontScale="77500" lnSpcReduction="20000"/>
          </a:bodyPr>
          <a:lstStyle/>
          <a:p>
            <a:r>
              <a:rPr lang="en-US" dirty="0"/>
              <a:t>Example program instance:</a:t>
            </a:r>
          </a:p>
          <a:p>
            <a:pPr algn="l"/>
            <a:r>
              <a:rPr lang="en-US" dirty="0"/>
              <a:t>--One process and many threads.</a:t>
            </a:r>
          </a:p>
          <a:p>
            <a:pPr algn="l"/>
            <a:r>
              <a:rPr lang="en-US" dirty="0"/>
              <a:t>--Threads read/write to shared memory space.</a:t>
            </a:r>
          </a:p>
          <a:p>
            <a:pPr algn="l"/>
            <a:r>
              <a:rPr lang="en-US" dirty="0"/>
              <a:t>--OS determines when threads are run (interleaving).</a:t>
            </a:r>
          </a:p>
          <a:p>
            <a:pPr algn="just"/>
            <a:r>
              <a:rPr lang="en-US" dirty="0"/>
              <a:t>--Synchronization used to make sure correct results     	are produced.</a:t>
            </a:r>
          </a:p>
        </p:txBody>
      </p:sp>
    </p:spTree>
    <p:extLst>
      <p:ext uri="{BB962C8B-B14F-4D97-AF65-F5344CB8AC3E}">
        <p14:creationId xmlns:p14="http://schemas.microsoft.com/office/powerpoint/2010/main" val="12456304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CBB1-31C2-28D4-C414-7D2376D8A804}"/>
              </a:ext>
            </a:extLst>
          </p:cNvPr>
          <p:cNvSpPr>
            <a:spLocks noGrp="1"/>
          </p:cNvSpPr>
          <p:nvPr>
            <p:ph type="title"/>
          </p:nvPr>
        </p:nvSpPr>
        <p:spPr>
          <a:xfrm>
            <a:off x="1655761" y="1336431"/>
            <a:ext cx="3549121" cy="1371600"/>
          </a:xfrm>
        </p:spPr>
        <p:txBody>
          <a:bodyPr>
            <a:normAutofit fontScale="90000"/>
          </a:bodyPr>
          <a:lstStyle/>
          <a:p>
            <a:r>
              <a:rPr lang="en-US" sz="4000" dirty="0"/>
              <a:t>MPI = Message Passing Interface</a:t>
            </a:r>
            <a:br>
              <a:rPr lang="en-US" dirty="0"/>
            </a:br>
            <a:endParaRPr lang="en-US" dirty="0"/>
          </a:p>
        </p:txBody>
      </p:sp>
      <p:sp>
        <p:nvSpPr>
          <p:cNvPr id="3" name="Content Placeholder 2">
            <a:extLst>
              <a:ext uri="{FF2B5EF4-FFF2-40B4-BE49-F238E27FC236}">
                <a16:creationId xmlns:a16="http://schemas.microsoft.com/office/drawing/2014/main" id="{3241A53F-F98D-1895-6F81-18B9336E90F3}"/>
              </a:ext>
            </a:extLst>
          </p:cNvPr>
          <p:cNvSpPr>
            <a:spLocks noGrp="1"/>
          </p:cNvSpPr>
          <p:nvPr>
            <p:ph idx="1"/>
          </p:nvPr>
        </p:nvSpPr>
        <p:spPr/>
        <p:txBody>
          <a:bodyPr/>
          <a:lstStyle/>
          <a:p>
            <a:pPr marL="0" indent="0">
              <a:buNone/>
            </a:pPr>
            <a:r>
              <a:rPr lang="en-US" dirty="0"/>
              <a:t>	• A message-passing library specification</a:t>
            </a:r>
          </a:p>
          <a:p>
            <a:pPr marL="457200" lvl="1" indent="0">
              <a:buNone/>
            </a:pPr>
            <a:r>
              <a:rPr lang="en-US" dirty="0"/>
              <a:t>	 ♦ extended message-passing model </a:t>
            </a:r>
          </a:p>
          <a:p>
            <a:pPr marL="457200" lvl="1" indent="0">
              <a:buNone/>
            </a:pPr>
            <a:r>
              <a:rPr lang="en-US" dirty="0"/>
              <a:t>	♦ not a language or compiler specification </a:t>
            </a:r>
          </a:p>
          <a:p>
            <a:pPr marL="457200" lvl="1" indent="0">
              <a:buNone/>
            </a:pPr>
            <a:r>
              <a:rPr lang="en-US" dirty="0"/>
              <a:t>	♦ not a specific implementation or product </a:t>
            </a:r>
          </a:p>
          <a:p>
            <a:pPr marL="457200" lvl="1" indent="0">
              <a:buNone/>
            </a:pPr>
            <a:r>
              <a:rPr lang="en-US" dirty="0"/>
              <a:t> • Designed to provide access to advanced parallel 	hardware for end users, library writers, and tool 	developers. </a:t>
            </a:r>
          </a:p>
          <a:p>
            <a:pPr marL="457200" lvl="1" indent="0">
              <a:buNone/>
            </a:pPr>
            <a:r>
              <a:rPr lang="en-US" dirty="0"/>
              <a:t>• Utilizes separate processes with individual stack and 	heap.</a:t>
            </a:r>
          </a:p>
          <a:p>
            <a:pPr marL="457200" lvl="1" indent="0">
              <a:buNone/>
            </a:pPr>
            <a:r>
              <a:rPr lang="en-US" dirty="0"/>
              <a:t>• Point-to-point communication through processes, not 	pointers.</a:t>
            </a:r>
          </a:p>
        </p:txBody>
      </p:sp>
      <p:sp>
        <p:nvSpPr>
          <p:cNvPr id="4" name="Text Placeholder 3">
            <a:extLst>
              <a:ext uri="{FF2B5EF4-FFF2-40B4-BE49-F238E27FC236}">
                <a16:creationId xmlns:a16="http://schemas.microsoft.com/office/drawing/2014/main" id="{6EC29B1F-44A0-95B9-23B0-E325804008C9}"/>
              </a:ext>
            </a:extLst>
          </p:cNvPr>
          <p:cNvSpPr>
            <a:spLocks noGrp="1"/>
          </p:cNvSpPr>
          <p:nvPr>
            <p:ph type="body" sz="half" idx="2"/>
          </p:nvPr>
        </p:nvSpPr>
        <p:spPr>
          <a:xfrm>
            <a:off x="1655760" y="2636520"/>
            <a:ext cx="3549121" cy="1828800"/>
          </a:xfrm>
        </p:spPr>
        <p:txBody>
          <a:bodyPr/>
          <a:lstStyle/>
          <a:p>
            <a:r>
              <a:rPr lang="en-US" b="0" i="0" dirty="0">
                <a:solidFill>
                  <a:srgbClr val="595959"/>
                </a:solidFill>
                <a:effectLst/>
                <a:latin typeface="open sans" panose="020B0606030504020204" pitchFamily="34" charset="0"/>
              </a:rPr>
              <a:t>MPI primarily </a:t>
            </a:r>
            <a:r>
              <a:rPr lang="en-US" b="0" i="1" dirty="0">
                <a:solidFill>
                  <a:srgbClr val="595959"/>
                </a:solidFill>
                <a:effectLst/>
                <a:latin typeface="open sans" panose="020B0606030504020204" pitchFamily="34" charset="0"/>
              </a:rPr>
              <a:t>addresses the message-passing parallel programming model</a:t>
            </a:r>
            <a:r>
              <a:rPr lang="en-US" b="0" i="0" dirty="0">
                <a:solidFill>
                  <a:srgbClr val="595959"/>
                </a:solidFill>
                <a:effectLst/>
                <a:latin typeface="open sans" panose="020B0606030504020204" pitchFamily="34" charset="0"/>
              </a:rPr>
              <a:t>: data is moved from the address space of one process to that of another process through cooperative operations on each process.</a:t>
            </a:r>
            <a:endParaRPr lang="en-US" dirty="0"/>
          </a:p>
        </p:txBody>
      </p:sp>
    </p:spTree>
    <p:extLst>
      <p:ext uri="{BB962C8B-B14F-4D97-AF65-F5344CB8AC3E}">
        <p14:creationId xmlns:p14="http://schemas.microsoft.com/office/powerpoint/2010/main" val="35590972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6"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3" name="Rectangle 32">
            <a:extLst>
              <a:ext uri="{FF2B5EF4-FFF2-40B4-BE49-F238E27FC236}">
                <a16:creationId xmlns:a16="http://schemas.microsoft.com/office/drawing/2014/main" id="{441FAA6D-0046-4A2F-8E6E-21A4842E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indoor, shoes, leather, close&#10;&#10;Description automatically generated">
            <a:extLst>
              <a:ext uri="{FF2B5EF4-FFF2-40B4-BE49-F238E27FC236}">
                <a16:creationId xmlns:a16="http://schemas.microsoft.com/office/drawing/2014/main" id="{8647E469-D0A4-CD6A-8C87-22DF60320D21}"/>
              </a:ext>
            </a:extLst>
          </p:cNvPr>
          <p:cNvPicPr>
            <a:picLocks noGrp="1" noChangeAspect="1"/>
          </p:cNvPicPr>
          <p:nvPr>
            <p:ph sz="half" idx="2"/>
          </p:nvPr>
        </p:nvPicPr>
        <p:blipFill rotWithShape="1">
          <a:blip r:embed="rId3"/>
          <a:srcRect l="46214" t="9091" r="18543"/>
          <a:stretch/>
        </p:blipFill>
        <p:spPr>
          <a:xfrm>
            <a:off x="20" y="10"/>
            <a:ext cx="4726526" cy="6857990"/>
          </a:xfrm>
          <a:prstGeom prst="rect">
            <a:avLst/>
          </a:prstGeom>
        </p:spPr>
      </p:pic>
      <p:grpSp>
        <p:nvGrpSpPr>
          <p:cNvPr id="35" name="Group 34">
            <a:extLst>
              <a:ext uri="{FF2B5EF4-FFF2-40B4-BE49-F238E27FC236}">
                <a16:creationId xmlns:a16="http://schemas.microsoft.com/office/drawing/2014/main" id="{62E3E11F-3694-4A25-A6CA-2EC311F18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36" name="Rectangle 19">
              <a:extLst>
                <a:ext uri="{FF2B5EF4-FFF2-40B4-BE49-F238E27FC236}">
                  <a16:creationId xmlns:a16="http://schemas.microsoft.com/office/drawing/2014/main" id="{80D1B0BD-8DCD-47A1-96F6-2C225035A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0">
              <a:extLst>
                <a:ext uri="{FF2B5EF4-FFF2-40B4-BE49-F238E27FC236}">
                  <a16:creationId xmlns:a16="http://schemas.microsoft.com/office/drawing/2014/main" id="{24A95C9A-B923-432F-9745-6446EF8D5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ECD1690-220A-4E9A-8B42-6231686EA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40" name="Freeform 6">
              <a:extLst>
                <a:ext uri="{FF2B5EF4-FFF2-40B4-BE49-F238E27FC236}">
                  <a16:creationId xmlns:a16="http://schemas.microsoft.com/office/drawing/2014/main" id="{806DE5A7-D018-46AF-BDF7-6CDCC6C3F4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43AE4CE0-B238-4049-B45D-71494D777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2" name="Freeform 8">
              <a:extLst>
                <a:ext uri="{FF2B5EF4-FFF2-40B4-BE49-F238E27FC236}">
                  <a16:creationId xmlns:a16="http://schemas.microsoft.com/office/drawing/2014/main" id="{3BB59F37-4598-48D0-9D73-9F329F882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3" name="Freeform 9">
              <a:extLst>
                <a:ext uri="{FF2B5EF4-FFF2-40B4-BE49-F238E27FC236}">
                  <a16:creationId xmlns:a16="http://schemas.microsoft.com/office/drawing/2014/main" id="{37017D10-4E71-48C1-AD3D-C35CFF6B3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ED5EA6CC-320E-4952-AF54-24697E7F9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5" name="Freeform 11">
              <a:extLst>
                <a:ext uri="{FF2B5EF4-FFF2-40B4-BE49-F238E27FC236}">
                  <a16:creationId xmlns:a16="http://schemas.microsoft.com/office/drawing/2014/main" id="{8AE947FD-5039-485D-B8C4-761C15A95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81142F2-3379-AFF2-AB8D-552480EEBA93}"/>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dirty="0"/>
              <a:t>Introduction</a:t>
            </a:r>
            <a:endParaRPr lang="en-US"/>
          </a:p>
        </p:txBody>
      </p:sp>
      <p:sp>
        <p:nvSpPr>
          <p:cNvPr id="3" name="Content Placeholder 2">
            <a:extLst>
              <a:ext uri="{FF2B5EF4-FFF2-40B4-BE49-F238E27FC236}">
                <a16:creationId xmlns:a16="http://schemas.microsoft.com/office/drawing/2014/main" id="{7F4E5423-1BEB-BADE-5D95-63EBD1994972}"/>
              </a:ext>
            </a:extLst>
          </p:cNvPr>
          <p:cNvSpPr>
            <a:spLocks noGrp="1"/>
          </p:cNvSpPr>
          <p:nvPr>
            <p:ph sz="half" idx="1"/>
          </p:nvPr>
        </p:nvSpPr>
        <p:spPr>
          <a:xfrm>
            <a:off x="3843867" y="2048933"/>
            <a:ext cx="7659156" cy="3742267"/>
          </a:xfrm>
        </p:spPr>
        <p:txBody>
          <a:bodyPr vert="horz" lIns="91440" tIns="45720" rIns="91440" bIns="45720" rtlCol="0" anchor="ctr">
            <a:normAutofit/>
          </a:bodyPr>
          <a:lstStyle/>
          <a:p>
            <a:pPr algn="just"/>
            <a:r>
              <a:rPr lang="en-US" sz="2400" dirty="0"/>
              <a:t>Baseball as a sport has a relatively clean and stepwise structure which has made it very open for modeling and analysis of various methods. This is often to the end of predicting outcomes of things ranging from individual plays to entire seasons. </a:t>
            </a:r>
          </a:p>
          <a:p>
            <a:pPr algn="just"/>
            <a:r>
              <a:rPr lang="en-US" sz="2400" dirty="0"/>
              <a:t>To demonstrate basic parallel processing concepts our team has chosen to recreate an existing implementation of a baseball analysis algorithm with parallelized matrix multiplication. </a:t>
            </a:r>
          </a:p>
        </p:txBody>
      </p:sp>
    </p:spTree>
    <p:extLst>
      <p:ext uri="{BB962C8B-B14F-4D97-AF65-F5344CB8AC3E}">
        <p14:creationId xmlns:p14="http://schemas.microsoft.com/office/powerpoint/2010/main" val="110891258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22AD-93A9-A96D-3DF6-FD1A11ED72A6}"/>
              </a:ext>
            </a:extLst>
          </p:cNvPr>
          <p:cNvSpPr>
            <a:spLocks noGrp="1"/>
          </p:cNvSpPr>
          <p:nvPr>
            <p:ph type="title"/>
          </p:nvPr>
        </p:nvSpPr>
        <p:spPr>
          <a:xfrm>
            <a:off x="1484311" y="685801"/>
            <a:ext cx="10018713" cy="1051560"/>
          </a:xfrm>
        </p:spPr>
        <p:txBody>
          <a:bodyPr/>
          <a:lstStyle/>
          <a:p>
            <a:r>
              <a:rPr lang="en-US" dirty="0"/>
              <a:t>Implementation</a:t>
            </a:r>
          </a:p>
        </p:txBody>
      </p:sp>
      <p:sp>
        <p:nvSpPr>
          <p:cNvPr id="3" name="Text Placeholder 2">
            <a:extLst>
              <a:ext uri="{FF2B5EF4-FFF2-40B4-BE49-F238E27FC236}">
                <a16:creationId xmlns:a16="http://schemas.microsoft.com/office/drawing/2014/main" id="{0162E908-9FF6-03FB-176A-EC0A1D0D58E5}"/>
              </a:ext>
            </a:extLst>
          </p:cNvPr>
          <p:cNvSpPr>
            <a:spLocks noGrp="1"/>
          </p:cNvSpPr>
          <p:nvPr>
            <p:ph type="body" idx="1"/>
          </p:nvPr>
        </p:nvSpPr>
        <p:spPr>
          <a:xfrm>
            <a:off x="1314278" y="2040573"/>
            <a:ext cx="4607188" cy="576262"/>
          </a:xfrm>
        </p:spPr>
        <p:txBody>
          <a:bodyPr/>
          <a:lstStyle/>
          <a:p>
            <a:pPr algn="ctr"/>
            <a:r>
              <a:rPr lang="en-US" dirty="0"/>
              <a:t>OpenMP</a:t>
            </a:r>
          </a:p>
        </p:txBody>
      </p:sp>
      <p:pic>
        <p:nvPicPr>
          <p:cNvPr id="8" name="Content Placeholder 7">
            <a:extLst>
              <a:ext uri="{FF2B5EF4-FFF2-40B4-BE49-F238E27FC236}">
                <a16:creationId xmlns:a16="http://schemas.microsoft.com/office/drawing/2014/main" id="{2441BF37-5597-6F9A-ABDE-7CDCED9EE06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64080" y="2659954"/>
            <a:ext cx="2907585" cy="3131246"/>
          </a:xfrm>
        </p:spPr>
      </p:pic>
      <p:sp>
        <p:nvSpPr>
          <p:cNvPr id="5" name="Text Placeholder 4">
            <a:extLst>
              <a:ext uri="{FF2B5EF4-FFF2-40B4-BE49-F238E27FC236}">
                <a16:creationId xmlns:a16="http://schemas.microsoft.com/office/drawing/2014/main" id="{6C28AC02-DD7F-E0E5-0E4A-AFBD6FEF99F0}"/>
              </a:ext>
            </a:extLst>
          </p:cNvPr>
          <p:cNvSpPr>
            <a:spLocks noGrp="1"/>
          </p:cNvSpPr>
          <p:nvPr>
            <p:ph type="body" sz="quarter" idx="3"/>
          </p:nvPr>
        </p:nvSpPr>
        <p:spPr>
          <a:xfrm>
            <a:off x="6880487" y="2038289"/>
            <a:ext cx="4622537" cy="576262"/>
          </a:xfrm>
        </p:spPr>
        <p:txBody>
          <a:bodyPr/>
          <a:lstStyle/>
          <a:p>
            <a:pPr algn="ctr"/>
            <a:r>
              <a:rPr lang="en-US" dirty="0"/>
              <a:t>MPI</a:t>
            </a:r>
          </a:p>
        </p:txBody>
      </p:sp>
      <p:pic>
        <p:nvPicPr>
          <p:cNvPr id="10" name="Content Placeholder 9">
            <a:extLst>
              <a:ext uri="{FF2B5EF4-FFF2-40B4-BE49-F238E27FC236}">
                <a16:creationId xmlns:a16="http://schemas.microsoft.com/office/drawing/2014/main" id="{9C9269AA-9EA9-7BF3-8707-8B96B47EBBB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48310" y="2614551"/>
            <a:ext cx="3086889" cy="3180433"/>
          </a:xfrm>
        </p:spPr>
      </p:pic>
      <p:sp>
        <p:nvSpPr>
          <p:cNvPr id="12" name="TextBox 11">
            <a:extLst>
              <a:ext uri="{FF2B5EF4-FFF2-40B4-BE49-F238E27FC236}">
                <a16:creationId xmlns:a16="http://schemas.microsoft.com/office/drawing/2014/main" id="{BA873A15-E69E-4917-775E-403419D12F72}"/>
              </a:ext>
            </a:extLst>
          </p:cNvPr>
          <p:cNvSpPr txBox="1"/>
          <p:nvPr/>
        </p:nvSpPr>
        <p:spPr>
          <a:xfrm>
            <a:off x="2623314" y="6048080"/>
            <a:ext cx="8407270" cy="461665"/>
          </a:xfrm>
          <a:prstGeom prst="rect">
            <a:avLst/>
          </a:prstGeom>
          <a:noFill/>
        </p:spPr>
        <p:txBody>
          <a:bodyPr wrap="square">
            <a:spAutoFit/>
          </a:bodyPr>
          <a:lstStyle/>
          <a:p>
            <a:r>
              <a:rPr lang="en-US" sz="1200" dirty="0"/>
              <a:t>Source: https://www.innovationnewsnetwork.com/using-software-technologies-to-enable-spacecraft-trajectory-optimisation/9615/</a:t>
            </a:r>
          </a:p>
        </p:txBody>
      </p:sp>
    </p:spTree>
    <p:extLst>
      <p:ext uri="{BB962C8B-B14F-4D97-AF65-F5344CB8AC3E}">
        <p14:creationId xmlns:p14="http://schemas.microsoft.com/office/powerpoint/2010/main" val="1201860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B0A5-9FC2-7BC1-5FC2-870FFB9DFC51}"/>
              </a:ext>
            </a:extLst>
          </p:cNvPr>
          <p:cNvSpPr>
            <a:spLocks noGrp="1"/>
          </p:cNvSpPr>
          <p:nvPr>
            <p:ph type="title"/>
          </p:nvPr>
        </p:nvSpPr>
        <p:spPr/>
        <p:txBody>
          <a:bodyPr/>
          <a:lstStyle/>
          <a:p>
            <a:r>
              <a:rPr lang="en-US" dirty="0"/>
              <a:t>Previous Research</a:t>
            </a:r>
          </a:p>
        </p:txBody>
      </p:sp>
      <p:sp>
        <p:nvSpPr>
          <p:cNvPr id="3" name="Content Placeholder 2">
            <a:extLst>
              <a:ext uri="{FF2B5EF4-FFF2-40B4-BE49-F238E27FC236}">
                <a16:creationId xmlns:a16="http://schemas.microsoft.com/office/drawing/2014/main" id="{CA631E57-4E9E-377E-6429-C1DAF8FE7DC3}"/>
              </a:ext>
            </a:extLst>
          </p:cNvPr>
          <p:cNvSpPr>
            <a:spLocks noGrp="1"/>
          </p:cNvSpPr>
          <p:nvPr>
            <p:ph idx="1"/>
          </p:nvPr>
        </p:nvSpPr>
        <p:spPr>
          <a:xfrm>
            <a:off x="1484310" y="2666999"/>
            <a:ext cx="10018713" cy="3124201"/>
          </a:xfrm>
        </p:spPr>
        <p:txBody>
          <a:bodyPr>
            <a:normAutofit fontScale="70000" lnSpcReduction="20000"/>
          </a:bodyPr>
          <a:lstStyle/>
          <a:p>
            <a:r>
              <a:rPr lang="en-US" sz="2600" dirty="0">
                <a:ea typeface="+mn-lt"/>
                <a:cs typeface="+mn-lt"/>
              </a:rPr>
              <a:t>Beaudoin, David. "Various applications to a more realistic baseball simulator" Journal of Quantitative Analysis in Sports, vol. 9, no. 3, 2013, pp. 271-283. </a:t>
            </a:r>
            <a:r>
              <a:rPr lang="en-US" sz="2600" dirty="0">
                <a:ea typeface="+mn-lt"/>
                <a:cs typeface="+mn-lt"/>
                <a:hlinkClick r:id="rId2"/>
              </a:rPr>
              <a:t>https://doi.org/10.1515/jqas-2012-0034</a:t>
            </a:r>
            <a:endParaRPr lang="en-US" sz="2600" dirty="0">
              <a:ea typeface="+mn-lt"/>
              <a:cs typeface="+mn-lt"/>
            </a:endParaRPr>
          </a:p>
          <a:p>
            <a:pPr>
              <a:buClr>
                <a:srgbClr val="8D1515"/>
              </a:buClr>
            </a:pPr>
            <a:r>
              <a:rPr lang="en-US" sz="2600" dirty="0" err="1">
                <a:ea typeface="+mn-lt"/>
                <a:cs typeface="+mn-lt"/>
              </a:rPr>
              <a:t>Statshacker</a:t>
            </a:r>
            <a:r>
              <a:rPr lang="en-US" sz="2600" dirty="0">
                <a:ea typeface="+mn-lt"/>
                <a:cs typeface="+mn-lt"/>
              </a:rPr>
              <a:t>. (2018, August 14). </a:t>
            </a:r>
            <a:r>
              <a:rPr lang="en-US" sz="2600" i="1" dirty="0">
                <a:ea typeface="+mn-lt"/>
                <a:cs typeface="+mn-lt"/>
              </a:rPr>
              <a:t>Statistical analysis of the stochastic Markov matrices</a:t>
            </a:r>
            <a:r>
              <a:rPr lang="en-US" sz="2600" dirty="0">
                <a:ea typeface="+mn-lt"/>
                <a:cs typeface="+mn-lt"/>
              </a:rPr>
              <a:t>. </a:t>
            </a:r>
            <a:r>
              <a:rPr lang="en-US" sz="2600" dirty="0" err="1">
                <a:ea typeface="+mn-lt"/>
                <a:cs typeface="+mn-lt"/>
              </a:rPr>
              <a:t>statshacker</a:t>
            </a:r>
            <a:r>
              <a:rPr lang="en-US" sz="2600" dirty="0">
                <a:ea typeface="+mn-lt"/>
                <a:cs typeface="+mn-lt"/>
              </a:rPr>
              <a:t>. Retrieved September 8, 2022, from </a:t>
            </a:r>
            <a:r>
              <a:rPr lang="en-US" sz="2600" dirty="0">
                <a:ea typeface="+mn-lt"/>
                <a:cs typeface="+mn-lt"/>
                <a:hlinkClick r:id="rId3"/>
              </a:rPr>
              <a:t>http://statshacker.com/blog/2018/06/26/statistical-analysis-of-the-stochastic-markov-matrices/</a:t>
            </a:r>
            <a:r>
              <a:rPr lang="en-US" sz="2600" dirty="0">
                <a:ea typeface="+mn-lt"/>
                <a:cs typeface="+mn-lt"/>
              </a:rPr>
              <a:t> </a:t>
            </a:r>
            <a:endParaRPr lang="en-US" sz="2600" dirty="0"/>
          </a:p>
          <a:p>
            <a:pPr>
              <a:buClr>
                <a:srgbClr val="8D1515"/>
              </a:buClr>
            </a:pPr>
            <a:r>
              <a:rPr lang="en-US" sz="2600" dirty="0" err="1">
                <a:ea typeface="+mn-lt"/>
                <a:cs typeface="+mn-lt"/>
              </a:rPr>
              <a:t>Statshacker</a:t>
            </a:r>
            <a:r>
              <a:rPr lang="en-US" sz="2600" dirty="0">
                <a:ea typeface="+mn-lt"/>
                <a:cs typeface="+mn-lt"/>
              </a:rPr>
              <a:t>. (2018, August 16). </a:t>
            </a:r>
            <a:r>
              <a:rPr lang="en-US" sz="2600" i="1" dirty="0">
                <a:ea typeface="+mn-lt"/>
                <a:cs typeface="+mn-lt"/>
              </a:rPr>
              <a:t>An event-based framework for the Markov chain model of baseball</a:t>
            </a:r>
            <a:r>
              <a:rPr lang="en-US" sz="2600" dirty="0">
                <a:ea typeface="+mn-lt"/>
                <a:cs typeface="+mn-lt"/>
              </a:rPr>
              <a:t>. </a:t>
            </a:r>
            <a:r>
              <a:rPr lang="en-US" sz="2600" dirty="0" err="1">
                <a:ea typeface="+mn-lt"/>
                <a:cs typeface="+mn-lt"/>
              </a:rPr>
              <a:t>statshacker</a:t>
            </a:r>
            <a:r>
              <a:rPr lang="en-US" sz="2600" dirty="0">
                <a:ea typeface="+mn-lt"/>
                <a:cs typeface="+mn-lt"/>
              </a:rPr>
              <a:t>. Retrieved September 8, 2022, from </a:t>
            </a:r>
            <a:r>
              <a:rPr lang="en-US" sz="2600" dirty="0">
                <a:ea typeface="+mn-lt"/>
                <a:cs typeface="+mn-lt"/>
                <a:hlinkClick r:id="rId4"/>
              </a:rPr>
              <a:t>http://statshacker.com/blog/2018/05/13/an-event-based-framework-for-the-markov-chain-model-of-baseball/</a:t>
            </a:r>
            <a:r>
              <a:rPr lang="en-US" sz="2600" dirty="0">
                <a:ea typeface="+mn-lt"/>
                <a:cs typeface="+mn-lt"/>
              </a:rPr>
              <a:t> </a:t>
            </a:r>
            <a:endParaRPr lang="en-US" sz="2600" dirty="0"/>
          </a:p>
          <a:p>
            <a:pPr>
              <a:buClr>
                <a:srgbClr val="8D1515"/>
              </a:buClr>
            </a:pPr>
            <a:r>
              <a:rPr lang="en-US" sz="2600" dirty="0" err="1">
                <a:ea typeface="+mn-lt"/>
                <a:cs typeface="+mn-lt"/>
              </a:rPr>
              <a:t>Bukiet</a:t>
            </a:r>
            <a:r>
              <a:rPr lang="en-US" sz="2600" dirty="0">
                <a:ea typeface="+mn-lt"/>
                <a:cs typeface="+mn-lt"/>
              </a:rPr>
              <a:t>, Bruce, et al. “A Markov Chain Approach to Baseball.” </a:t>
            </a:r>
            <a:r>
              <a:rPr lang="en-US" sz="2600" i="1" dirty="0">
                <a:ea typeface="+mn-lt"/>
                <a:cs typeface="+mn-lt"/>
              </a:rPr>
              <a:t>Operations Research</a:t>
            </a:r>
            <a:r>
              <a:rPr lang="en-US" sz="2600" dirty="0">
                <a:ea typeface="+mn-lt"/>
                <a:cs typeface="+mn-lt"/>
              </a:rPr>
              <a:t>, vol. 45, no. 1, 1997, pp. 14–23. </a:t>
            </a:r>
            <a:r>
              <a:rPr lang="en-US" sz="2600" i="1" dirty="0">
                <a:ea typeface="+mn-lt"/>
                <a:cs typeface="+mn-lt"/>
              </a:rPr>
              <a:t>JSTOR</a:t>
            </a:r>
            <a:r>
              <a:rPr lang="en-US" sz="2600" dirty="0">
                <a:ea typeface="+mn-lt"/>
                <a:cs typeface="+mn-lt"/>
              </a:rPr>
              <a:t>, </a:t>
            </a:r>
            <a:r>
              <a:rPr lang="en-US" sz="2600" dirty="0">
                <a:ea typeface="+mn-lt"/>
                <a:cs typeface="+mn-lt"/>
                <a:hlinkClick r:id="rId5"/>
              </a:rPr>
              <a:t>http://www.jstor.org/stable/171922</a:t>
            </a:r>
            <a:endParaRPr lang="en-US" sz="2600" dirty="0"/>
          </a:p>
          <a:p>
            <a:pPr>
              <a:buClr>
                <a:srgbClr val="8D1515"/>
              </a:buClr>
            </a:pPr>
            <a:endParaRPr lang="en-US" dirty="0"/>
          </a:p>
        </p:txBody>
      </p:sp>
    </p:spTree>
    <p:extLst>
      <p:ext uri="{BB962C8B-B14F-4D97-AF65-F5344CB8AC3E}">
        <p14:creationId xmlns:p14="http://schemas.microsoft.com/office/powerpoint/2010/main" val="10674065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C3AA-70E2-3944-2927-64A2D819BB76}"/>
              </a:ext>
            </a:extLst>
          </p:cNvPr>
          <p:cNvSpPr>
            <a:spLocks noGrp="1"/>
          </p:cNvSpPr>
          <p:nvPr>
            <p:ph type="title"/>
          </p:nvPr>
        </p:nvSpPr>
        <p:spPr/>
        <p:txBody>
          <a:bodyPr/>
          <a:lstStyle/>
          <a:p>
            <a:r>
              <a:rPr lang="en-US" dirty="0"/>
              <a:t>Previous Research</a:t>
            </a:r>
          </a:p>
        </p:txBody>
      </p:sp>
      <p:sp>
        <p:nvSpPr>
          <p:cNvPr id="3" name="Content Placeholder 2">
            <a:extLst>
              <a:ext uri="{FF2B5EF4-FFF2-40B4-BE49-F238E27FC236}">
                <a16:creationId xmlns:a16="http://schemas.microsoft.com/office/drawing/2014/main" id="{EEEBB91B-8FCE-B718-B142-C79464C101D6}"/>
              </a:ext>
            </a:extLst>
          </p:cNvPr>
          <p:cNvSpPr>
            <a:spLocks noGrp="1"/>
          </p:cNvSpPr>
          <p:nvPr>
            <p:ph idx="1"/>
          </p:nvPr>
        </p:nvSpPr>
        <p:spPr/>
        <p:txBody>
          <a:bodyPr/>
          <a:lstStyle/>
          <a:p>
            <a:r>
              <a:rPr lang="en-US" sz="1800" dirty="0">
                <a:ea typeface="+mn-lt"/>
                <a:cs typeface="+mn-lt"/>
              </a:rPr>
              <a:t>Pathak, S. (2021, July 9). </a:t>
            </a:r>
            <a:r>
              <a:rPr lang="en-US" sz="1800" i="1" dirty="0">
                <a:ea typeface="+mn-lt"/>
                <a:cs typeface="+mn-lt"/>
              </a:rPr>
              <a:t>Markov chain algorithm in sports</a:t>
            </a:r>
            <a:r>
              <a:rPr lang="en-US" sz="1800" dirty="0">
                <a:ea typeface="+mn-lt"/>
                <a:cs typeface="+mn-lt"/>
              </a:rPr>
              <a:t>. Medium. Retrieved September 8, 2022, from </a:t>
            </a:r>
            <a:r>
              <a:rPr lang="en-US" sz="1800" dirty="0">
                <a:ea typeface="+mn-lt"/>
                <a:cs typeface="+mn-lt"/>
                <a:hlinkClick r:id="rId2"/>
              </a:rPr>
              <a:t>https://medium.com/analytics-vidhya/markov-chain-algorithm-in-sports-a54d086c155e</a:t>
            </a:r>
            <a:r>
              <a:rPr lang="en-US" sz="1800" dirty="0">
                <a:ea typeface="+mn-lt"/>
                <a:cs typeface="+mn-lt"/>
              </a:rPr>
              <a:t> </a:t>
            </a:r>
          </a:p>
          <a:p>
            <a:pPr algn="l"/>
            <a:r>
              <a:rPr lang="en-US" sz="1800" b="0" i="0" u="none" strike="noStrike" baseline="0" dirty="0"/>
              <a:t>Turner, C. (2020, July 20). "The pinch-hitter problem" The Diamond. Retrieved September 9, 2022, from </a:t>
            </a:r>
            <a:r>
              <a:rPr lang="en-US" sz="1800" b="0" i="0" u="none" strike="noStrike" baseline="0" dirty="0">
                <a:hlinkClick r:id="rId3"/>
              </a:rPr>
              <a:t>https://readthediamond.com/research/thepinch-hitter-problem</a:t>
            </a:r>
            <a:endParaRPr lang="en-US" sz="1800" dirty="0"/>
          </a:p>
          <a:p>
            <a:pPr marL="0" indent="0">
              <a:buClr>
                <a:srgbClr val="8D1515"/>
              </a:buClr>
              <a:buNone/>
            </a:pPr>
            <a:endParaRPr lang="en-US" dirty="0"/>
          </a:p>
        </p:txBody>
      </p:sp>
    </p:spTree>
    <p:extLst>
      <p:ext uri="{BB962C8B-B14F-4D97-AF65-F5344CB8AC3E}">
        <p14:creationId xmlns:p14="http://schemas.microsoft.com/office/powerpoint/2010/main" val="15594583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6"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3" name="Rectangle 32">
            <a:extLst>
              <a:ext uri="{FF2B5EF4-FFF2-40B4-BE49-F238E27FC236}">
                <a16:creationId xmlns:a16="http://schemas.microsoft.com/office/drawing/2014/main" id="{441FAA6D-0046-4A2F-8E6E-21A4842E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indoor, shoes, leather, close&#10;&#10;Description automatically generated">
            <a:extLst>
              <a:ext uri="{FF2B5EF4-FFF2-40B4-BE49-F238E27FC236}">
                <a16:creationId xmlns:a16="http://schemas.microsoft.com/office/drawing/2014/main" id="{8647E469-D0A4-CD6A-8C87-22DF60320D21}"/>
              </a:ext>
            </a:extLst>
          </p:cNvPr>
          <p:cNvPicPr>
            <a:picLocks noGrp="1" noChangeAspect="1"/>
          </p:cNvPicPr>
          <p:nvPr>
            <p:ph sz="half" idx="2"/>
          </p:nvPr>
        </p:nvPicPr>
        <p:blipFill rotWithShape="1">
          <a:blip r:embed="rId3"/>
          <a:srcRect l="46214" t="9091" r="18543"/>
          <a:stretch/>
        </p:blipFill>
        <p:spPr>
          <a:xfrm>
            <a:off x="20" y="10"/>
            <a:ext cx="4726526" cy="6857990"/>
          </a:xfrm>
          <a:prstGeom prst="rect">
            <a:avLst/>
          </a:prstGeom>
        </p:spPr>
      </p:pic>
      <p:grpSp>
        <p:nvGrpSpPr>
          <p:cNvPr id="35" name="Group 34">
            <a:extLst>
              <a:ext uri="{FF2B5EF4-FFF2-40B4-BE49-F238E27FC236}">
                <a16:creationId xmlns:a16="http://schemas.microsoft.com/office/drawing/2014/main" id="{62E3E11F-3694-4A25-A6CA-2EC311F18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36" name="Rectangle 19">
              <a:extLst>
                <a:ext uri="{FF2B5EF4-FFF2-40B4-BE49-F238E27FC236}">
                  <a16:creationId xmlns:a16="http://schemas.microsoft.com/office/drawing/2014/main" id="{80D1B0BD-8DCD-47A1-96F6-2C225035A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0">
              <a:extLst>
                <a:ext uri="{FF2B5EF4-FFF2-40B4-BE49-F238E27FC236}">
                  <a16:creationId xmlns:a16="http://schemas.microsoft.com/office/drawing/2014/main" id="{24A95C9A-B923-432F-9745-6446EF8D5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ECD1690-220A-4E9A-8B42-6231686EA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40" name="Freeform 6">
              <a:extLst>
                <a:ext uri="{FF2B5EF4-FFF2-40B4-BE49-F238E27FC236}">
                  <a16:creationId xmlns:a16="http://schemas.microsoft.com/office/drawing/2014/main" id="{806DE5A7-D018-46AF-BDF7-6CDCC6C3F4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43AE4CE0-B238-4049-B45D-71494D777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2" name="Freeform 8">
              <a:extLst>
                <a:ext uri="{FF2B5EF4-FFF2-40B4-BE49-F238E27FC236}">
                  <a16:creationId xmlns:a16="http://schemas.microsoft.com/office/drawing/2014/main" id="{3BB59F37-4598-48D0-9D73-9F329F882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3" name="Freeform 9">
              <a:extLst>
                <a:ext uri="{FF2B5EF4-FFF2-40B4-BE49-F238E27FC236}">
                  <a16:creationId xmlns:a16="http://schemas.microsoft.com/office/drawing/2014/main" id="{37017D10-4E71-48C1-AD3D-C35CFF6B3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ED5EA6CC-320E-4952-AF54-24697E7F9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5" name="Freeform 11">
              <a:extLst>
                <a:ext uri="{FF2B5EF4-FFF2-40B4-BE49-F238E27FC236}">
                  <a16:creationId xmlns:a16="http://schemas.microsoft.com/office/drawing/2014/main" id="{8AE947FD-5039-485D-B8C4-761C15A95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81142F2-3379-AFF2-AB8D-552480EEBA93}"/>
              </a:ext>
            </a:extLst>
          </p:cNvPr>
          <p:cNvSpPr>
            <a:spLocks noGrp="1"/>
          </p:cNvSpPr>
          <p:nvPr>
            <p:ph type="title"/>
          </p:nvPr>
        </p:nvSpPr>
        <p:spPr>
          <a:xfrm>
            <a:off x="3962399" y="685800"/>
            <a:ext cx="7345891" cy="1413933"/>
          </a:xfrm>
        </p:spPr>
        <p:txBody>
          <a:bodyPr vert="horz" lIns="91440" tIns="45720" rIns="91440" bIns="45720" rtlCol="0" anchor="ctr">
            <a:normAutofit/>
          </a:bodyPr>
          <a:lstStyle/>
          <a:p>
            <a:r>
              <a:rPr lang="en-US" dirty="0"/>
              <a:t>Goals</a:t>
            </a:r>
          </a:p>
        </p:txBody>
      </p:sp>
      <p:sp>
        <p:nvSpPr>
          <p:cNvPr id="9" name="Content Placeholder 2">
            <a:extLst>
              <a:ext uri="{FF2B5EF4-FFF2-40B4-BE49-F238E27FC236}">
                <a16:creationId xmlns:a16="http://schemas.microsoft.com/office/drawing/2014/main" id="{A07DBC47-7DBA-C721-0284-7F429F80CE66}"/>
              </a:ext>
            </a:extLst>
          </p:cNvPr>
          <p:cNvSpPr txBox="1">
            <a:spLocks/>
          </p:cNvSpPr>
          <p:nvPr/>
        </p:nvSpPr>
        <p:spPr>
          <a:xfrm>
            <a:off x="3843867" y="2048933"/>
            <a:ext cx="7659156" cy="3742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lgn="just"/>
            <a:r>
              <a:rPr lang="en-US" sz="2400" dirty="0"/>
              <a:t>Our program intends to leverage Markov-Chain properties to analyze individual baseball player statistics and to produce a stochastic probabilities matrix. This product can be used in multiple ways. We will use this information to analyze individual pitcher-batter match-ups. </a:t>
            </a:r>
          </a:p>
        </p:txBody>
      </p:sp>
    </p:spTree>
    <p:extLst>
      <p:ext uri="{BB962C8B-B14F-4D97-AF65-F5344CB8AC3E}">
        <p14:creationId xmlns:p14="http://schemas.microsoft.com/office/powerpoint/2010/main" val="93355514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D6B11F9-7CF4-4EA5-927D-BD9AB9BAA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6" name="Freeform 6">
              <a:extLst>
                <a:ext uri="{FF2B5EF4-FFF2-40B4-BE49-F238E27FC236}">
                  <a16:creationId xmlns:a16="http://schemas.microsoft.com/office/drawing/2014/main" id="{5583BE8A-798A-49D7-83DC-A87057097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6DE657C4-420A-45F7-B1EF-FDF95A5D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1EE460FA-528A-4C78-B916-355E0AE7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38A1243A-751B-4A0E-B1E7-3437113B2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11550A02-C965-4A16-A9A9-E686940FA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4A579E77-1FA8-4170-94D2-499DB104C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3" name="Rectangle 32">
            <a:extLst>
              <a:ext uri="{FF2B5EF4-FFF2-40B4-BE49-F238E27FC236}">
                <a16:creationId xmlns:a16="http://schemas.microsoft.com/office/drawing/2014/main" id="{441FAA6D-0046-4A2F-8E6E-21A4842E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indoor, shoes, leather, close&#10;&#10;Description automatically generated">
            <a:extLst>
              <a:ext uri="{FF2B5EF4-FFF2-40B4-BE49-F238E27FC236}">
                <a16:creationId xmlns:a16="http://schemas.microsoft.com/office/drawing/2014/main" id="{8647E469-D0A4-CD6A-8C87-22DF60320D21}"/>
              </a:ext>
            </a:extLst>
          </p:cNvPr>
          <p:cNvPicPr>
            <a:picLocks noGrp="1" noChangeAspect="1"/>
          </p:cNvPicPr>
          <p:nvPr>
            <p:ph sz="half" idx="2"/>
          </p:nvPr>
        </p:nvPicPr>
        <p:blipFill rotWithShape="1">
          <a:blip r:embed="rId3"/>
          <a:srcRect l="46214" t="9091" r="18543"/>
          <a:stretch/>
        </p:blipFill>
        <p:spPr>
          <a:xfrm>
            <a:off x="20" y="10"/>
            <a:ext cx="4726526" cy="6857990"/>
          </a:xfrm>
          <a:prstGeom prst="rect">
            <a:avLst/>
          </a:prstGeom>
        </p:spPr>
      </p:pic>
      <p:grpSp>
        <p:nvGrpSpPr>
          <p:cNvPr id="35" name="Group 34">
            <a:extLst>
              <a:ext uri="{FF2B5EF4-FFF2-40B4-BE49-F238E27FC236}">
                <a16:creationId xmlns:a16="http://schemas.microsoft.com/office/drawing/2014/main" id="{62E3E11F-3694-4A25-A6CA-2EC311F18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36" name="Rectangle 19">
              <a:extLst>
                <a:ext uri="{FF2B5EF4-FFF2-40B4-BE49-F238E27FC236}">
                  <a16:creationId xmlns:a16="http://schemas.microsoft.com/office/drawing/2014/main" id="{80D1B0BD-8DCD-47A1-96F6-2C225035A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0">
              <a:extLst>
                <a:ext uri="{FF2B5EF4-FFF2-40B4-BE49-F238E27FC236}">
                  <a16:creationId xmlns:a16="http://schemas.microsoft.com/office/drawing/2014/main" id="{24A95C9A-B923-432F-9745-6446EF8D5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ECD1690-220A-4E9A-8B42-6231686EA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40" name="Freeform 6">
              <a:extLst>
                <a:ext uri="{FF2B5EF4-FFF2-40B4-BE49-F238E27FC236}">
                  <a16:creationId xmlns:a16="http://schemas.microsoft.com/office/drawing/2014/main" id="{806DE5A7-D018-46AF-BDF7-6CDCC6C3F4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43AE4CE0-B238-4049-B45D-71494D777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2" name="Freeform 8">
              <a:extLst>
                <a:ext uri="{FF2B5EF4-FFF2-40B4-BE49-F238E27FC236}">
                  <a16:creationId xmlns:a16="http://schemas.microsoft.com/office/drawing/2014/main" id="{3BB59F37-4598-48D0-9D73-9F329F882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3" name="Freeform 9">
              <a:extLst>
                <a:ext uri="{FF2B5EF4-FFF2-40B4-BE49-F238E27FC236}">
                  <a16:creationId xmlns:a16="http://schemas.microsoft.com/office/drawing/2014/main" id="{37017D10-4E71-48C1-AD3D-C35CFF6B3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ED5EA6CC-320E-4952-AF54-24697E7F9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5" name="Freeform 11">
              <a:extLst>
                <a:ext uri="{FF2B5EF4-FFF2-40B4-BE49-F238E27FC236}">
                  <a16:creationId xmlns:a16="http://schemas.microsoft.com/office/drawing/2014/main" id="{8AE947FD-5039-485D-B8C4-761C15A95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81142F2-3379-AFF2-AB8D-552480EEBA93}"/>
              </a:ext>
            </a:extLst>
          </p:cNvPr>
          <p:cNvSpPr>
            <a:spLocks noGrp="1"/>
          </p:cNvSpPr>
          <p:nvPr>
            <p:ph type="title"/>
          </p:nvPr>
        </p:nvSpPr>
        <p:spPr>
          <a:xfrm>
            <a:off x="4000499" y="204052"/>
            <a:ext cx="7345891" cy="1413933"/>
          </a:xfrm>
        </p:spPr>
        <p:txBody>
          <a:bodyPr vert="horz" lIns="91440" tIns="45720" rIns="91440" bIns="45720" rtlCol="0" anchor="ctr">
            <a:normAutofit/>
          </a:bodyPr>
          <a:lstStyle/>
          <a:p>
            <a:r>
              <a:rPr lang="en-US" dirty="0"/>
              <a:t>Importance of Matrix Multiplication</a:t>
            </a:r>
          </a:p>
        </p:txBody>
      </p:sp>
      <p:sp>
        <p:nvSpPr>
          <p:cNvPr id="9" name="Content Placeholder 2">
            <a:extLst>
              <a:ext uri="{FF2B5EF4-FFF2-40B4-BE49-F238E27FC236}">
                <a16:creationId xmlns:a16="http://schemas.microsoft.com/office/drawing/2014/main" id="{A07DBC47-7DBA-C721-0284-7F429F80CE66}"/>
              </a:ext>
            </a:extLst>
          </p:cNvPr>
          <p:cNvSpPr txBox="1">
            <a:spLocks/>
          </p:cNvSpPr>
          <p:nvPr/>
        </p:nvSpPr>
        <p:spPr>
          <a:xfrm>
            <a:off x="3843867" y="2048933"/>
            <a:ext cx="7659156" cy="3742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lgn="just">
              <a:buNone/>
            </a:pPr>
            <a:endParaRPr lang="en-US" sz="2400" dirty="0"/>
          </a:p>
        </p:txBody>
      </p:sp>
      <p:sp>
        <p:nvSpPr>
          <p:cNvPr id="4" name="TextBox 3">
            <a:extLst>
              <a:ext uri="{FF2B5EF4-FFF2-40B4-BE49-F238E27FC236}">
                <a16:creationId xmlns:a16="http://schemas.microsoft.com/office/drawing/2014/main" id="{4ACBFC9A-BB9B-CD7E-7609-08D86D29B15F}"/>
              </a:ext>
            </a:extLst>
          </p:cNvPr>
          <p:cNvSpPr txBox="1"/>
          <p:nvPr/>
        </p:nvSpPr>
        <p:spPr>
          <a:xfrm>
            <a:off x="3868738" y="1935480"/>
            <a:ext cx="8172450" cy="3416320"/>
          </a:xfrm>
          <a:prstGeom prst="rect">
            <a:avLst/>
          </a:prstGeom>
          <a:noFill/>
        </p:spPr>
        <p:txBody>
          <a:bodyPr wrap="square">
            <a:spAutoFit/>
          </a:bodyPr>
          <a:lstStyle/>
          <a:p>
            <a:r>
              <a:rPr lang="en-US" dirty="0"/>
              <a:t>Matrix multiplication is a fundamental operation in scientific computing. Here are just a few of countless uses of this fundamental linear algebra operation:</a:t>
            </a:r>
          </a:p>
          <a:p>
            <a:endParaRPr lang="en-US" dirty="0"/>
          </a:p>
          <a:p>
            <a:pPr marL="285750" indent="-285750">
              <a:buFont typeface="Wingdings" panose="05000000000000000000" pitchFamily="2" charset="2"/>
              <a:buChar char="ü"/>
            </a:pPr>
            <a:r>
              <a:rPr lang="en-US" sz="1400" dirty="0">
                <a:latin typeface="Calibri" panose="020F0502020204030204" pitchFamily="34" charset="0"/>
                <a:cs typeface="Calibri" panose="020F0502020204030204" pitchFamily="34" charset="0"/>
              </a:rPr>
              <a:t>c</a:t>
            </a:r>
            <a:r>
              <a:rPr lang="en-US" sz="1400" dirty="0"/>
              <a:t>ompactly notating systems of linear equations</a:t>
            </a:r>
          </a:p>
          <a:p>
            <a:pPr marL="285750" indent="-285750">
              <a:buFont typeface="Wingdings" panose="05000000000000000000" pitchFamily="2" charset="2"/>
              <a:buChar char="ü"/>
            </a:pPr>
            <a:r>
              <a:rPr lang="en-US" sz="1400" dirty="0"/>
              <a:t>solving least squares problems, e.g. linear regression (both the analytical and the iterative solution)</a:t>
            </a:r>
          </a:p>
          <a:p>
            <a:pPr marL="285750" indent="-285750">
              <a:buFont typeface="Wingdings" panose="05000000000000000000" pitchFamily="2" charset="2"/>
              <a:buChar char="ü"/>
            </a:pPr>
            <a:r>
              <a:rPr lang="en-US" sz="1400" dirty="0"/>
              <a:t>characteristic equations in differential equations are based on eigenvalue   decomposition</a:t>
            </a:r>
          </a:p>
          <a:p>
            <a:pPr marL="285750" indent="-285750">
              <a:buFont typeface="Wingdings" panose="05000000000000000000" pitchFamily="2" charset="2"/>
              <a:buChar char="ü"/>
            </a:pPr>
            <a:r>
              <a:rPr lang="en-US" sz="1400" dirty="0"/>
              <a:t>dimensionality reduction (PCA)</a:t>
            </a:r>
          </a:p>
          <a:p>
            <a:pPr marL="285750" indent="-285750">
              <a:buFont typeface="Wingdings" panose="05000000000000000000" pitchFamily="2" charset="2"/>
              <a:buChar char="ü"/>
            </a:pPr>
            <a:r>
              <a:rPr lang="en-US" sz="1400" dirty="0"/>
              <a:t>decompositions such as SVD (since M=UΣV∗), which can be used e.g. in topic modeling (LSA)</a:t>
            </a:r>
          </a:p>
          <a:p>
            <a:pPr marL="285750" indent="-285750">
              <a:buFont typeface="Wingdings" panose="05000000000000000000" pitchFamily="2" charset="2"/>
              <a:buChar char="ü"/>
            </a:pPr>
            <a:r>
              <a:rPr lang="en-US" sz="1400" dirty="0"/>
              <a:t>developing search result ranking algorithms (e.g. PageRank)</a:t>
            </a:r>
          </a:p>
          <a:p>
            <a:pPr marL="285750" indent="-285750">
              <a:buFont typeface="Wingdings" panose="05000000000000000000" pitchFamily="2" charset="2"/>
              <a:buChar char="ü"/>
            </a:pPr>
            <a:r>
              <a:rPr lang="en-US" sz="1400" dirty="0"/>
              <a:t>finding the transitive closure in graphs</a:t>
            </a:r>
          </a:p>
          <a:p>
            <a:pPr marL="285750" indent="-285750">
              <a:buFont typeface="Wingdings" panose="05000000000000000000" pitchFamily="2" charset="2"/>
              <a:buChar char="ü"/>
            </a:pPr>
            <a:r>
              <a:rPr lang="en-US" sz="1400" dirty="0"/>
              <a:t>solving the all-pairs shortest path (APSP) problem</a:t>
            </a:r>
          </a:p>
          <a:p>
            <a:endParaRPr lang="en-US" sz="1400" dirty="0"/>
          </a:p>
          <a:p>
            <a:pPr algn="ctr"/>
            <a:r>
              <a:rPr lang="en-US" dirty="0"/>
              <a:t>Source: https://marek.ai/matrix-multiplication-on-cpu.html</a:t>
            </a:r>
          </a:p>
          <a:p>
            <a:endParaRPr lang="en-US" dirty="0"/>
          </a:p>
        </p:txBody>
      </p:sp>
    </p:spTree>
    <p:extLst>
      <p:ext uri="{BB962C8B-B14F-4D97-AF65-F5344CB8AC3E}">
        <p14:creationId xmlns:p14="http://schemas.microsoft.com/office/powerpoint/2010/main" val="383456718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584D-9402-4277-6AB0-00DFF953AECE}"/>
              </a:ext>
            </a:extLst>
          </p:cNvPr>
          <p:cNvSpPr>
            <a:spLocks noGrp="1"/>
          </p:cNvSpPr>
          <p:nvPr>
            <p:ph type="title"/>
          </p:nvPr>
        </p:nvSpPr>
        <p:spPr/>
        <p:txBody>
          <a:bodyPr/>
          <a:lstStyle/>
          <a:p>
            <a:r>
              <a:rPr lang="en-US" dirty="0"/>
              <a:t>Why Use Markov Chains for Sports Analysis?</a:t>
            </a:r>
          </a:p>
        </p:txBody>
      </p:sp>
      <p:sp>
        <p:nvSpPr>
          <p:cNvPr id="3" name="Content Placeholder 2">
            <a:extLst>
              <a:ext uri="{FF2B5EF4-FFF2-40B4-BE49-F238E27FC236}">
                <a16:creationId xmlns:a16="http://schemas.microsoft.com/office/drawing/2014/main" id="{6129C58E-F1C0-23DB-FFAC-E52C2D023C5C}"/>
              </a:ext>
            </a:extLst>
          </p:cNvPr>
          <p:cNvSpPr>
            <a:spLocks noGrp="1"/>
          </p:cNvSpPr>
          <p:nvPr>
            <p:ph idx="1"/>
          </p:nvPr>
        </p:nvSpPr>
        <p:spPr/>
        <p:txBody>
          <a:bodyPr>
            <a:normAutofit fontScale="85000" lnSpcReduction="10000"/>
          </a:bodyPr>
          <a:lstStyle/>
          <a:p>
            <a:pPr marL="0" indent="0">
              <a:buNone/>
            </a:pPr>
            <a:endParaRPr lang="en-US" dirty="0"/>
          </a:p>
          <a:p>
            <a:pPr>
              <a:buClr>
                <a:srgbClr val="8D1515"/>
              </a:buClr>
            </a:pPr>
            <a:r>
              <a:rPr lang="en-US" dirty="0"/>
              <a:t>It has advantages in terms of speed and precision.</a:t>
            </a:r>
          </a:p>
          <a:p>
            <a:pPr>
              <a:buClr>
                <a:srgbClr val="8D1515"/>
              </a:buClr>
            </a:pPr>
            <a:r>
              <a:rPr lang="en-US" dirty="0"/>
              <a:t>From successional data, a Markov model is relatively simple to construct.</a:t>
            </a:r>
          </a:p>
          <a:p>
            <a:pPr>
              <a:buClr>
                <a:srgbClr val="8D1515"/>
              </a:buClr>
            </a:pPr>
            <a:r>
              <a:rPr lang="en-US" dirty="0"/>
              <a:t>The primary parameters of dynamic change (in context of the sport's dynamics as it generates massive amounts of data) are summarized in the transition matrix.</a:t>
            </a:r>
          </a:p>
          <a:p>
            <a:pPr>
              <a:buClr>
                <a:srgbClr val="8D1515"/>
              </a:buClr>
            </a:pPr>
            <a:r>
              <a:rPr lang="en-US" dirty="0"/>
              <a:t>It provides a comprehensive view of the sports system’s evolution over time.</a:t>
            </a:r>
          </a:p>
          <a:p>
            <a:pPr>
              <a:buClr>
                <a:srgbClr val="8D1515"/>
              </a:buClr>
            </a:pPr>
            <a:r>
              <a:rPr lang="en-US" dirty="0"/>
              <a:t>It can easily model additional data and new parameters as data collection is improved.</a:t>
            </a:r>
          </a:p>
          <a:p>
            <a:pPr marL="0" indent="0">
              <a:buNone/>
            </a:pPr>
            <a:r>
              <a:rPr lang="en-US" sz="1900" dirty="0"/>
              <a:t>(Pathak, 2021)</a:t>
            </a:r>
          </a:p>
          <a:p>
            <a:pPr>
              <a:buClr>
                <a:srgbClr val="8D1515"/>
              </a:buClr>
            </a:pPr>
            <a:endParaRPr lang="en-US" dirty="0"/>
          </a:p>
        </p:txBody>
      </p:sp>
    </p:spTree>
    <p:extLst>
      <p:ext uri="{BB962C8B-B14F-4D97-AF65-F5344CB8AC3E}">
        <p14:creationId xmlns:p14="http://schemas.microsoft.com/office/powerpoint/2010/main" val="9077700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A91F-6DB1-86B3-9274-C9D54CE9BA43}"/>
              </a:ext>
            </a:extLst>
          </p:cNvPr>
          <p:cNvSpPr>
            <a:spLocks noGrp="1"/>
          </p:cNvSpPr>
          <p:nvPr>
            <p:ph type="title"/>
          </p:nvPr>
        </p:nvSpPr>
        <p:spPr>
          <a:xfrm>
            <a:off x="1484311" y="330200"/>
            <a:ext cx="10018713" cy="1752599"/>
          </a:xfrm>
        </p:spPr>
        <p:txBody>
          <a:bodyPr/>
          <a:lstStyle/>
          <a:p>
            <a:r>
              <a:rPr lang="en-US" dirty="0"/>
              <a:t>Markov-Chain Approach</a:t>
            </a:r>
          </a:p>
        </p:txBody>
      </p:sp>
      <p:sp>
        <p:nvSpPr>
          <p:cNvPr id="4" name="Content Placeholder 3">
            <a:extLst>
              <a:ext uri="{FF2B5EF4-FFF2-40B4-BE49-F238E27FC236}">
                <a16:creationId xmlns:a16="http://schemas.microsoft.com/office/drawing/2014/main" id="{E9B26A6F-DEDC-323B-9234-C2FE96759ED7}"/>
              </a:ext>
            </a:extLst>
          </p:cNvPr>
          <p:cNvSpPr>
            <a:spLocks noGrp="1"/>
          </p:cNvSpPr>
          <p:nvPr>
            <p:ph sz="half" idx="2"/>
          </p:nvPr>
        </p:nvSpPr>
        <p:spPr/>
        <p:txBody>
          <a:bodyPr anchor="t" anchorCtr="0">
            <a:normAutofit/>
          </a:bodyPr>
          <a:lstStyle/>
          <a:p>
            <a:r>
              <a:rPr lang="en-US" sz="2000" dirty="0"/>
              <a:t>A Markov-Chain model is constructed from states and the probabilities of transitioning between those states.</a:t>
            </a:r>
          </a:p>
          <a:p>
            <a:r>
              <a:rPr lang="en-US" sz="2000" dirty="0"/>
              <a:t>Pictured here is a finite state machine with three states. The arrows represent the probability of a particular state transition occurring when at a given state. This can be represented in the form of a matrix.</a:t>
            </a:r>
          </a:p>
        </p:txBody>
      </p:sp>
      <p:sp>
        <p:nvSpPr>
          <p:cNvPr id="6" name="Flowchart: Connector 5">
            <a:extLst>
              <a:ext uri="{FF2B5EF4-FFF2-40B4-BE49-F238E27FC236}">
                <a16:creationId xmlns:a16="http://schemas.microsoft.com/office/drawing/2014/main" id="{00F4C257-50FA-0DB6-DEB1-5DB2201BCBB6}"/>
              </a:ext>
            </a:extLst>
          </p:cNvPr>
          <p:cNvSpPr/>
          <p:nvPr/>
        </p:nvSpPr>
        <p:spPr>
          <a:xfrm>
            <a:off x="4860170" y="4611285"/>
            <a:ext cx="596900" cy="558800"/>
          </a:xfrm>
          <a:prstGeom prst="flowChartConnector">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068A79FB-4724-BEA6-1569-B1FD17C70154}"/>
              </a:ext>
            </a:extLst>
          </p:cNvPr>
          <p:cNvSpPr/>
          <p:nvPr/>
        </p:nvSpPr>
        <p:spPr>
          <a:xfrm>
            <a:off x="1722008" y="4372802"/>
            <a:ext cx="596900" cy="558800"/>
          </a:xfrm>
          <a:prstGeom prst="flowChartConnector">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9E9E7936-2379-8A6F-3107-ABA6D992DAFE}"/>
              </a:ext>
            </a:extLst>
          </p:cNvPr>
          <p:cNvSpPr/>
          <p:nvPr/>
        </p:nvSpPr>
        <p:spPr>
          <a:xfrm>
            <a:off x="3632164" y="2436519"/>
            <a:ext cx="596900" cy="558800"/>
          </a:xfrm>
          <a:prstGeom prst="flowChartConnector">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Curved 9">
            <a:extLst>
              <a:ext uri="{FF2B5EF4-FFF2-40B4-BE49-F238E27FC236}">
                <a16:creationId xmlns:a16="http://schemas.microsoft.com/office/drawing/2014/main" id="{77083848-AABD-D2DA-CADE-6DE25DFE053D}"/>
              </a:ext>
            </a:extLst>
          </p:cNvPr>
          <p:cNvCxnSpPr>
            <a:cxnSpLocks/>
            <a:stCxn id="6" idx="7"/>
            <a:endCxn id="8" idx="6"/>
          </p:cNvCxnSpPr>
          <p:nvPr/>
        </p:nvCxnSpPr>
        <p:spPr>
          <a:xfrm rot="16200000" flipV="1">
            <a:off x="3810760" y="3134223"/>
            <a:ext cx="1977200" cy="1140592"/>
          </a:xfrm>
          <a:prstGeom prst="curvedConnector2">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4" name="Connector: Curved 13">
            <a:extLst>
              <a:ext uri="{FF2B5EF4-FFF2-40B4-BE49-F238E27FC236}">
                <a16:creationId xmlns:a16="http://schemas.microsoft.com/office/drawing/2014/main" id="{E53BFE32-ED86-A031-CDD4-3FFB5582916B}"/>
              </a:ext>
            </a:extLst>
          </p:cNvPr>
          <p:cNvCxnSpPr>
            <a:cxnSpLocks/>
            <a:stCxn id="8" idx="4"/>
            <a:endCxn id="6" idx="2"/>
          </p:cNvCxnSpPr>
          <p:nvPr/>
        </p:nvCxnSpPr>
        <p:spPr>
          <a:xfrm rot="16200000" flipH="1">
            <a:off x="3447709" y="3478224"/>
            <a:ext cx="1895366" cy="929556"/>
          </a:xfrm>
          <a:prstGeom prst="curvedConnector2">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7" name="Connector: Curved 16">
            <a:extLst>
              <a:ext uri="{FF2B5EF4-FFF2-40B4-BE49-F238E27FC236}">
                <a16:creationId xmlns:a16="http://schemas.microsoft.com/office/drawing/2014/main" id="{56D0609B-880C-CA01-BF51-08F211265E52}"/>
              </a:ext>
            </a:extLst>
          </p:cNvPr>
          <p:cNvCxnSpPr>
            <a:cxnSpLocks/>
            <a:stCxn id="7" idx="5"/>
            <a:endCxn id="6" idx="3"/>
          </p:cNvCxnSpPr>
          <p:nvPr/>
        </p:nvCxnSpPr>
        <p:spPr>
          <a:xfrm rot="16200000" flipH="1">
            <a:off x="3470298" y="3610964"/>
            <a:ext cx="238483" cy="2716090"/>
          </a:xfrm>
          <a:prstGeom prst="curvedConnector3">
            <a:avLst>
              <a:gd name="adj1" fmla="val 230170"/>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0" name="Connector: Curved 19">
            <a:extLst>
              <a:ext uri="{FF2B5EF4-FFF2-40B4-BE49-F238E27FC236}">
                <a16:creationId xmlns:a16="http://schemas.microsoft.com/office/drawing/2014/main" id="{752FF8A8-BAC1-4428-A808-93E217A71403}"/>
              </a:ext>
            </a:extLst>
          </p:cNvPr>
          <p:cNvCxnSpPr>
            <a:cxnSpLocks/>
            <a:stCxn id="8" idx="2"/>
            <a:endCxn id="7" idx="0"/>
          </p:cNvCxnSpPr>
          <p:nvPr/>
        </p:nvCxnSpPr>
        <p:spPr>
          <a:xfrm rot="10800000" flipV="1">
            <a:off x="2020458" y="2715918"/>
            <a:ext cx="1611706" cy="1656883"/>
          </a:xfrm>
          <a:prstGeom prst="curvedConnector2">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4" name="Connector: Curved 23">
            <a:extLst>
              <a:ext uri="{FF2B5EF4-FFF2-40B4-BE49-F238E27FC236}">
                <a16:creationId xmlns:a16="http://schemas.microsoft.com/office/drawing/2014/main" id="{0057C528-0E85-DD03-0918-6A76B2B49E3B}"/>
              </a:ext>
            </a:extLst>
          </p:cNvPr>
          <p:cNvCxnSpPr>
            <a:cxnSpLocks/>
            <a:stCxn id="7" idx="6"/>
            <a:endCxn id="8" idx="3"/>
          </p:cNvCxnSpPr>
          <p:nvPr/>
        </p:nvCxnSpPr>
        <p:spPr>
          <a:xfrm flipV="1">
            <a:off x="2318908" y="2913485"/>
            <a:ext cx="1400670" cy="1738717"/>
          </a:xfrm>
          <a:prstGeom prst="curvedConnector2">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12B19F0A-53DE-369F-623A-4273AA1C3E93}"/>
              </a:ext>
            </a:extLst>
          </p:cNvPr>
          <p:cNvSpPr txBox="1"/>
          <p:nvPr/>
        </p:nvSpPr>
        <p:spPr>
          <a:xfrm>
            <a:off x="3719578" y="2482598"/>
            <a:ext cx="372218" cy="430887"/>
          </a:xfrm>
          <a:prstGeom prst="rect">
            <a:avLst/>
          </a:prstGeom>
          <a:noFill/>
        </p:spPr>
        <p:txBody>
          <a:bodyPr wrap="none" rtlCol="0">
            <a:spAutoFit/>
          </a:bodyPr>
          <a:lstStyle/>
          <a:p>
            <a:r>
              <a:rPr lang="en-US" sz="2200" b="1" dirty="0">
                <a:solidFill>
                  <a:srgbClr val="FF0000"/>
                </a:solidFill>
                <a:latin typeface="Arial Black" panose="020B0A04020102020204" pitchFamily="34" charset="0"/>
              </a:rPr>
              <a:t>1</a:t>
            </a:r>
          </a:p>
        </p:txBody>
      </p:sp>
      <p:sp>
        <p:nvSpPr>
          <p:cNvPr id="32" name="TextBox 31">
            <a:extLst>
              <a:ext uri="{FF2B5EF4-FFF2-40B4-BE49-F238E27FC236}">
                <a16:creationId xmlns:a16="http://schemas.microsoft.com/office/drawing/2014/main" id="{05B36CCA-AADB-AC38-6D57-66BE56CF0F16}"/>
              </a:ext>
            </a:extLst>
          </p:cNvPr>
          <p:cNvSpPr txBox="1"/>
          <p:nvPr/>
        </p:nvSpPr>
        <p:spPr>
          <a:xfrm>
            <a:off x="4972511" y="4716158"/>
            <a:ext cx="372218" cy="430887"/>
          </a:xfrm>
          <a:prstGeom prst="rect">
            <a:avLst/>
          </a:prstGeom>
          <a:noFill/>
        </p:spPr>
        <p:txBody>
          <a:bodyPr wrap="none" rtlCol="0">
            <a:spAutoFit/>
          </a:bodyPr>
          <a:lstStyle/>
          <a:p>
            <a:r>
              <a:rPr lang="en-US" sz="2200" b="1" dirty="0">
                <a:solidFill>
                  <a:srgbClr val="FF0000"/>
                </a:solidFill>
                <a:latin typeface="Arial Black" panose="020B0A04020102020204" pitchFamily="34" charset="0"/>
              </a:rPr>
              <a:t>2</a:t>
            </a:r>
          </a:p>
        </p:txBody>
      </p:sp>
      <p:sp>
        <p:nvSpPr>
          <p:cNvPr id="33" name="TextBox 32">
            <a:extLst>
              <a:ext uri="{FF2B5EF4-FFF2-40B4-BE49-F238E27FC236}">
                <a16:creationId xmlns:a16="http://schemas.microsoft.com/office/drawing/2014/main" id="{49BD90D2-8415-038B-8447-975F3DDABEF9}"/>
              </a:ext>
            </a:extLst>
          </p:cNvPr>
          <p:cNvSpPr txBox="1"/>
          <p:nvPr/>
        </p:nvSpPr>
        <p:spPr>
          <a:xfrm>
            <a:off x="1828856" y="4477675"/>
            <a:ext cx="372218" cy="430887"/>
          </a:xfrm>
          <a:prstGeom prst="rect">
            <a:avLst/>
          </a:prstGeom>
          <a:noFill/>
        </p:spPr>
        <p:txBody>
          <a:bodyPr wrap="none" rtlCol="0">
            <a:spAutoFit/>
          </a:bodyPr>
          <a:lstStyle/>
          <a:p>
            <a:r>
              <a:rPr lang="en-US" sz="2200" b="1" dirty="0">
                <a:solidFill>
                  <a:srgbClr val="FF0000"/>
                </a:solidFill>
                <a:latin typeface="Arial Black" panose="020B0A04020102020204" pitchFamily="34" charset="0"/>
              </a:rPr>
              <a:t>3</a:t>
            </a:r>
          </a:p>
        </p:txBody>
      </p:sp>
      <p:sp>
        <p:nvSpPr>
          <p:cNvPr id="34" name="TextBox 33">
            <a:extLst>
              <a:ext uri="{FF2B5EF4-FFF2-40B4-BE49-F238E27FC236}">
                <a16:creationId xmlns:a16="http://schemas.microsoft.com/office/drawing/2014/main" id="{B8B706AA-58FC-4AE5-4CB4-963526F0A210}"/>
              </a:ext>
            </a:extLst>
          </p:cNvPr>
          <p:cNvSpPr txBox="1"/>
          <p:nvPr/>
        </p:nvSpPr>
        <p:spPr>
          <a:xfrm>
            <a:off x="3025973" y="4244441"/>
            <a:ext cx="662361" cy="338554"/>
          </a:xfrm>
          <a:prstGeom prst="rect">
            <a:avLst/>
          </a:prstGeom>
          <a:noFill/>
        </p:spPr>
        <p:txBody>
          <a:bodyPr wrap="none" rtlCol="0">
            <a:spAutoFit/>
          </a:bodyPr>
          <a:lstStyle/>
          <a:p>
            <a:r>
              <a:rPr lang="en-US" sz="1600" b="1" dirty="0">
                <a:solidFill>
                  <a:srgbClr val="FF0000"/>
                </a:solidFill>
                <a:latin typeface="Arial Black" panose="020B0A04020102020204" pitchFamily="34" charset="0"/>
              </a:rPr>
              <a:t>0.75</a:t>
            </a:r>
          </a:p>
        </p:txBody>
      </p:sp>
      <p:sp>
        <p:nvSpPr>
          <p:cNvPr id="45" name="TextBox 44">
            <a:extLst>
              <a:ext uri="{FF2B5EF4-FFF2-40B4-BE49-F238E27FC236}">
                <a16:creationId xmlns:a16="http://schemas.microsoft.com/office/drawing/2014/main" id="{D4C98EBD-B5B3-5D4D-C368-B96C25ABC91D}"/>
              </a:ext>
            </a:extLst>
          </p:cNvPr>
          <p:cNvSpPr txBox="1"/>
          <p:nvPr/>
        </p:nvSpPr>
        <p:spPr>
          <a:xfrm>
            <a:off x="2962979" y="5452646"/>
            <a:ext cx="662361" cy="338554"/>
          </a:xfrm>
          <a:prstGeom prst="rect">
            <a:avLst/>
          </a:prstGeom>
          <a:noFill/>
        </p:spPr>
        <p:txBody>
          <a:bodyPr wrap="none" rtlCol="0">
            <a:spAutoFit/>
          </a:bodyPr>
          <a:lstStyle/>
          <a:p>
            <a:r>
              <a:rPr lang="en-US" sz="1600" b="1" dirty="0">
                <a:solidFill>
                  <a:srgbClr val="FF0000"/>
                </a:solidFill>
                <a:latin typeface="Arial Black" panose="020B0A04020102020204" pitchFamily="34" charset="0"/>
              </a:rPr>
              <a:t>0.25</a:t>
            </a:r>
          </a:p>
        </p:txBody>
      </p:sp>
      <p:sp>
        <p:nvSpPr>
          <p:cNvPr id="46" name="TextBox 45">
            <a:extLst>
              <a:ext uri="{FF2B5EF4-FFF2-40B4-BE49-F238E27FC236}">
                <a16:creationId xmlns:a16="http://schemas.microsoft.com/office/drawing/2014/main" id="{21DFE42E-4D87-8936-3E74-B016E323AA37}"/>
              </a:ext>
            </a:extLst>
          </p:cNvPr>
          <p:cNvSpPr txBox="1"/>
          <p:nvPr/>
        </p:nvSpPr>
        <p:spPr>
          <a:xfrm>
            <a:off x="3891074" y="4615859"/>
            <a:ext cx="526106" cy="338554"/>
          </a:xfrm>
          <a:prstGeom prst="rect">
            <a:avLst/>
          </a:prstGeom>
          <a:noFill/>
        </p:spPr>
        <p:txBody>
          <a:bodyPr wrap="none" rtlCol="0">
            <a:spAutoFit/>
          </a:bodyPr>
          <a:lstStyle/>
          <a:p>
            <a:r>
              <a:rPr lang="en-US" sz="1600" b="1" dirty="0">
                <a:solidFill>
                  <a:srgbClr val="FF0000"/>
                </a:solidFill>
                <a:latin typeface="Arial Black" panose="020B0A04020102020204" pitchFamily="34" charset="0"/>
              </a:rPr>
              <a:t>0.5</a:t>
            </a:r>
          </a:p>
        </p:txBody>
      </p:sp>
      <p:sp>
        <p:nvSpPr>
          <p:cNvPr id="47" name="TextBox 46">
            <a:extLst>
              <a:ext uri="{FF2B5EF4-FFF2-40B4-BE49-F238E27FC236}">
                <a16:creationId xmlns:a16="http://schemas.microsoft.com/office/drawing/2014/main" id="{8E13400F-10AF-1127-54FF-3C20AFF50096}"/>
              </a:ext>
            </a:extLst>
          </p:cNvPr>
          <p:cNvSpPr txBox="1"/>
          <p:nvPr/>
        </p:nvSpPr>
        <p:spPr>
          <a:xfrm>
            <a:off x="5013548" y="3137129"/>
            <a:ext cx="526106" cy="338554"/>
          </a:xfrm>
          <a:prstGeom prst="rect">
            <a:avLst/>
          </a:prstGeom>
          <a:noFill/>
        </p:spPr>
        <p:txBody>
          <a:bodyPr wrap="none" rtlCol="0">
            <a:spAutoFit/>
          </a:bodyPr>
          <a:lstStyle/>
          <a:p>
            <a:r>
              <a:rPr lang="en-US" sz="1600" b="1" dirty="0">
                <a:solidFill>
                  <a:srgbClr val="FF0000"/>
                </a:solidFill>
                <a:latin typeface="Arial Black" panose="020B0A04020102020204" pitchFamily="34" charset="0"/>
              </a:rPr>
              <a:t>0.6</a:t>
            </a:r>
          </a:p>
        </p:txBody>
      </p:sp>
      <p:sp>
        <p:nvSpPr>
          <p:cNvPr id="48" name="TextBox 47">
            <a:extLst>
              <a:ext uri="{FF2B5EF4-FFF2-40B4-BE49-F238E27FC236}">
                <a16:creationId xmlns:a16="http://schemas.microsoft.com/office/drawing/2014/main" id="{03EFDBC2-B02F-979E-47C5-689911502A00}"/>
              </a:ext>
            </a:extLst>
          </p:cNvPr>
          <p:cNvSpPr txBox="1"/>
          <p:nvPr/>
        </p:nvSpPr>
        <p:spPr>
          <a:xfrm>
            <a:off x="1955986" y="2798575"/>
            <a:ext cx="526106" cy="338554"/>
          </a:xfrm>
          <a:prstGeom prst="rect">
            <a:avLst/>
          </a:prstGeom>
          <a:noFill/>
        </p:spPr>
        <p:txBody>
          <a:bodyPr wrap="none" rtlCol="0">
            <a:spAutoFit/>
          </a:bodyPr>
          <a:lstStyle/>
          <a:p>
            <a:r>
              <a:rPr lang="en-US" sz="1600" b="1" dirty="0">
                <a:solidFill>
                  <a:srgbClr val="FF0000"/>
                </a:solidFill>
                <a:latin typeface="Arial Black" panose="020B0A04020102020204" pitchFamily="34" charset="0"/>
              </a:rPr>
              <a:t>0.5</a:t>
            </a:r>
          </a:p>
        </p:txBody>
      </p:sp>
      <p:cxnSp>
        <p:nvCxnSpPr>
          <p:cNvPr id="49" name="Connector: Curved 48">
            <a:extLst>
              <a:ext uri="{FF2B5EF4-FFF2-40B4-BE49-F238E27FC236}">
                <a16:creationId xmlns:a16="http://schemas.microsoft.com/office/drawing/2014/main" id="{002AE376-41F6-C03E-EFAB-66CDE92C631A}"/>
              </a:ext>
            </a:extLst>
          </p:cNvPr>
          <p:cNvCxnSpPr>
            <a:cxnSpLocks/>
            <a:stCxn id="6" idx="4"/>
            <a:endCxn id="6" idx="6"/>
          </p:cNvCxnSpPr>
          <p:nvPr/>
        </p:nvCxnSpPr>
        <p:spPr>
          <a:xfrm rot="5400000" flipH="1" flipV="1">
            <a:off x="5168145" y="4881160"/>
            <a:ext cx="279400" cy="298450"/>
          </a:xfrm>
          <a:prstGeom prst="curvedConnector4">
            <a:avLst>
              <a:gd name="adj1" fmla="val -81818"/>
              <a:gd name="adj2" fmla="val 176596"/>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52" name="TextBox 51">
            <a:extLst>
              <a:ext uri="{FF2B5EF4-FFF2-40B4-BE49-F238E27FC236}">
                <a16:creationId xmlns:a16="http://schemas.microsoft.com/office/drawing/2014/main" id="{9591F708-9910-D45D-287C-885C94646A41}"/>
              </a:ext>
            </a:extLst>
          </p:cNvPr>
          <p:cNvSpPr txBox="1"/>
          <p:nvPr/>
        </p:nvSpPr>
        <p:spPr>
          <a:xfrm>
            <a:off x="5569894" y="5321004"/>
            <a:ext cx="526106" cy="338554"/>
          </a:xfrm>
          <a:prstGeom prst="rect">
            <a:avLst/>
          </a:prstGeom>
          <a:noFill/>
        </p:spPr>
        <p:txBody>
          <a:bodyPr wrap="none" rtlCol="0">
            <a:spAutoFit/>
          </a:bodyPr>
          <a:lstStyle/>
          <a:p>
            <a:r>
              <a:rPr lang="en-US" sz="1600" b="1" dirty="0">
                <a:solidFill>
                  <a:srgbClr val="FF0000"/>
                </a:solidFill>
                <a:latin typeface="Arial Black" panose="020B0A04020102020204" pitchFamily="34" charset="0"/>
              </a:rPr>
              <a:t>0.4</a:t>
            </a:r>
          </a:p>
        </p:txBody>
      </p:sp>
    </p:spTree>
    <p:extLst>
      <p:ext uri="{BB962C8B-B14F-4D97-AF65-F5344CB8AC3E}">
        <p14:creationId xmlns:p14="http://schemas.microsoft.com/office/powerpoint/2010/main" val="13381440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9A9B099F-56E9-451E-E8C9-4A1514214E06}"/>
              </a:ext>
            </a:extLst>
          </p:cNvPr>
          <p:cNvSpPr>
            <a:spLocks noGrp="1"/>
          </p:cNvSpPr>
          <p:nvPr>
            <p:ph sz="half" idx="2"/>
          </p:nvPr>
        </p:nvSpPr>
        <p:spPr>
          <a:xfrm>
            <a:off x="6607967" y="2667000"/>
            <a:ext cx="4895056" cy="3124200"/>
          </a:xfrm>
        </p:spPr>
        <p:txBody>
          <a:bodyPr anchor="t" anchorCtr="0">
            <a:normAutofit/>
          </a:bodyPr>
          <a:lstStyle/>
          <a:p>
            <a:r>
              <a:rPr lang="en-US" sz="2000" dirty="0"/>
              <a:t>This is the matrix representation of the previous figure. Highlighted in yellow is a transition matrix.</a:t>
            </a:r>
          </a:p>
          <a:p>
            <a:r>
              <a:rPr lang="en-US" sz="2000" dirty="0"/>
              <a:t>Example use: The probability of moving from state 3 to state 1 is 0.75 or 75%. </a:t>
            </a:r>
          </a:p>
          <a:p>
            <a:r>
              <a:rPr lang="en-US" sz="2000" dirty="0"/>
              <a:t>The usages of the Markov-Chain are far to numerous for us to explain in extensive detail. </a:t>
            </a:r>
          </a:p>
        </p:txBody>
      </p:sp>
      <p:sp>
        <p:nvSpPr>
          <p:cNvPr id="8" name="Title 1">
            <a:extLst>
              <a:ext uri="{FF2B5EF4-FFF2-40B4-BE49-F238E27FC236}">
                <a16:creationId xmlns:a16="http://schemas.microsoft.com/office/drawing/2014/main" id="{16848440-4CDA-82B8-3F92-D20CD99B1698}"/>
              </a:ext>
            </a:extLst>
          </p:cNvPr>
          <p:cNvSpPr>
            <a:spLocks noGrp="1"/>
          </p:cNvSpPr>
          <p:nvPr>
            <p:ph type="title"/>
          </p:nvPr>
        </p:nvSpPr>
        <p:spPr>
          <a:xfrm>
            <a:off x="1484311" y="330200"/>
            <a:ext cx="10018713" cy="1752599"/>
          </a:xfrm>
        </p:spPr>
        <p:txBody>
          <a:bodyPr/>
          <a:lstStyle/>
          <a:p>
            <a:r>
              <a:rPr lang="en-US" dirty="0"/>
              <a:t>Markov-Chain Approach</a:t>
            </a:r>
          </a:p>
        </p:txBody>
      </p:sp>
      <p:sp>
        <p:nvSpPr>
          <p:cNvPr id="10" name="Content Placeholder 9">
            <a:extLst>
              <a:ext uri="{FF2B5EF4-FFF2-40B4-BE49-F238E27FC236}">
                <a16:creationId xmlns:a16="http://schemas.microsoft.com/office/drawing/2014/main" id="{1854B422-EE9C-ECE9-3DC9-949DCE6B19AD}"/>
              </a:ext>
            </a:extLst>
          </p:cNvPr>
          <p:cNvSpPr>
            <a:spLocks noGrp="1"/>
          </p:cNvSpPr>
          <p:nvPr>
            <p:ph sz="half" idx="1"/>
          </p:nvPr>
        </p:nvSpPr>
        <p:spPr/>
        <p:txBody>
          <a:bodyPr/>
          <a:lstStyle/>
          <a:p>
            <a:endParaRPr lang="en-US"/>
          </a:p>
        </p:txBody>
      </p:sp>
      <p:graphicFrame>
        <p:nvGraphicFramePr>
          <p:cNvPr id="11" name="Table 5">
            <a:extLst>
              <a:ext uri="{FF2B5EF4-FFF2-40B4-BE49-F238E27FC236}">
                <a16:creationId xmlns:a16="http://schemas.microsoft.com/office/drawing/2014/main" id="{BFE08371-CA90-DBD1-9FFB-1A893BFD6698}"/>
              </a:ext>
            </a:extLst>
          </p:cNvPr>
          <p:cNvGraphicFramePr>
            <a:graphicFrameLocks/>
          </p:cNvGraphicFramePr>
          <p:nvPr>
            <p:extLst>
              <p:ext uri="{D42A27DB-BD31-4B8C-83A1-F6EECF244321}">
                <p14:modId xmlns:p14="http://schemas.microsoft.com/office/powerpoint/2010/main" val="1953248348"/>
              </p:ext>
            </p:extLst>
          </p:nvPr>
        </p:nvGraphicFramePr>
        <p:xfrm>
          <a:off x="1484311" y="2667000"/>
          <a:ext cx="4895053" cy="3124200"/>
        </p:xfrm>
        <a:graphic>
          <a:graphicData uri="http://schemas.openxmlformats.org/drawingml/2006/table">
            <a:tbl>
              <a:tblPr firstRow="1" bandRow="1">
                <a:tableStyleId>{5C22544A-7EE6-4342-B048-85BDC9FD1C3A}</a:tableStyleId>
              </a:tblPr>
              <a:tblGrid>
                <a:gridCol w="828453">
                  <a:extLst>
                    <a:ext uri="{9D8B030D-6E8A-4147-A177-3AD203B41FA5}">
                      <a16:colId xmlns:a16="http://schemas.microsoft.com/office/drawing/2014/main" val="3686714122"/>
                    </a:ext>
                  </a:extLst>
                </a:gridCol>
                <a:gridCol w="1016650">
                  <a:extLst>
                    <a:ext uri="{9D8B030D-6E8A-4147-A177-3AD203B41FA5}">
                      <a16:colId xmlns:a16="http://schemas.microsoft.com/office/drawing/2014/main" val="676623458"/>
                    </a:ext>
                  </a:extLst>
                </a:gridCol>
                <a:gridCol w="1016650">
                  <a:extLst>
                    <a:ext uri="{9D8B030D-6E8A-4147-A177-3AD203B41FA5}">
                      <a16:colId xmlns:a16="http://schemas.microsoft.com/office/drawing/2014/main" val="1145977635"/>
                    </a:ext>
                  </a:extLst>
                </a:gridCol>
                <a:gridCol w="1016650">
                  <a:extLst>
                    <a:ext uri="{9D8B030D-6E8A-4147-A177-3AD203B41FA5}">
                      <a16:colId xmlns:a16="http://schemas.microsoft.com/office/drawing/2014/main" val="270434189"/>
                    </a:ext>
                  </a:extLst>
                </a:gridCol>
                <a:gridCol w="1016650">
                  <a:extLst>
                    <a:ext uri="{9D8B030D-6E8A-4147-A177-3AD203B41FA5}">
                      <a16:colId xmlns:a16="http://schemas.microsoft.com/office/drawing/2014/main" val="2630862456"/>
                    </a:ext>
                  </a:extLst>
                </a:gridCol>
              </a:tblGrid>
              <a:tr h="624840">
                <a:tc gridSpan="5">
                  <a:txBody>
                    <a:bodyPr/>
                    <a:lstStyle/>
                    <a:p>
                      <a:pPr algn="ctr"/>
                      <a:r>
                        <a:rPr lang="en-US" dirty="0"/>
                        <a:t>To</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58891853"/>
                  </a:ext>
                </a:extLst>
              </a:tr>
              <a:tr h="624840">
                <a:tc rowSpan="4">
                  <a:txBody>
                    <a:bodyPr/>
                    <a:lstStyle/>
                    <a:p>
                      <a:pPr algn="ctr"/>
                      <a:r>
                        <a:rPr lang="en-US" dirty="0"/>
                        <a:t>From</a:t>
                      </a:r>
                    </a:p>
                  </a:txBody>
                  <a:tcPr anchor="ctr"/>
                </a:tc>
                <a:tc>
                  <a:txBody>
                    <a:bodyPr/>
                    <a:lstStyle/>
                    <a:p>
                      <a:pPr algn="ctr"/>
                      <a:endParaRPr lang="en-US" dirty="0">
                        <a:latin typeface="Arial Black" panose="020B0A04020102020204" pitchFamily="34" charset="0"/>
                      </a:endParaRPr>
                    </a:p>
                  </a:txBody>
                  <a:tcPr/>
                </a:tc>
                <a:tc>
                  <a:txBody>
                    <a:bodyPr/>
                    <a:lstStyle/>
                    <a:p>
                      <a:pPr algn="ctr"/>
                      <a:r>
                        <a:rPr lang="en-US" dirty="0">
                          <a:latin typeface="Arial Black" panose="020B0A04020102020204" pitchFamily="34" charset="0"/>
                        </a:rPr>
                        <a:t>1</a:t>
                      </a:r>
                    </a:p>
                  </a:txBody>
                  <a:tcPr/>
                </a:tc>
                <a:tc>
                  <a:txBody>
                    <a:bodyPr/>
                    <a:lstStyle/>
                    <a:p>
                      <a:pPr algn="ctr"/>
                      <a:r>
                        <a:rPr lang="en-US" dirty="0">
                          <a:latin typeface="Arial Black" panose="020B0A04020102020204" pitchFamily="34" charset="0"/>
                        </a:rPr>
                        <a:t>2</a:t>
                      </a:r>
                    </a:p>
                  </a:txBody>
                  <a:tcPr/>
                </a:tc>
                <a:tc>
                  <a:txBody>
                    <a:bodyPr/>
                    <a:lstStyle/>
                    <a:p>
                      <a:pPr algn="ctr"/>
                      <a:r>
                        <a:rPr lang="en-US" dirty="0">
                          <a:latin typeface="Arial Black" panose="020B0A04020102020204" pitchFamily="34" charset="0"/>
                        </a:rPr>
                        <a:t>3</a:t>
                      </a:r>
                    </a:p>
                  </a:txBody>
                  <a:tcPr/>
                </a:tc>
                <a:extLst>
                  <a:ext uri="{0D108BD9-81ED-4DB2-BD59-A6C34878D82A}">
                    <a16:rowId xmlns:a16="http://schemas.microsoft.com/office/drawing/2014/main" val="488552376"/>
                  </a:ext>
                </a:extLst>
              </a:tr>
              <a:tr h="624840">
                <a:tc vMerge="1">
                  <a:txBody>
                    <a:bodyPr/>
                    <a:lstStyle/>
                    <a:p>
                      <a:endParaRPr lang="en-US" dirty="0"/>
                    </a:p>
                  </a:txBody>
                  <a:tcPr/>
                </a:tc>
                <a:tc>
                  <a:txBody>
                    <a:bodyPr/>
                    <a:lstStyle/>
                    <a:p>
                      <a:pPr algn="ctr"/>
                      <a:r>
                        <a:rPr lang="en-US" dirty="0">
                          <a:latin typeface="Arial Black" panose="020B0A04020102020204" pitchFamily="34" charset="0"/>
                        </a:rPr>
                        <a:t>1</a:t>
                      </a:r>
                    </a:p>
                  </a:txBody>
                  <a:tcPr/>
                </a:tc>
                <a:tc>
                  <a:txBody>
                    <a:bodyPr/>
                    <a:lstStyle/>
                    <a:p>
                      <a:pPr algn="ctr"/>
                      <a:r>
                        <a:rPr lang="en-US" dirty="0">
                          <a:latin typeface="Arial Black" panose="020B0A04020102020204" pitchFamily="34" charset="0"/>
                        </a:rPr>
                        <a:t>0</a:t>
                      </a:r>
                    </a:p>
                  </a:txBody>
                  <a:tcPr>
                    <a:solidFill>
                      <a:schemeClr val="accent3">
                        <a:lumMod val="60000"/>
                        <a:lumOff val="40000"/>
                      </a:schemeClr>
                    </a:solidFill>
                  </a:tcPr>
                </a:tc>
                <a:tc>
                  <a:txBody>
                    <a:bodyPr/>
                    <a:lstStyle/>
                    <a:p>
                      <a:pPr algn="ctr"/>
                      <a:r>
                        <a:rPr lang="en-US" dirty="0">
                          <a:latin typeface="Arial Black" panose="020B0A04020102020204" pitchFamily="34" charset="0"/>
                        </a:rPr>
                        <a:t>0.5</a:t>
                      </a:r>
                    </a:p>
                  </a:txBody>
                  <a:tcPr>
                    <a:solidFill>
                      <a:schemeClr val="accent3">
                        <a:lumMod val="60000"/>
                        <a:lumOff val="40000"/>
                      </a:schemeClr>
                    </a:solidFill>
                  </a:tcPr>
                </a:tc>
                <a:tc>
                  <a:txBody>
                    <a:bodyPr/>
                    <a:lstStyle/>
                    <a:p>
                      <a:pPr algn="ctr"/>
                      <a:r>
                        <a:rPr lang="en-US" dirty="0">
                          <a:latin typeface="Arial Black" panose="020B0A04020102020204" pitchFamily="34" charset="0"/>
                        </a:rPr>
                        <a:t>0.5</a:t>
                      </a:r>
                    </a:p>
                  </a:txBody>
                  <a:tcPr>
                    <a:solidFill>
                      <a:schemeClr val="accent3">
                        <a:lumMod val="60000"/>
                        <a:lumOff val="40000"/>
                      </a:schemeClr>
                    </a:solidFill>
                  </a:tcPr>
                </a:tc>
                <a:extLst>
                  <a:ext uri="{0D108BD9-81ED-4DB2-BD59-A6C34878D82A}">
                    <a16:rowId xmlns:a16="http://schemas.microsoft.com/office/drawing/2014/main" val="3148940496"/>
                  </a:ext>
                </a:extLst>
              </a:tr>
              <a:tr h="624840">
                <a:tc vMerge="1">
                  <a:txBody>
                    <a:bodyPr/>
                    <a:lstStyle/>
                    <a:p>
                      <a:endParaRPr lang="en-US" dirty="0"/>
                    </a:p>
                  </a:txBody>
                  <a:tcPr/>
                </a:tc>
                <a:tc>
                  <a:txBody>
                    <a:bodyPr/>
                    <a:lstStyle/>
                    <a:p>
                      <a:pPr algn="ctr"/>
                      <a:r>
                        <a:rPr lang="en-US" dirty="0">
                          <a:latin typeface="Arial Black" panose="020B0A04020102020204" pitchFamily="34" charset="0"/>
                        </a:rPr>
                        <a:t>2</a:t>
                      </a:r>
                    </a:p>
                  </a:txBody>
                  <a:tcPr/>
                </a:tc>
                <a:tc>
                  <a:txBody>
                    <a:bodyPr/>
                    <a:lstStyle/>
                    <a:p>
                      <a:pPr algn="ctr"/>
                      <a:r>
                        <a:rPr lang="en-US" dirty="0">
                          <a:latin typeface="Arial Black" panose="020B0A04020102020204" pitchFamily="34" charset="0"/>
                        </a:rPr>
                        <a:t>0.6</a:t>
                      </a:r>
                    </a:p>
                  </a:txBody>
                  <a:tcPr>
                    <a:solidFill>
                      <a:schemeClr val="accent3">
                        <a:lumMod val="60000"/>
                        <a:lumOff val="40000"/>
                      </a:schemeClr>
                    </a:solidFill>
                  </a:tcPr>
                </a:tc>
                <a:tc>
                  <a:txBody>
                    <a:bodyPr/>
                    <a:lstStyle/>
                    <a:p>
                      <a:pPr algn="ctr"/>
                      <a:r>
                        <a:rPr lang="en-US" dirty="0">
                          <a:latin typeface="Arial Black" panose="020B0A04020102020204" pitchFamily="34" charset="0"/>
                        </a:rPr>
                        <a:t>0.4</a:t>
                      </a:r>
                    </a:p>
                  </a:txBody>
                  <a:tcPr>
                    <a:solidFill>
                      <a:schemeClr val="accent3">
                        <a:lumMod val="60000"/>
                        <a:lumOff val="40000"/>
                      </a:schemeClr>
                    </a:solidFill>
                  </a:tcPr>
                </a:tc>
                <a:tc>
                  <a:txBody>
                    <a:bodyPr/>
                    <a:lstStyle/>
                    <a:p>
                      <a:pPr algn="ctr"/>
                      <a:r>
                        <a:rPr lang="en-US" dirty="0">
                          <a:latin typeface="Arial Black" panose="020B0A04020102020204" pitchFamily="34" charset="0"/>
                        </a:rPr>
                        <a:t>0</a:t>
                      </a:r>
                    </a:p>
                  </a:txBody>
                  <a:tcPr>
                    <a:solidFill>
                      <a:schemeClr val="accent3">
                        <a:lumMod val="60000"/>
                        <a:lumOff val="40000"/>
                      </a:schemeClr>
                    </a:solidFill>
                  </a:tcPr>
                </a:tc>
                <a:extLst>
                  <a:ext uri="{0D108BD9-81ED-4DB2-BD59-A6C34878D82A}">
                    <a16:rowId xmlns:a16="http://schemas.microsoft.com/office/drawing/2014/main" val="4044175834"/>
                  </a:ext>
                </a:extLst>
              </a:tr>
              <a:tr h="624840">
                <a:tc vMerge="1">
                  <a:txBody>
                    <a:bodyPr/>
                    <a:lstStyle/>
                    <a:p>
                      <a:endParaRPr lang="en-US" dirty="0"/>
                    </a:p>
                  </a:txBody>
                  <a:tcPr/>
                </a:tc>
                <a:tc>
                  <a:txBody>
                    <a:bodyPr/>
                    <a:lstStyle/>
                    <a:p>
                      <a:pPr algn="ctr"/>
                      <a:r>
                        <a:rPr lang="en-US" dirty="0">
                          <a:latin typeface="Arial Black" panose="020B0A04020102020204" pitchFamily="34" charset="0"/>
                        </a:rPr>
                        <a:t>3</a:t>
                      </a:r>
                    </a:p>
                  </a:txBody>
                  <a:tcPr/>
                </a:tc>
                <a:tc>
                  <a:txBody>
                    <a:bodyPr/>
                    <a:lstStyle/>
                    <a:p>
                      <a:pPr algn="ctr"/>
                      <a:r>
                        <a:rPr lang="en-US" dirty="0">
                          <a:latin typeface="Arial Black" panose="020B0A04020102020204" pitchFamily="34" charset="0"/>
                        </a:rPr>
                        <a:t>0.75</a:t>
                      </a:r>
                    </a:p>
                  </a:txBody>
                  <a:tcPr>
                    <a:solidFill>
                      <a:schemeClr val="accent3">
                        <a:lumMod val="60000"/>
                        <a:lumOff val="40000"/>
                      </a:schemeClr>
                    </a:solidFill>
                  </a:tcPr>
                </a:tc>
                <a:tc>
                  <a:txBody>
                    <a:bodyPr/>
                    <a:lstStyle/>
                    <a:p>
                      <a:pPr algn="ctr"/>
                      <a:r>
                        <a:rPr lang="en-US" dirty="0">
                          <a:latin typeface="Arial Black" panose="020B0A04020102020204" pitchFamily="34" charset="0"/>
                        </a:rPr>
                        <a:t>0.25</a:t>
                      </a:r>
                    </a:p>
                  </a:txBody>
                  <a:tcPr>
                    <a:solidFill>
                      <a:schemeClr val="accent3">
                        <a:lumMod val="60000"/>
                        <a:lumOff val="40000"/>
                      </a:schemeClr>
                    </a:solidFill>
                  </a:tcPr>
                </a:tc>
                <a:tc>
                  <a:txBody>
                    <a:bodyPr/>
                    <a:lstStyle/>
                    <a:p>
                      <a:pPr algn="ctr"/>
                      <a:r>
                        <a:rPr lang="en-US" dirty="0">
                          <a:latin typeface="Arial Black" panose="020B0A04020102020204" pitchFamily="34" charset="0"/>
                        </a:rPr>
                        <a:t>0</a:t>
                      </a:r>
                    </a:p>
                  </a:txBody>
                  <a:tcPr>
                    <a:solidFill>
                      <a:schemeClr val="accent3">
                        <a:lumMod val="60000"/>
                        <a:lumOff val="40000"/>
                      </a:schemeClr>
                    </a:solidFill>
                  </a:tcPr>
                </a:tc>
                <a:extLst>
                  <a:ext uri="{0D108BD9-81ED-4DB2-BD59-A6C34878D82A}">
                    <a16:rowId xmlns:a16="http://schemas.microsoft.com/office/drawing/2014/main" val="720532384"/>
                  </a:ext>
                </a:extLst>
              </a:tr>
            </a:tbl>
          </a:graphicData>
        </a:graphic>
      </p:graphicFrame>
    </p:spTree>
    <p:extLst>
      <p:ext uri="{BB962C8B-B14F-4D97-AF65-F5344CB8AC3E}">
        <p14:creationId xmlns:p14="http://schemas.microsoft.com/office/powerpoint/2010/main" val="26173845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5D59-C112-A429-3CB7-053E4B9B6BB4}"/>
              </a:ext>
            </a:extLst>
          </p:cNvPr>
          <p:cNvSpPr>
            <a:spLocks noGrp="1"/>
          </p:cNvSpPr>
          <p:nvPr>
            <p:ph type="title"/>
          </p:nvPr>
        </p:nvSpPr>
        <p:spPr/>
        <p:txBody>
          <a:bodyPr/>
          <a:lstStyle/>
          <a:p>
            <a:br>
              <a:rPr lang="en-US" dirty="0"/>
            </a:br>
            <a:r>
              <a:rPr lang="en-US" dirty="0"/>
              <a:t>Markov-Chain Approach</a:t>
            </a:r>
          </a:p>
        </p:txBody>
      </p:sp>
      <p:graphicFrame>
        <p:nvGraphicFramePr>
          <p:cNvPr id="6" name="Table 6">
            <a:extLst>
              <a:ext uri="{FF2B5EF4-FFF2-40B4-BE49-F238E27FC236}">
                <a16:creationId xmlns:a16="http://schemas.microsoft.com/office/drawing/2014/main" id="{0C8AC6C5-D01C-87CE-C9DB-58D4F8EBE962}"/>
              </a:ext>
            </a:extLst>
          </p:cNvPr>
          <p:cNvGraphicFramePr>
            <a:graphicFrameLocks noGrp="1"/>
          </p:cNvGraphicFramePr>
          <p:nvPr>
            <p:ph sz="half" idx="1"/>
            <p:extLst>
              <p:ext uri="{D42A27DB-BD31-4B8C-83A1-F6EECF244321}">
                <p14:modId xmlns:p14="http://schemas.microsoft.com/office/powerpoint/2010/main" val="3629887794"/>
              </p:ext>
            </p:extLst>
          </p:nvPr>
        </p:nvGraphicFramePr>
        <p:xfrm>
          <a:off x="1319213" y="3858259"/>
          <a:ext cx="4894260" cy="741680"/>
        </p:xfrm>
        <a:graphic>
          <a:graphicData uri="http://schemas.openxmlformats.org/drawingml/2006/table">
            <a:tbl>
              <a:tblPr firstRow="1" bandRow="1">
                <a:tableStyleId>{5C22544A-7EE6-4342-B048-85BDC9FD1C3A}</a:tableStyleId>
              </a:tblPr>
              <a:tblGrid>
                <a:gridCol w="1631420">
                  <a:extLst>
                    <a:ext uri="{9D8B030D-6E8A-4147-A177-3AD203B41FA5}">
                      <a16:colId xmlns:a16="http://schemas.microsoft.com/office/drawing/2014/main" val="3343869991"/>
                    </a:ext>
                  </a:extLst>
                </a:gridCol>
                <a:gridCol w="1631420">
                  <a:extLst>
                    <a:ext uri="{9D8B030D-6E8A-4147-A177-3AD203B41FA5}">
                      <a16:colId xmlns:a16="http://schemas.microsoft.com/office/drawing/2014/main" val="405815078"/>
                    </a:ext>
                  </a:extLst>
                </a:gridCol>
                <a:gridCol w="1631420">
                  <a:extLst>
                    <a:ext uri="{9D8B030D-6E8A-4147-A177-3AD203B41FA5}">
                      <a16:colId xmlns:a16="http://schemas.microsoft.com/office/drawing/2014/main" val="1981339771"/>
                    </a:ext>
                  </a:extLst>
                </a:gridCol>
              </a:tblGrid>
              <a:tr h="370840">
                <a:tc gridSpan="3">
                  <a:txBody>
                    <a:bodyPr/>
                    <a:lstStyle/>
                    <a:p>
                      <a:pPr algn="ctr"/>
                      <a:r>
                        <a:rPr lang="en-US" dirty="0"/>
                        <a:t>Current State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33914143"/>
                  </a:ext>
                </a:extLst>
              </a:tr>
              <a:tr h="370840">
                <a:tc>
                  <a:txBody>
                    <a:bodyPr/>
                    <a:lstStyle/>
                    <a:p>
                      <a:pPr algn="ctr"/>
                      <a:r>
                        <a:rPr lang="en-US" dirty="0">
                          <a:latin typeface="Arial Black" panose="020B0A04020102020204" pitchFamily="34" charset="0"/>
                        </a:rPr>
                        <a:t>1</a:t>
                      </a:r>
                    </a:p>
                  </a:txBody>
                  <a:tcPr>
                    <a:solidFill>
                      <a:schemeClr val="accent3">
                        <a:lumMod val="60000"/>
                        <a:lumOff val="40000"/>
                      </a:schemeClr>
                    </a:solidFill>
                  </a:tcPr>
                </a:tc>
                <a:tc>
                  <a:txBody>
                    <a:bodyPr/>
                    <a:lstStyle/>
                    <a:p>
                      <a:pPr algn="ctr"/>
                      <a:r>
                        <a:rPr lang="en-US" dirty="0">
                          <a:latin typeface="Arial Black" panose="020B0A04020102020204" pitchFamily="34" charset="0"/>
                        </a:rPr>
                        <a:t>0</a:t>
                      </a:r>
                    </a:p>
                  </a:txBody>
                  <a:tcPr>
                    <a:solidFill>
                      <a:schemeClr val="accent3">
                        <a:lumMod val="60000"/>
                        <a:lumOff val="40000"/>
                      </a:schemeClr>
                    </a:solidFill>
                  </a:tcPr>
                </a:tc>
                <a:tc>
                  <a:txBody>
                    <a:bodyPr/>
                    <a:lstStyle/>
                    <a:p>
                      <a:pPr algn="ctr"/>
                      <a:r>
                        <a:rPr lang="en-US" dirty="0">
                          <a:latin typeface="Arial Black" panose="020B0A04020102020204" pitchFamily="34" charset="0"/>
                        </a:rPr>
                        <a:t>0</a:t>
                      </a:r>
                    </a:p>
                  </a:txBody>
                  <a:tcPr>
                    <a:solidFill>
                      <a:schemeClr val="accent3">
                        <a:lumMod val="60000"/>
                        <a:lumOff val="40000"/>
                      </a:schemeClr>
                    </a:solidFill>
                  </a:tcPr>
                </a:tc>
                <a:extLst>
                  <a:ext uri="{0D108BD9-81ED-4DB2-BD59-A6C34878D82A}">
                    <a16:rowId xmlns:a16="http://schemas.microsoft.com/office/drawing/2014/main" val="272152240"/>
                  </a:ext>
                </a:extLst>
              </a:tr>
            </a:tbl>
          </a:graphicData>
        </a:graphic>
      </p:graphicFrame>
      <p:graphicFrame>
        <p:nvGraphicFramePr>
          <p:cNvPr id="5" name="Table 5">
            <a:extLst>
              <a:ext uri="{FF2B5EF4-FFF2-40B4-BE49-F238E27FC236}">
                <a16:creationId xmlns:a16="http://schemas.microsoft.com/office/drawing/2014/main" id="{7FCBF735-75FD-E030-041D-4CA0690BD5FA}"/>
              </a:ext>
            </a:extLst>
          </p:cNvPr>
          <p:cNvGraphicFramePr>
            <a:graphicFrameLocks/>
          </p:cNvGraphicFramePr>
          <p:nvPr>
            <p:extLst>
              <p:ext uri="{D42A27DB-BD31-4B8C-83A1-F6EECF244321}">
                <p14:modId xmlns:p14="http://schemas.microsoft.com/office/powerpoint/2010/main" val="3565278621"/>
              </p:ext>
            </p:extLst>
          </p:nvPr>
        </p:nvGraphicFramePr>
        <p:xfrm>
          <a:off x="6607971" y="2666999"/>
          <a:ext cx="4895053" cy="3124200"/>
        </p:xfrm>
        <a:graphic>
          <a:graphicData uri="http://schemas.openxmlformats.org/drawingml/2006/table">
            <a:tbl>
              <a:tblPr firstRow="1" bandRow="1">
                <a:tableStyleId>{5C22544A-7EE6-4342-B048-85BDC9FD1C3A}</a:tableStyleId>
              </a:tblPr>
              <a:tblGrid>
                <a:gridCol w="828453">
                  <a:extLst>
                    <a:ext uri="{9D8B030D-6E8A-4147-A177-3AD203B41FA5}">
                      <a16:colId xmlns:a16="http://schemas.microsoft.com/office/drawing/2014/main" val="3686714122"/>
                    </a:ext>
                  </a:extLst>
                </a:gridCol>
                <a:gridCol w="1016650">
                  <a:extLst>
                    <a:ext uri="{9D8B030D-6E8A-4147-A177-3AD203B41FA5}">
                      <a16:colId xmlns:a16="http://schemas.microsoft.com/office/drawing/2014/main" val="676623458"/>
                    </a:ext>
                  </a:extLst>
                </a:gridCol>
                <a:gridCol w="1016650">
                  <a:extLst>
                    <a:ext uri="{9D8B030D-6E8A-4147-A177-3AD203B41FA5}">
                      <a16:colId xmlns:a16="http://schemas.microsoft.com/office/drawing/2014/main" val="1145977635"/>
                    </a:ext>
                  </a:extLst>
                </a:gridCol>
                <a:gridCol w="1016650">
                  <a:extLst>
                    <a:ext uri="{9D8B030D-6E8A-4147-A177-3AD203B41FA5}">
                      <a16:colId xmlns:a16="http://schemas.microsoft.com/office/drawing/2014/main" val="270434189"/>
                    </a:ext>
                  </a:extLst>
                </a:gridCol>
                <a:gridCol w="1016650">
                  <a:extLst>
                    <a:ext uri="{9D8B030D-6E8A-4147-A177-3AD203B41FA5}">
                      <a16:colId xmlns:a16="http://schemas.microsoft.com/office/drawing/2014/main" val="2630862456"/>
                    </a:ext>
                  </a:extLst>
                </a:gridCol>
              </a:tblGrid>
              <a:tr h="624840">
                <a:tc gridSpan="5">
                  <a:txBody>
                    <a:bodyPr/>
                    <a:lstStyle/>
                    <a:p>
                      <a:pPr algn="ctr"/>
                      <a:r>
                        <a:rPr lang="en-US" dirty="0"/>
                        <a:t>To</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58891853"/>
                  </a:ext>
                </a:extLst>
              </a:tr>
              <a:tr h="624840">
                <a:tc rowSpan="4">
                  <a:txBody>
                    <a:bodyPr/>
                    <a:lstStyle/>
                    <a:p>
                      <a:pPr algn="ctr"/>
                      <a:r>
                        <a:rPr lang="en-US" dirty="0"/>
                        <a:t>From</a:t>
                      </a:r>
                    </a:p>
                  </a:txBody>
                  <a:tcPr anchor="ctr"/>
                </a:tc>
                <a:tc>
                  <a:txBody>
                    <a:bodyPr/>
                    <a:lstStyle/>
                    <a:p>
                      <a:pPr algn="ctr"/>
                      <a:endParaRPr lang="en-US" dirty="0">
                        <a:latin typeface="Arial Black" panose="020B0A04020102020204" pitchFamily="34" charset="0"/>
                      </a:endParaRPr>
                    </a:p>
                  </a:txBody>
                  <a:tcPr/>
                </a:tc>
                <a:tc>
                  <a:txBody>
                    <a:bodyPr/>
                    <a:lstStyle/>
                    <a:p>
                      <a:pPr algn="ctr"/>
                      <a:r>
                        <a:rPr lang="en-US" dirty="0">
                          <a:latin typeface="Arial Black" panose="020B0A04020102020204" pitchFamily="34" charset="0"/>
                        </a:rPr>
                        <a:t>1</a:t>
                      </a:r>
                    </a:p>
                  </a:txBody>
                  <a:tcPr/>
                </a:tc>
                <a:tc>
                  <a:txBody>
                    <a:bodyPr/>
                    <a:lstStyle/>
                    <a:p>
                      <a:pPr algn="ctr"/>
                      <a:r>
                        <a:rPr lang="en-US" dirty="0">
                          <a:latin typeface="Arial Black" panose="020B0A04020102020204" pitchFamily="34" charset="0"/>
                        </a:rPr>
                        <a:t>2</a:t>
                      </a:r>
                    </a:p>
                  </a:txBody>
                  <a:tcPr/>
                </a:tc>
                <a:tc>
                  <a:txBody>
                    <a:bodyPr/>
                    <a:lstStyle/>
                    <a:p>
                      <a:pPr algn="ctr"/>
                      <a:r>
                        <a:rPr lang="en-US" dirty="0">
                          <a:latin typeface="Arial Black" panose="020B0A04020102020204" pitchFamily="34" charset="0"/>
                        </a:rPr>
                        <a:t>3</a:t>
                      </a:r>
                    </a:p>
                  </a:txBody>
                  <a:tcPr/>
                </a:tc>
                <a:extLst>
                  <a:ext uri="{0D108BD9-81ED-4DB2-BD59-A6C34878D82A}">
                    <a16:rowId xmlns:a16="http://schemas.microsoft.com/office/drawing/2014/main" val="488552376"/>
                  </a:ext>
                </a:extLst>
              </a:tr>
              <a:tr h="624840">
                <a:tc vMerge="1">
                  <a:txBody>
                    <a:bodyPr/>
                    <a:lstStyle/>
                    <a:p>
                      <a:endParaRPr lang="en-US" dirty="0"/>
                    </a:p>
                  </a:txBody>
                  <a:tcPr/>
                </a:tc>
                <a:tc>
                  <a:txBody>
                    <a:bodyPr/>
                    <a:lstStyle/>
                    <a:p>
                      <a:pPr algn="ctr"/>
                      <a:r>
                        <a:rPr lang="en-US" dirty="0">
                          <a:latin typeface="Arial Black" panose="020B0A04020102020204" pitchFamily="34" charset="0"/>
                        </a:rPr>
                        <a:t>1</a:t>
                      </a:r>
                    </a:p>
                  </a:txBody>
                  <a:tcPr/>
                </a:tc>
                <a:tc>
                  <a:txBody>
                    <a:bodyPr/>
                    <a:lstStyle/>
                    <a:p>
                      <a:pPr algn="ctr"/>
                      <a:r>
                        <a:rPr lang="en-US" dirty="0">
                          <a:latin typeface="Arial Black" panose="020B0A04020102020204" pitchFamily="34" charset="0"/>
                        </a:rPr>
                        <a:t>0</a:t>
                      </a:r>
                    </a:p>
                  </a:txBody>
                  <a:tcPr>
                    <a:solidFill>
                      <a:schemeClr val="accent3">
                        <a:lumMod val="60000"/>
                        <a:lumOff val="40000"/>
                      </a:schemeClr>
                    </a:solidFill>
                  </a:tcPr>
                </a:tc>
                <a:tc>
                  <a:txBody>
                    <a:bodyPr/>
                    <a:lstStyle/>
                    <a:p>
                      <a:pPr algn="ctr"/>
                      <a:r>
                        <a:rPr lang="en-US" dirty="0">
                          <a:latin typeface="Arial Black" panose="020B0A04020102020204" pitchFamily="34" charset="0"/>
                        </a:rPr>
                        <a:t>0.5</a:t>
                      </a:r>
                    </a:p>
                  </a:txBody>
                  <a:tcPr>
                    <a:solidFill>
                      <a:schemeClr val="accent3">
                        <a:lumMod val="60000"/>
                        <a:lumOff val="40000"/>
                      </a:schemeClr>
                    </a:solidFill>
                  </a:tcPr>
                </a:tc>
                <a:tc>
                  <a:txBody>
                    <a:bodyPr/>
                    <a:lstStyle/>
                    <a:p>
                      <a:pPr algn="ctr"/>
                      <a:r>
                        <a:rPr lang="en-US" dirty="0">
                          <a:latin typeface="Arial Black" panose="020B0A04020102020204" pitchFamily="34" charset="0"/>
                        </a:rPr>
                        <a:t>0.5</a:t>
                      </a:r>
                    </a:p>
                  </a:txBody>
                  <a:tcPr>
                    <a:solidFill>
                      <a:schemeClr val="accent3">
                        <a:lumMod val="60000"/>
                        <a:lumOff val="40000"/>
                      </a:schemeClr>
                    </a:solidFill>
                  </a:tcPr>
                </a:tc>
                <a:extLst>
                  <a:ext uri="{0D108BD9-81ED-4DB2-BD59-A6C34878D82A}">
                    <a16:rowId xmlns:a16="http://schemas.microsoft.com/office/drawing/2014/main" val="3148940496"/>
                  </a:ext>
                </a:extLst>
              </a:tr>
              <a:tr h="624840">
                <a:tc vMerge="1">
                  <a:txBody>
                    <a:bodyPr/>
                    <a:lstStyle/>
                    <a:p>
                      <a:endParaRPr lang="en-US" dirty="0"/>
                    </a:p>
                  </a:txBody>
                  <a:tcPr/>
                </a:tc>
                <a:tc>
                  <a:txBody>
                    <a:bodyPr/>
                    <a:lstStyle/>
                    <a:p>
                      <a:pPr algn="ctr"/>
                      <a:r>
                        <a:rPr lang="en-US" dirty="0">
                          <a:latin typeface="Arial Black" panose="020B0A04020102020204" pitchFamily="34" charset="0"/>
                        </a:rPr>
                        <a:t>2</a:t>
                      </a:r>
                    </a:p>
                  </a:txBody>
                  <a:tcPr/>
                </a:tc>
                <a:tc>
                  <a:txBody>
                    <a:bodyPr/>
                    <a:lstStyle/>
                    <a:p>
                      <a:pPr algn="ctr"/>
                      <a:r>
                        <a:rPr lang="en-US" dirty="0">
                          <a:latin typeface="Arial Black" panose="020B0A04020102020204" pitchFamily="34" charset="0"/>
                        </a:rPr>
                        <a:t>0.6</a:t>
                      </a:r>
                    </a:p>
                  </a:txBody>
                  <a:tcPr>
                    <a:solidFill>
                      <a:schemeClr val="accent3">
                        <a:lumMod val="60000"/>
                        <a:lumOff val="40000"/>
                      </a:schemeClr>
                    </a:solidFill>
                  </a:tcPr>
                </a:tc>
                <a:tc>
                  <a:txBody>
                    <a:bodyPr/>
                    <a:lstStyle/>
                    <a:p>
                      <a:pPr algn="ctr"/>
                      <a:r>
                        <a:rPr lang="en-US" dirty="0">
                          <a:latin typeface="Arial Black" panose="020B0A04020102020204" pitchFamily="34" charset="0"/>
                        </a:rPr>
                        <a:t>0.4</a:t>
                      </a:r>
                    </a:p>
                  </a:txBody>
                  <a:tcPr>
                    <a:solidFill>
                      <a:schemeClr val="accent3">
                        <a:lumMod val="60000"/>
                        <a:lumOff val="40000"/>
                      </a:schemeClr>
                    </a:solidFill>
                  </a:tcPr>
                </a:tc>
                <a:tc>
                  <a:txBody>
                    <a:bodyPr/>
                    <a:lstStyle/>
                    <a:p>
                      <a:pPr algn="ctr"/>
                      <a:r>
                        <a:rPr lang="en-US" dirty="0">
                          <a:latin typeface="Arial Black" panose="020B0A04020102020204" pitchFamily="34" charset="0"/>
                        </a:rPr>
                        <a:t>0</a:t>
                      </a:r>
                    </a:p>
                  </a:txBody>
                  <a:tcPr>
                    <a:solidFill>
                      <a:schemeClr val="accent3">
                        <a:lumMod val="60000"/>
                        <a:lumOff val="40000"/>
                      </a:schemeClr>
                    </a:solidFill>
                  </a:tcPr>
                </a:tc>
                <a:extLst>
                  <a:ext uri="{0D108BD9-81ED-4DB2-BD59-A6C34878D82A}">
                    <a16:rowId xmlns:a16="http://schemas.microsoft.com/office/drawing/2014/main" val="4044175834"/>
                  </a:ext>
                </a:extLst>
              </a:tr>
              <a:tr h="624840">
                <a:tc vMerge="1">
                  <a:txBody>
                    <a:bodyPr/>
                    <a:lstStyle/>
                    <a:p>
                      <a:endParaRPr lang="en-US" dirty="0"/>
                    </a:p>
                  </a:txBody>
                  <a:tcPr/>
                </a:tc>
                <a:tc>
                  <a:txBody>
                    <a:bodyPr/>
                    <a:lstStyle/>
                    <a:p>
                      <a:pPr algn="ctr"/>
                      <a:r>
                        <a:rPr lang="en-US" dirty="0">
                          <a:latin typeface="Arial Black" panose="020B0A04020102020204" pitchFamily="34" charset="0"/>
                        </a:rPr>
                        <a:t>3</a:t>
                      </a:r>
                    </a:p>
                  </a:txBody>
                  <a:tcPr/>
                </a:tc>
                <a:tc>
                  <a:txBody>
                    <a:bodyPr/>
                    <a:lstStyle/>
                    <a:p>
                      <a:pPr algn="ctr"/>
                      <a:r>
                        <a:rPr lang="en-US" dirty="0">
                          <a:latin typeface="Arial Black" panose="020B0A04020102020204" pitchFamily="34" charset="0"/>
                        </a:rPr>
                        <a:t>0.75</a:t>
                      </a:r>
                    </a:p>
                  </a:txBody>
                  <a:tcPr>
                    <a:solidFill>
                      <a:schemeClr val="accent3">
                        <a:lumMod val="60000"/>
                        <a:lumOff val="40000"/>
                      </a:schemeClr>
                    </a:solidFill>
                  </a:tcPr>
                </a:tc>
                <a:tc>
                  <a:txBody>
                    <a:bodyPr/>
                    <a:lstStyle/>
                    <a:p>
                      <a:pPr algn="ctr"/>
                      <a:r>
                        <a:rPr lang="en-US" dirty="0">
                          <a:latin typeface="Arial Black" panose="020B0A04020102020204" pitchFamily="34" charset="0"/>
                        </a:rPr>
                        <a:t>0.25</a:t>
                      </a:r>
                    </a:p>
                  </a:txBody>
                  <a:tcPr>
                    <a:solidFill>
                      <a:schemeClr val="accent3">
                        <a:lumMod val="60000"/>
                        <a:lumOff val="40000"/>
                      </a:schemeClr>
                    </a:solidFill>
                  </a:tcPr>
                </a:tc>
                <a:tc>
                  <a:txBody>
                    <a:bodyPr/>
                    <a:lstStyle/>
                    <a:p>
                      <a:pPr algn="ctr"/>
                      <a:r>
                        <a:rPr lang="en-US" dirty="0">
                          <a:latin typeface="Arial Black" panose="020B0A04020102020204" pitchFamily="34" charset="0"/>
                        </a:rPr>
                        <a:t>0</a:t>
                      </a:r>
                    </a:p>
                  </a:txBody>
                  <a:tcPr>
                    <a:solidFill>
                      <a:schemeClr val="accent3">
                        <a:lumMod val="60000"/>
                        <a:lumOff val="40000"/>
                      </a:schemeClr>
                    </a:solidFill>
                  </a:tcPr>
                </a:tc>
                <a:extLst>
                  <a:ext uri="{0D108BD9-81ED-4DB2-BD59-A6C34878D82A}">
                    <a16:rowId xmlns:a16="http://schemas.microsoft.com/office/drawing/2014/main" val="720532384"/>
                  </a:ext>
                </a:extLst>
              </a:tr>
            </a:tbl>
          </a:graphicData>
        </a:graphic>
      </p:graphicFrame>
    </p:spTree>
    <p:extLst>
      <p:ext uri="{BB962C8B-B14F-4D97-AF65-F5344CB8AC3E}">
        <p14:creationId xmlns:p14="http://schemas.microsoft.com/office/powerpoint/2010/main" val="39641240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6607E2A-5FF1-520F-A1FD-7A204E414736}"/>
              </a:ext>
            </a:extLst>
          </p:cNvPr>
          <p:cNvSpPr>
            <a:spLocks noGrp="1"/>
          </p:cNvSpPr>
          <p:nvPr>
            <p:ph sz="half" idx="2"/>
          </p:nvPr>
        </p:nvSpPr>
        <p:spPr>
          <a:xfrm>
            <a:off x="1484310" y="2438399"/>
            <a:ext cx="10018713" cy="3352801"/>
          </a:xfrm>
        </p:spPr>
        <p:txBody>
          <a:bodyPr anchor="t" anchorCtr="0">
            <a:normAutofit/>
          </a:bodyPr>
          <a:lstStyle/>
          <a:p>
            <a:r>
              <a:rPr lang="en-US" sz="2000" dirty="0"/>
              <a:t>The Markov-Chain approach is generally applied to baseball by breaking a half-inning of play up into 24 different states and attempts to predict the probability of the corresponding state transitions. </a:t>
            </a:r>
            <a:r>
              <a:rPr lang="en-US" sz="1600" dirty="0"/>
              <a:t>(</a:t>
            </a:r>
            <a:r>
              <a:rPr kumimoji="0" lang="en-US" sz="1800" b="0" i="0" u="none" strike="noStrike" kern="1200" cap="none" spc="0" normalizeH="0" baseline="0" noProof="0" dirty="0" err="1">
                <a:ln>
                  <a:noFill/>
                </a:ln>
                <a:solidFill>
                  <a:prstClr val="black"/>
                </a:solidFill>
                <a:effectLst/>
                <a:uLnTx/>
                <a:uFillTx/>
                <a:latin typeface="Corbel" panose="020B0503020204020204"/>
                <a:ea typeface="+mn-lt"/>
                <a:cs typeface="+mn-lt"/>
              </a:rPr>
              <a:t>Bukiet</a:t>
            </a:r>
            <a:r>
              <a:rPr kumimoji="0" lang="en-US" sz="1800" b="0" i="0" u="none" strike="noStrike" kern="1200" cap="none" spc="0" normalizeH="0" baseline="0" noProof="0" dirty="0">
                <a:ln>
                  <a:noFill/>
                </a:ln>
                <a:solidFill>
                  <a:prstClr val="black"/>
                </a:solidFill>
                <a:effectLst/>
                <a:uLnTx/>
                <a:uFillTx/>
                <a:latin typeface="Corbel" panose="020B0503020204020204"/>
                <a:ea typeface="+mn-lt"/>
                <a:cs typeface="+mn-lt"/>
              </a:rPr>
              <a:t>, 1997)</a:t>
            </a:r>
            <a:endParaRPr lang="en-US" sz="2000" dirty="0"/>
          </a:p>
          <a:p>
            <a:r>
              <a:rPr lang="en-US" sz="2000" dirty="0"/>
              <a:t>While this method is tried and true, our team happened across another use of this method that we found interesting and decided it could benefit from parallelization. In this method we will use a 19x19 Absorbing Markov-Chain to generate stochastic transition matrices for individual players. These probabilities will be calculated based on the Count (Balls-Strikes), and the outcomes of At Bats. </a:t>
            </a:r>
            <a:r>
              <a:rPr lang="en-US" sz="1600" dirty="0"/>
              <a:t>(Turner, 2020)</a:t>
            </a:r>
            <a:endParaRPr lang="en-US" sz="2000" dirty="0"/>
          </a:p>
        </p:txBody>
      </p:sp>
      <p:sp>
        <p:nvSpPr>
          <p:cNvPr id="6" name="Title 1">
            <a:extLst>
              <a:ext uri="{FF2B5EF4-FFF2-40B4-BE49-F238E27FC236}">
                <a16:creationId xmlns:a16="http://schemas.microsoft.com/office/drawing/2014/main" id="{2662632E-EA4D-55CA-D82F-BD7A9F852C95}"/>
              </a:ext>
            </a:extLst>
          </p:cNvPr>
          <p:cNvSpPr>
            <a:spLocks noGrp="1"/>
          </p:cNvSpPr>
          <p:nvPr>
            <p:ph type="title"/>
          </p:nvPr>
        </p:nvSpPr>
        <p:spPr>
          <a:xfrm>
            <a:off x="1484311" y="330200"/>
            <a:ext cx="10018713" cy="1752599"/>
          </a:xfrm>
        </p:spPr>
        <p:txBody>
          <a:bodyPr/>
          <a:lstStyle/>
          <a:p>
            <a:r>
              <a:rPr lang="en-US" dirty="0"/>
              <a:t>Methodology</a:t>
            </a:r>
          </a:p>
        </p:txBody>
      </p:sp>
    </p:spTree>
    <p:extLst>
      <p:ext uri="{BB962C8B-B14F-4D97-AF65-F5344CB8AC3E}">
        <p14:creationId xmlns:p14="http://schemas.microsoft.com/office/powerpoint/2010/main" val="175901137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office theme</Template>
  <TotalTime>1512</TotalTime>
  <Words>1981</Words>
  <Application>Microsoft Office PowerPoint</Application>
  <PresentationFormat>Widescreen</PresentationFormat>
  <Paragraphs>660</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Arial Black</vt:lpstr>
      <vt:lpstr>Calibri</vt:lpstr>
      <vt:lpstr>Cambria Math</vt:lpstr>
      <vt:lpstr>Corbel</vt:lpstr>
      <vt:lpstr>Heebo</vt:lpstr>
      <vt:lpstr>Helvetica Neue</vt:lpstr>
      <vt:lpstr>Nunito</vt:lpstr>
      <vt:lpstr>Open Sans</vt:lpstr>
      <vt:lpstr>Roboto Condensed</vt:lpstr>
      <vt:lpstr>Wingdings</vt:lpstr>
      <vt:lpstr>Parallax</vt:lpstr>
      <vt:lpstr>Markov Chain-Based Prediction Algorithm Applied to Baseball</vt:lpstr>
      <vt:lpstr>Introduction</vt:lpstr>
      <vt:lpstr>Goals</vt:lpstr>
      <vt:lpstr>Importance of Matrix Multiplication</vt:lpstr>
      <vt:lpstr>Why Use Markov Chains for Sports Analysis?</vt:lpstr>
      <vt:lpstr>Markov-Chain Approach</vt:lpstr>
      <vt:lpstr>Markov-Chain Approach</vt:lpstr>
      <vt:lpstr> Markov-Chain Approach</vt:lpstr>
      <vt:lpstr>Methodology</vt:lpstr>
      <vt:lpstr>Block Matrix  Block Matrix or partitioned matrix is a matrix where each element itself represents an individual matrix. These individual sections are known as a block or sub-matrix.  Source: https://www.tutorialspoint.com/parallel_algorithm/matrix_multiplication.htm  </vt:lpstr>
      <vt:lpstr>PowerPoint Presentation</vt:lpstr>
      <vt:lpstr>Final Product</vt:lpstr>
      <vt:lpstr>What  type of data are we processing?  Our team pulled the data from the MLB Statcast system. baseballsavant.mlb.com</vt:lpstr>
      <vt:lpstr>Transition matrix:   pitcher, Madison Bumgarner  regular seasons 2017 through Sept. 2022 .</vt:lpstr>
      <vt:lpstr>Pseudocode of the Naïve Matrix Multiplication Algorithm</vt:lpstr>
      <vt:lpstr>Time Complexity for Matrix Multiplication</vt:lpstr>
      <vt:lpstr>Models for Parallel Processing</vt:lpstr>
      <vt:lpstr>OpenMP uses multi-threading and the shared memory model.</vt:lpstr>
      <vt:lpstr>MPI = Message Passing Interface </vt:lpstr>
      <vt:lpstr>Implementation</vt:lpstr>
      <vt:lpstr>Previous Research</vt:lpstr>
      <vt:lpstr>Previous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Gailbreath</dc:creator>
  <cp:lastModifiedBy>Jesse Gailbreath</cp:lastModifiedBy>
  <cp:revision>356</cp:revision>
  <dcterms:created xsi:type="dcterms:W3CDTF">2022-08-31T16:25:19Z</dcterms:created>
  <dcterms:modified xsi:type="dcterms:W3CDTF">2022-10-03T06:05:48Z</dcterms:modified>
</cp:coreProperties>
</file>