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845" userDrawn="1">
          <p15:clr>
            <a:srgbClr val="A4A3A4"/>
          </p15:clr>
        </p15:guide>
        <p15:guide id="3" pos="5355" userDrawn="1">
          <p15:clr>
            <a:srgbClr val="A4A3A4"/>
          </p15:clr>
        </p15:guide>
        <p15:guide id="4" pos="235" userDrawn="1">
          <p15:clr>
            <a:srgbClr val="A4A3A4"/>
          </p15:clr>
        </p15:guide>
        <p15:guide id="5" pos="661" userDrawn="1">
          <p15:clr>
            <a:srgbClr val="A4A3A4"/>
          </p15:clr>
        </p15:guide>
        <p15:guide id="6" orient="horz"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37FF"/>
    <a:srgbClr val="311B92"/>
    <a:srgbClr val="FFF9C4"/>
    <a:srgbClr val="FFD54F"/>
    <a:srgbClr val="263238"/>
    <a:srgbClr val="8B1616"/>
    <a:srgbClr val="8C1616"/>
    <a:srgbClr val="B71C1C"/>
    <a:srgbClr val="FFB300"/>
    <a:srgbClr val="FFE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2" autoAdjust="0"/>
    <p:restoredTop sz="95558" autoAdjust="0"/>
  </p:normalViewPr>
  <p:slideViewPr>
    <p:cSldViewPr showGuides="1">
      <p:cViewPr varScale="1">
        <p:scale>
          <a:sx n="26" d="100"/>
          <a:sy n="26" d="100"/>
        </p:scale>
        <p:origin x="2064" y="320"/>
      </p:cViewPr>
      <p:guideLst>
        <p:guide pos="13845"/>
        <p:guide pos="5355"/>
        <p:guide pos="235"/>
        <p:guide pos="661"/>
        <p:guide orient="horz"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CB04D-1C75-43E0-9B64-B7DDAA42BB2C}" type="datetimeFigureOut">
              <a:rPr lang="en-US" smtClean="0"/>
              <a:t>7/6/22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1972429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4757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723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92826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92494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26687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13625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7/6/22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0015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7/6/22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62204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7/6/22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8088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51128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992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35061-2F74-46D4-9F8F-C77EF304855D}" type="datetimeFigureOut">
              <a:rPr lang="en-US" smtClean="0"/>
              <a:t>7/6/22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102850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652573B1-A035-103D-7392-5A40CF8F20ED}"/>
              </a:ext>
            </a:extLst>
          </p:cNvPr>
          <p:cNvSpPr txBox="1"/>
          <p:nvPr/>
        </p:nvSpPr>
        <p:spPr>
          <a:xfrm>
            <a:off x="15858308" y="4070899"/>
            <a:ext cx="12174584" cy="3106556"/>
          </a:xfrm>
          <a:prstGeom prst="rect">
            <a:avLst/>
          </a:prstGeom>
          <a:noFill/>
        </p:spPr>
        <p:txBody>
          <a:bodyPr wrap="square">
            <a:spAutoFit/>
          </a:bodyPr>
          <a:lstStyle/>
          <a:p>
            <a:pPr lvl="0" algn="ctr">
              <a:lnSpc>
                <a:spcPct val="125000"/>
              </a:lnSpc>
            </a:pPr>
            <a:r>
              <a:rPr lang="en-US" sz="6000" dirty="0">
                <a:solidFill>
                  <a:prstClr val="black"/>
                </a:solidFill>
                <a:latin typeface="Helvetica" pitchFamily="2" charset="0"/>
                <a:cs typeface="Arial" panose="020B0604020202020204" pitchFamily="34" charset="0"/>
              </a:rPr>
              <a:t>Jennifer Mortensen</a:t>
            </a:r>
          </a:p>
          <a:p>
            <a:pPr lvl="0" algn="ctr">
              <a:lnSpc>
                <a:spcPct val="125000"/>
              </a:lnSpc>
            </a:pPr>
            <a:r>
              <a:rPr lang="en-US" sz="5000" dirty="0">
                <a:solidFill>
                  <a:prstClr val="black"/>
                </a:solidFill>
                <a:latin typeface="Helvetica Light" panose="020B0403020202020204" pitchFamily="34" charset="0"/>
                <a:cs typeface="Arial" panose="020B0604020202020204" pitchFamily="34" charset="0"/>
              </a:rPr>
              <a:t>Bunker Hill Community College, Boston</a:t>
            </a:r>
          </a:p>
          <a:p>
            <a:pPr lvl="0" algn="ctr">
              <a:lnSpc>
                <a:spcPct val="125000"/>
              </a:lnSpc>
            </a:pPr>
            <a:r>
              <a:rPr lang="en-US" sz="5000" dirty="0">
                <a:solidFill>
                  <a:prstClr val="black"/>
                </a:solidFill>
                <a:latin typeface="Helvetica Light" panose="020B0403020202020204" pitchFamily="34" charset="0"/>
                <a:cs typeface="Arial" panose="020B0604020202020204" pitchFamily="34" charset="0"/>
              </a:rPr>
              <a:t>IRACDA Scholar at Tufts University</a:t>
            </a:r>
          </a:p>
        </p:txBody>
      </p:sp>
      <p:sp>
        <p:nvSpPr>
          <p:cNvPr id="45" name="Rounded Rectangle 44">
            <a:extLst>
              <a:ext uri="{FF2B5EF4-FFF2-40B4-BE49-F238E27FC236}">
                <a16:creationId xmlns:a16="http://schemas.microsoft.com/office/drawing/2014/main" id="{49593B96-D741-D773-BC96-D2EC66E6E092}"/>
              </a:ext>
            </a:extLst>
          </p:cNvPr>
          <p:cNvSpPr/>
          <p:nvPr/>
        </p:nvSpPr>
        <p:spPr>
          <a:xfrm>
            <a:off x="914400" y="15544800"/>
            <a:ext cx="11887200" cy="16459200"/>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lnSpc>
                <a:spcPct val="125000"/>
              </a:lnSpc>
              <a:spcAft>
                <a:spcPts val="1200"/>
              </a:spcAft>
            </a:pPr>
            <a:r>
              <a:rPr lang="en-US" sz="4400" b="1" dirty="0">
                <a:solidFill>
                  <a:schemeClr val="tx1"/>
                </a:solidFill>
                <a:latin typeface="Helvetica" pitchFamily="2" charset="0"/>
                <a:cs typeface="Arial" panose="020B0604020202020204" pitchFamily="34" charset="0"/>
              </a:rPr>
              <a:t>Standards Based Grading</a:t>
            </a:r>
          </a:p>
          <a:p>
            <a:pPr lvl="0">
              <a:lnSpc>
                <a:spcPct val="125000"/>
              </a:lnSpc>
            </a:pPr>
            <a:r>
              <a:rPr lang="en-US" sz="3600" b="1" dirty="0">
                <a:solidFill>
                  <a:schemeClr val="tx1"/>
                </a:solidFill>
                <a:latin typeface="Helvetica" pitchFamily="2" charset="0"/>
                <a:cs typeface="Arial" panose="020B0604020202020204" pitchFamily="34" charset="0"/>
              </a:rPr>
              <a:t>Weekly Homework </a:t>
            </a:r>
          </a:p>
          <a:p>
            <a:pPr marL="571500" lvl="0" indent="-571500">
              <a:lnSpc>
                <a:spcPct val="125000"/>
              </a:lnSpc>
              <a:buFontTx/>
              <a:buChar char="-"/>
            </a:pPr>
            <a:r>
              <a:rPr lang="en-US" sz="3600" dirty="0">
                <a:solidFill>
                  <a:schemeClr val="tx1"/>
                </a:solidFill>
                <a:latin typeface="Helvetica" pitchFamily="2" charset="0"/>
                <a:cs typeface="Arial" panose="020B0604020202020204" pitchFamily="34" charset="0"/>
              </a:rPr>
              <a:t>Submitted / Late / Not Complete (100 / 50 / 0).</a:t>
            </a:r>
          </a:p>
          <a:p>
            <a:pPr lvl="0">
              <a:lnSpc>
                <a:spcPct val="125000"/>
              </a:lnSpc>
            </a:pPr>
            <a:r>
              <a:rPr lang="en-US" sz="3600" b="1" dirty="0">
                <a:solidFill>
                  <a:schemeClr val="tx1"/>
                </a:solidFill>
                <a:latin typeface="Helvetica" pitchFamily="2" charset="0"/>
                <a:cs typeface="Arial" panose="020B0604020202020204" pitchFamily="34" charset="0"/>
              </a:rPr>
              <a:t>Lab</a:t>
            </a:r>
          </a:p>
          <a:p>
            <a:pPr marL="571500" lvl="0" indent="-571500">
              <a:lnSpc>
                <a:spcPct val="125000"/>
              </a:lnSpc>
              <a:buFontTx/>
              <a:buChar char="-"/>
            </a:pPr>
            <a:r>
              <a:rPr lang="en-US" sz="3600" dirty="0">
                <a:solidFill>
                  <a:schemeClr val="tx1"/>
                </a:solidFill>
                <a:latin typeface="Helvetica" pitchFamily="2" charset="0"/>
                <a:cs typeface="Arial" panose="020B0604020202020204" pitchFamily="34" charset="0"/>
              </a:rPr>
              <a:t>Pre-lab, Attendance, Post-lab questions</a:t>
            </a:r>
          </a:p>
          <a:p>
            <a:pPr marL="571500" indent="-571500">
              <a:lnSpc>
                <a:spcPct val="125000"/>
              </a:lnSpc>
              <a:buFontTx/>
              <a:buChar char="-"/>
            </a:pPr>
            <a:r>
              <a:rPr lang="en-US" sz="3600" dirty="0">
                <a:solidFill>
                  <a:schemeClr val="tx1"/>
                </a:solidFill>
                <a:latin typeface="Helvetica" pitchFamily="2" charset="0"/>
                <a:cs typeface="Arial" panose="020B0604020202020204" pitchFamily="34" charset="0"/>
              </a:rPr>
              <a:t>Submitted / Late / Not Complete (100 / 50 / 0).</a:t>
            </a:r>
          </a:p>
          <a:p>
            <a:pPr lvl="0">
              <a:lnSpc>
                <a:spcPct val="125000"/>
              </a:lnSpc>
            </a:pPr>
            <a:r>
              <a:rPr lang="en-US" sz="3600" b="1" dirty="0">
                <a:solidFill>
                  <a:schemeClr val="tx1"/>
                </a:solidFill>
                <a:latin typeface="Helvetica" pitchFamily="2" charset="0"/>
                <a:cs typeface="Arial" panose="020B0604020202020204" pitchFamily="34" charset="0"/>
              </a:rPr>
              <a:t>Learning Targets</a:t>
            </a:r>
          </a:p>
          <a:p>
            <a:pPr marL="571500" lvl="0" indent="-571500">
              <a:lnSpc>
                <a:spcPct val="125000"/>
              </a:lnSpc>
              <a:buFontTx/>
              <a:buChar char="-"/>
            </a:pPr>
            <a:r>
              <a:rPr lang="en-US" sz="3600" dirty="0">
                <a:solidFill>
                  <a:schemeClr val="tx1"/>
                </a:solidFill>
                <a:latin typeface="Helvetica" pitchFamily="2" charset="0"/>
                <a:cs typeface="Arial" panose="020B0604020202020204" pitchFamily="34" charset="0"/>
              </a:rPr>
              <a:t>Core (11) and Supplemental (15)</a:t>
            </a:r>
          </a:p>
          <a:p>
            <a:pPr marL="571500" lvl="0" indent="-571500">
              <a:lnSpc>
                <a:spcPct val="125000"/>
              </a:lnSpc>
              <a:buFontTx/>
              <a:buChar char="-"/>
            </a:pPr>
            <a:r>
              <a:rPr lang="en-US" sz="3600" dirty="0">
                <a:solidFill>
                  <a:schemeClr val="tx1"/>
                </a:solidFill>
                <a:latin typeface="Helvetica" pitchFamily="2" charset="0"/>
                <a:cs typeface="Arial" panose="020B0604020202020204" pitchFamily="34" charset="0"/>
              </a:rPr>
              <a:t>Assessed with a 2 to 5 question quiz</a:t>
            </a:r>
          </a:p>
          <a:p>
            <a:pPr marL="571500" lvl="0" indent="-571500">
              <a:lnSpc>
                <a:spcPct val="125000"/>
              </a:lnSpc>
              <a:buFontTx/>
              <a:buChar char="-"/>
            </a:pPr>
            <a:r>
              <a:rPr lang="en-US" sz="3600" dirty="0">
                <a:solidFill>
                  <a:schemeClr val="tx1"/>
                </a:solidFill>
                <a:latin typeface="Helvetica" pitchFamily="2" charset="0"/>
                <a:cs typeface="Arial" panose="020B0604020202020204" pitchFamily="34" charset="0"/>
              </a:rPr>
              <a:t>Grouped into 4 exams</a:t>
            </a:r>
          </a:p>
          <a:p>
            <a:pPr marL="571500" lvl="0" indent="-571500">
              <a:lnSpc>
                <a:spcPct val="125000"/>
              </a:lnSpc>
              <a:buFontTx/>
              <a:buChar char="-"/>
            </a:pPr>
            <a:r>
              <a:rPr lang="en-US" sz="3600" dirty="0">
                <a:solidFill>
                  <a:schemeClr val="tx1"/>
                </a:solidFill>
                <a:latin typeface="Helvetica" pitchFamily="2" charset="0"/>
                <a:cs typeface="Arial" panose="020B0604020202020204" pitchFamily="34" charset="0"/>
              </a:rPr>
              <a:t>Scored as “Meets Standard” or “Not Yet”</a:t>
            </a:r>
          </a:p>
          <a:p>
            <a:pPr marL="571500" lvl="0" indent="-571500">
              <a:lnSpc>
                <a:spcPct val="125000"/>
              </a:lnSpc>
              <a:buFontTx/>
              <a:buChar char="-"/>
            </a:pPr>
            <a:r>
              <a:rPr lang="en-US" sz="3600" dirty="0">
                <a:solidFill>
                  <a:schemeClr val="tx1"/>
                </a:solidFill>
                <a:latin typeface="Helvetica" pitchFamily="2" charset="0"/>
                <a:cs typeface="Arial" panose="020B0604020202020204" pitchFamily="34" charset="0"/>
              </a:rPr>
              <a:t>Students can retake up to 3 LTs each week</a:t>
            </a:r>
          </a:p>
          <a:p>
            <a:pPr>
              <a:lnSpc>
                <a:spcPct val="125000"/>
              </a:lnSpc>
            </a:pPr>
            <a:r>
              <a:rPr lang="en-US" sz="3600" b="1" dirty="0">
                <a:solidFill>
                  <a:schemeClr val="tx1"/>
                </a:solidFill>
                <a:latin typeface="Helvetica" pitchFamily="2" charset="0"/>
              </a:rPr>
              <a:t>Grades</a:t>
            </a:r>
            <a:r>
              <a:rPr lang="en-US" sz="3600" dirty="0">
                <a:solidFill>
                  <a:schemeClr val="tx1"/>
                </a:solidFill>
                <a:latin typeface="Helvetica" pitchFamily="2" charset="0"/>
              </a:rPr>
              <a:t> were determined using the following grading table.</a:t>
            </a:r>
            <a:endParaRPr lang="en-US" sz="3600" b="1" dirty="0">
              <a:solidFill>
                <a:schemeClr val="tx1"/>
              </a:solidFill>
              <a:latin typeface="Helvetica" pitchFamily="2" charset="0"/>
            </a:endParaRPr>
          </a:p>
          <a:p>
            <a:pPr lvl="0">
              <a:lnSpc>
                <a:spcPct val="125000"/>
              </a:lnSpc>
            </a:pPr>
            <a:endParaRPr lang="en-US" sz="3600" dirty="0">
              <a:solidFill>
                <a:schemeClr val="tx1"/>
              </a:solidFill>
              <a:latin typeface="Helvetica" pitchFamily="2" charset="0"/>
              <a:cs typeface="Arial" panose="020B0604020202020204" pitchFamily="34" charset="0"/>
            </a:endParaRPr>
          </a:p>
          <a:p>
            <a:pPr lvl="0">
              <a:lnSpc>
                <a:spcPct val="125000"/>
              </a:lnSpc>
            </a:pPr>
            <a:endParaRPr lang="en-US" sz="3600" dirty="0">
              <a:solidFill>
                <a:schemeClr val="tx1"/>
              </a:solidFill>
              <a:latin typeface="Helvetica" pitchFamily="2" charset="0"/>
              <a:cs typeface="Arial" panose="020B0604020202020204" pitchFamily="34" charset="0"/>
            </a:endParaRPr>
          </a:p>
          <a:p>
            <a:pPr>
              <a:lnSpc>
                <a:spcPct val="125000"/>
              </a:lnSpc>
              <a:spcAft>
                <a:spcPts val="1200"/>
              </a:spcAft>
            </a:pPr>
            <a:endParaRPr lang="en-US" sz="3600" dirty="0">
              <a:solidFill>
                <a:schemeClr val="tx1"/>
              </a:solidFill>
              <a:latin typeface="Helvetica" pitchFamily="2" charset="0"/>
              <a:cs typeface="Arial" panose="020B0604020202020204" pitchFamily="34" charset="0"/>
            </a:endParaRPr>
          </a:p>
          <a:p>
            <a:pPr>
              <a:lnSpc>
                <a:spcPct val="125000"/>
              </a:lnSpc>
              <a:spcAft>
                <a:spcPts val="2400"/>
              </a:spcAft>
            </a:pPr>
            <a:endParaRPr lang="en-US" sz="3600" b="1" dirty="0">
              <a:solidFill>
                <a:schemeClr val="tx1"/>
              </a:solidFill>
              <a:latin typeface="Helvetica" pitchFamily="2" charset="0"/>
              <a:cs typeface="Arial" panose="020B0604020202020204" pitchFamily="34" charset="0"/>
            </a:endParaRPr>
          </a:p>
        </p:txBody>
      </p:sp>
      <p:sp>
        <p:nvSpPr>
          <p:cNvPr id="61" name="Rounded Rectangle 60">
            <a:extLst>
              <a:ext uri="{FF2B5EF4-FFF2-40B4-BE49-F238E27FC236}">
                <a16:creationId xmlns:a16="http://schemas.microsoft.com/office/drawing/2014/main" id="{256830CC-FEDC-9561-D1AB-72FD122C8199}"/>
              </a:ext>
            </a:extLst>
          </p:cNvPr>
          <p:cNvSpPr/>
          <p:nvPr/>
        </p:nvSpPr>
        <p:spPr>
          <a:xfrm>
            <a:off x="31089600" y="4114799"/>
            <a:ext cx="11887200" cy="27889200"/>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25000"/>
              </a:lnSpc>
              <a:spcAft>
                <a:spcPts val="1200"/>
              </a:spcAft>
            </a:pPr>
            <a:endParaRPr lang="en-US" sz="4400" b="1" dirty="0">
              <a:solidFill>
                <a:schemeClr val="tx1"/>
              </a:solidFill>
              <a:latin typeface="Helvetica" pitchFamily="2" charset="0"/>
              <a:cs typeface="Arial" panose="020B0604020202020204" pitchFamily="34" charset="0"/>
            </a:endParaRPr>
          </a:p>
          <a:p>
            <a:pPr algn="ctr">
              <a:lnSpc>
                <a:spcPct val="125000"/>
              </a:lnSpc>
              <a:spcAft>
                <a:spcPts val="1200"/>
              </a:spcAft>
            </a:pPr>
            <a:endParaRPr lang="en-US" sz="4400" b="1" dirty="0">
              <a:solidFill>
                <a:schemeClr val="tx1"/>
              </a:solidFill>
              <a:latin typeface="Helvetica" pitchFamily="2" charset="0"/>
              <a:cs typeface="Arial" panose="020B0604020202020204" pitchFamily="34" charset="0"/>
            </a:endParaRPr>
          </a:p>
          <a:p>
            <a:pPr algn="ctr">
              <a:lnSpc>
                <a:spcPct val="125000"/>
              </a:lnSpc>
              <a:spcAft>
                <a:spcPts val="1200"/>
              </a:spcAft>
            </a:pPr>
            <a:endParaRPr lang="en-US" sz="4400" b="1" dirty="0">
              <a:solidFill>
                <a:schemeClr val="tx1"/>
              </a:solidFill>
              <a:latin typeface="Helvetica" pitchFamily="2" charset="0"/>
              <a:cs typeface="Arial" panose="020B0604020202020204" pitchFamily="34" charset="0"/>
            </a:endParaRPr>
          </a:p>
          <a:p>
            <a:pPr algn="ctr">
              <a:lnSpc>
                <a:spcPct val="125000"/>
              </a:lnSpc>
              <a:spcAft>
                <a:spcPts val="1200"/>
              </a:spcAft>
            </a:pPr>
            <a:endParaRPr lang="en-US" sz="4400" b="1" dirty="0">
              <a:solidFill>
                <a:schemeClr val="tx1"/>
              </a:solidFill>
              <a:latin typeface="Helvetica" pitchFamily="2" charset="0"/>
              <a:cs typeface="Arial" panose="020B0604020202020204" pitchFamily="34" charset="0"/>
            </a:endParaRPr>
          </a:p>
          <a:p>
            <a:pPr algn="ctr">
              <a:lnSpc>
                <a:spcPct val="125000"/>
              </a:lnSpc>
              <a:spcAft>
                <a:spcPts val="1200"/>
              </a:spcAft>
            </a:pPr>
            <a:endParaRPr lang="en-US" sz="4400" b="1" dirty="0">
              <a:solidFill>
                <a:schemeClr val="tx1"/>
              </a:solidFill>
              <a:latin typeface="Helvetica" pitchFamily="2" charset="0"/>
              <a:cs typeface="Arial" panose="020B0604020202020204" pitchFamily="34" charset="0"/>
            </a:endParaRPr>
          </a:p>
          <a:p>
            <a:pPr algn="ctr">
              <a:lnSpc>
                <a:spcPct val="125000"/>
              </a:lnSpc>
              <a:spcAft>
                <a:spcPts val="1200"/>
              </a:spcAft>
            </a:pPr>
            <a:endParaRPr lang="en-US" sz="4400" b="1" dirty="0">
              <a:solidFill>
                <a:schemeClr val="tx1"/>
              </a:solidFill>
              <a:latin typeface="Helvetica" pitchFamily="2" charset="0"/>
              <a:cs typeface="Arial" panose="020B0604020202020204" pitchFamily="34" charset="0"/>
            </a:endParaRPr>
          </a:p>
          <a:p>
            <a:pPr algn="ctr">
              <a:lnSpc>
                <a:spcPct val="125000"/>
              </a:lnSpc>
              <a:spcAft>
                <a:spcPts val="1200"/>
              </a:spcAft>
            </a:pPr>
            <a:endParaRPr lang="en-US" sz="4400" b="1" dirty="0">
              <a:solidFill>
                <a:schemeClr val="tx1"/>
              </a:solidFill>
              <a:latin typeface="Helvetica" pitchFamily="2" charset="0"/>
              <a:cs typeface="Arial" panose="020B0604020202020204" pitchFamily="34" charset="0"/>
            </a:endParaRPr>
          </a:p>
          <a:p>
            <a:pPr algn="ctr">
              <a:lnSpc>
                <a:spcPct val="125000"/>
              </a:lnSpc>
              <a:spcAft>
                <a:spcPts val="1200"/>
              </a:spcAft>
            </a:pPr>
            <a:endParaRPr lang="en-US" sz="4400" b="1" dirty="0">
              <a:solidFill>
                <a:schemeClr val="tx1"/>
              </a:solidFill>
              <a:latin typeface="Helvetica" pitchFamily="2" charset="0"/>
              <a:cs typeface="Arial" panose="020B0604020202020204" pitchFamily="34" charset="0"/>
            </a:endParaRPr>
          </a:p>
          <a:p>
            <a:pPr algn="ctr">
              <a:lnSpc>
                <a:spcPct val="125000"/>
              </a:lnSpc>
              <a:spcAft>
                <a:spcPts val="1200"/>
              </a:spcAft>
            </a:pPr>
            <a:r>
              <a:rPr lang="en-US" sz="4400" b="1" dirty="0">
                <a:solidFill>
                  <a:schemeClr val="tx1"/>
                </a:solidFill>
                <a:latin typeface="Helvetica" pitchFamily="2" charset="0"/>
                <a:cs typeface="Arial" panose="020B0604020202020204" pitchFamily="34" charset="0"/>
              </a:rPr>
              <a:t>Engagement </a:t>
            </a:r>
            <a:r>
              <a:rPr lang="en-US" sz="4400" b="1" dirty="0">
                <a:solidFill>
                  <a:schemeClr val="tx1"/>
                </a:solidFill>
                <a:latin typeface="Helvetica" pitchFamily="2" charset="0"/>
                <a:cs typeface="Arial" panose="020B0604020202020204" pitchFamily="34" charset="0"/>
                <a:sym typeface="Wingdings" pitchFamily="2" charset="2"/>
              </a:rPr>
              <a:t> </a:t>
            </a:r>
            <a:r>
              <a:rPr lang="en-US" sz="4400" b="1" dirty="0">
                <a:solidFill>
                  <a:schemeClr val="tx1"/>
                </a:solidFill>
                <a:latin typeface="Helvetica" pitchFamily="2" charset="0"/>
                <a:cs typeface="Arial" panose="020B0604020202020204" pitchFamily="34" charset="0"/>
              </a:rPr>
              <a:t>Success</a:t>
            </a:r>
          </a:p>
          <a:p>
            <a:pPr lvl="0" algn="just">
              <a:lnSpc>
                <a:spcPct val="125000"/>
              </a:lnSpc>
            </a:pPr>
            <a:r>
              <a:rPr lang="en-US" sz="3600" dirty="0">
                <a:solidFill>
                  <a:schemeClr val="tx1"/>
                </a:solidFill>
                <a:latin typeface="Helvetica" pitchFamily="2" charset="0"/>
                <a:cs typeface="Arial" panose="020B0604020202020204" pitchFamily="34" charset="0"/>
              </a:rPr>
              <a:t>Effort and engagement appear to be a key component to student success. While many students did poorly on the first exam, those who consistently submitted homework assignments and completed learning target retakes were able to improve their grades and pass the course. Students who didn’t engage with the material continued to do poorly in the course. This trend is clear when comparing homework grades (an indicator of student engagement) to the final number of learning targets met (Figure 1). Overall, standards-based grading allowed students who performed poorly on initial exams to catch up and demonstrate their learning over time (Figure 2).</a:t>
            </a:r>
            <a:endParaRPr lang="en-US" sz="3600" b="1" dirty="0">
              <a:solidFill>
                <a:schemeClr val="tx1"/>
              </a:solidFill>
              <a:latin typeface="Helvetica" pitchFamily="2" charset="0"/>
              <a:cs typeface="Arial" panose="020B0604020202020204" pitchFamily="34" charset="0"/>
            </a:endParaRPr>
          </a:p>
        </p:txBody>
      </p:sp>
      <p:sp>
        <p:nvSpPr>
          <p:cNvPr id="44" name="Rectangle 43">
            <a:extLst>
              <a:ext uri="{FF2B5EF4-FFF2-40B4-BE49-F238E27FC236}">
                <a16:creationId xmlns:a16="http://schemas.microsoft.com/office/drawing/2014/main" id="{1F9490DD-A30E-A984-33A8-C91B8FD97437}"/>
              </a:ext>
            </a:extLst>
          </p:cNvPr>
          <p:cNvSpPr/>
          <p:nvPr/>
        </p:nvSpPr>
        <p:spPr>
          <a:xfrm>
            <a:off x="0" y="0"/>
            <a:ext cx="43891200" cy="3657600"/>
          </a:xfrm>
          <a:prstGeom prst="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sz="9000" b="1" dirty="0">
                <a:solidFill>
                  <a:schemeClr val="tx1"/>
                </a:solidFill>
                <a:latin typeface="Helvetica" pitchFamily="2" charset="0"/>
                <a:cs typeface="Arial" panose="020B0604020202020204" pitchFamily="34" charset="0"/>
              </a:rPr>
              <a:t>Students who fail and the professor who let them</a:t>
            </a:r>
          </a:p>
          <a:p>
            <a:pPr algn="ctr">
              <a:lnSpc>
                <a:spcPct val="125000"/>
              </a:lnSpc>
            </a:pPr>
            <a:r>
              <a:rPr lang="en-US" sz="8000" dirty="0">
                <a:solidFill>
                  <a:schemeClr val="tx1"/>
                </a:solidFill>
                <a:latin typeface="Helvetica Light" panose="020B0403020202020204" pitchFamily="34" charset="0"/>
                <a:cs typeface="Arial" panose="020B0604020202020204" pitchFamily="34" charset="0"/>
              </a:rPr>
              <a:t>Standards-based grading and student growth in general chemistry</a:t>
            </a:r>
          </a:p>
          <a:p>
            <a:pPr algn="ctr">
              <a:lnSpc>
                <a:spcPct val="125000"/>
              </a:lnSpc>
            </a:pPr>
            <a:endParaRPr lang="en-US" sz="800" dirty="0">
              <a:latin typeface="Helvetica" pitchFamily="2" charset="0"/>
              <a:cs typeface="Arial" panose="020B0604020202020204" pitchFamily="34" charset="0"/>
            </a:endParaRPr>
          </a:p>
        </p:txBody>
      </p:sp>
      <p:sp>
        <p:nvSpPr>
          <p:cNvPr id="25" name="Rectangle 24">
            <a:extLst>
              <a:ext uri="{FF2B5EF4-FFF2-40B4-BE49-F238E27FC236}">
                <a16:creationId xmlns:a16="http://schemas.microsoft.com/office/drawing/2014/main" id="{098A87B6-12D3-D1E9-FC44-AE74071700E0}"/>
              </a:ext>
            </a:extLst>
          </p:cNvPr>
          <p:cNvSpPr/>
          <p:nvPr/>
        </p:nvSpPr>
        <p:spPr>
          <a:xfrm>
            <a:off x="12839893" y="6400802"/>
            <a:ext cx="17335307" cy="21784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21" name="Rectangle 20">
            <a:extLst>
              <a:ext uri="{FF2B5EF4-FFF2-40B4-BE49-F238E27FC236}">
                <a16:creationId xmlns:a16="http://schemas.microsoft.com/office/drawing/2014/main" id="{678733BE-059C-47B7-9415-5ADF2F3024F1}"/>
              </a:ext>
            </a:extLst>
          </p:cNvPr>
          <p:cNvSpPr/>
          <p:nvPr/>
        </p:nvSpPr>
        <p:spPr>
          <a:xfrm>
            <a:off x="14630400" y="29718000"/>
            <a:ext cx="14630400" cy="3200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5577840" rtlCol="0" anchor="ctr"/>
          <a:lstStyle/>
          <a:p>
            <a:pPr algn="r"/>
            <a:endParaRPr lang="en-US" sz="6000" dirty="0">
              <a:solidFill>
                <a:schemeClr val="tx1"/>
              </a:solidFill>
              <a:latin typeface="Helvetica" pitchFamily="2"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p:blipFill>
        <p:spPr>
          <a:xfrm>
            <a:off x="26506303" y="30175200"/>
            <a:ext cx="1938993" cy="1938993"/>
          </a:xfrm>
          <a:prstGeom prst="rect">
            <a:avLst/>
          </a:prstGeom>
          <a:ln>
            <a:solidFill>
              <a:schemeClr val="tx1"/>
            </a:solidFill>
          </a:ln>
        </p:spPr>
      </p:pic>
      <p:sp>
        <p:nvSpPr>
          <p:cNvPr id="7" name="Rectangle 6"/>
          <p:cNvSpPr/>
          <p:nvPr/>
        </p:nvSpPr>
        <p:spPr>
          <a:xfrm>
            <a:off x="14683850" y="30175200"/>
            <a:ext cx="10965203" cy="1938992"/>
          </a:xfrm>
          <a:prstGeom prst="rect">
            <a:avLst/>
          </a:prstGeom>
        </p:spPr>
        <p:txBody>
          <a:bodyPr wrap="square">
            <a:spAutoFit/>
          </a:bodyPr>
          <a:lstStyle/>
          <a:p>
            <a:pPr algn="r"/>
            <a:r>
              <a:rPr lang="en-US" sz="4000" dirty="0">
                <a:latin typeface="Helvetica" pitchFamily="2" charset="0"/>
                <a:cs typeface="Arial" panose="020B0604020202020204" pitchFamily="34" charset="0"/>
              </a:rPr>
              <a:t>Poster and syllabus: </a:t>
            </a:r>
          </a:p>
          <a:p>
            <a:pPr algn="r"/>
            <a:r>
              <a:rPr lang="en-US" sz="4000" dirty="0">
                <a:latin typeface="Helvetica" pitchFamily="2" charset="0"/>
                <a:cs typeface="Arial" panose="020B0604020202020204" pitchFamily="34" charset="0"/>
              </a:rPr>
              <a:t>https://github.com/jgaines42/Chemistry2022/</a:t>
            </a:r>
          </a:p>
          <a:p>
            <a:pPr algn="r"/>
            <a:r>
              <a:rPr lang="en-US" sz="4000" dirty="0" err="1">
                <a:latin typeface="Helvetica" pitchFamily="2" charset="0"/>
                <a:cs typeface="Arial" panose="020B0604020202020204" pitchFamily="34" charset="0"/>
              </a:rPr>
              <a:t>jennifercmortensen@gmail.com</a:t>
            </a:r>
            <a:endParaRPr lang="en-US" sz="4000" dirty="0">
              <a:latin typeface="Helvetica" pitchFamily="2" charset="0"/>
              <a:cs typeface="Arial" panose="020B0604020202020204" pitchFamily="34" charset="0"/>
            </a:endParaRPr>
          </a:p>
        </p:txBody>
      </p:sp>
      <p:pic>
        <p:nvPicPr>
          <p:cNvPr id="1026" name="Picture 2" descr="Charlestown Campus - Bunker Hill Community College">
            <a:extLst>
              <a:ext uri="{FF2B5EF4-FFF2-40B4-BE49-F238E27FC236}">
                <a16:creationId xmlns:a16="http://schemas.microsoft.com/office/drawing/2014/main" id="{E3FB773B-705C-BDC3-FB3E-81C8E3975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297" y="10857562"/>
            <a:ext cx="9373406" cy="37664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able 18">
            <a:extLst>
              <a:ext uri="{FF2B5EF4-FFF2-40B4-BE49-F238E27FC236}">
                <a16:creationId xmlns:a16="http://schemas.microsoft.com/office/drawing/2014/main" id="{3820364F-C83A-E0CC-A8AB-9DF11F0ED717}"/>
              </a:ext>
            </a:extLst>
          </p:cNvPr>
          <p:cNvGraphicFramePr>
            <a:graphicFrameLocks noGrp="1"/>
          </p:cNvGraphicFramePr>
          <p:nvPr>
            <p:extLst>
              <p:ext uri="{D42A27DB-BD31-4B8C-83A1-F6EECF244321}">
                <p14:modId xmlns:p14="http://schemas.microsoft.com/office/powerpoint/2010/main" val="4139059383"/>
              </p:ext>
            </p:extLst>
          </p:nvPr>
        </p:nvGraphicFramePr>
        <p:xfrm>
          <a:off x="2109630" y="26525971"/>
          <a:ext cx="9496740" cy="4876800"/>
        </p:xfrm>
        <a:graphic>
          <a:graphicData uri="http://schemas.openxmlformats.org/drawingml/2006/table">
            <a:tbl>
              <a:tblPr firstRow="1" firstCol="1" bandRow="1">
                <a:tableStyleId>{5940675A-B579-460E-94D1-54222C63F5DA}</a:tableStyleId>
              </a:tblPr>
              <a:tblGrid>
                <a:gridCol w="1454727">
                  <a:extLst>
                    <a:ext uri="{9D8B030D-6E8A-4147-A177-3AD203B41FA5}">
                      <a16:colId xmlns:a16="http://schemas.microsoft.com/office/drawing/2014/main" val="2767011267"/>
                    </a:ext>
                  </a:extLst>
                </a:gridCol>
                <a:gridCol w="2161309">
                  <a:extLst>
                    <a:ext uri="{9D8B030D-6E8A-4147-A177-3AD203B41FA5}">
                      <a16:colId xmlns:a16="http://schemas.microsoft.com/office/drawing/2014/main" val="3555180799"/>
                    </a:ext>
                  </a:extLst>
                </a:gridCol>
                <a:gridCol w="2506844">
                  <a:extLst>
                    <a:ext uri="{9D8B030D-6E8A-4147-A177-3AD203B41FA5}">
                      <a16:colId xmlns:a16="http://schemas.microsoft.com/office/drawing/2014/main" val="410998452"/>
                    </a:ext>
                  </a:extLst>
                </a:gridCol>
                <a:gridCol w="1586624">
                  <a:extLst>
                    <a:ext uri="{9D8B030D-6E8A-4147-A177-3AD203B41FA5}">
                      <a16:colId xmlns:a16="http://schemas.microsoft.com/office/drawing/2014/main" val="868909239"/>
                    </a:ext>
                  </a:extLst>
                </a:gridCol>
                <a:gridCol w="1787236">
                  <a:extLst>
                    <a:ext uri="{9D8B030D-6E8A-4147-A177-3AD203B41FA5}">
                      <a16:colId xmlns:a16="http://schemas.microsoft.com/office/drawing/2014/main" val="3083561103"/>
                    </a:ext>
                  </a:extLst>
                </a:gridCol>
              </a:tblGrid>
              <a:tr h="0">
                <a:tc>
                  <a:txBody>
                    <a:bodyPr/>
                    <a:lstStyle/>
                    <a:p>
                      <a:pPr marL="0" marR="0">
                        <a:spcBef>
                          <a:spcPts val="0"/>
                        </a:spcBef>
                        <a:spcAft>
                          <a:spcPts val="0"/>
                        </a:spcAft>
                      </a:pPr>
                      <a:r>
                        <a:rPr lang="en-US" sz="3200" b="1" dirty="0">
                          <a:effectLst/>
                          <a:latin typeface="Helvetica" pitchFamily="2" charset="0"/>
                          <a:cs typeface="Arial" panose="020B0604020202020204" pitchFamily="34" charset="0"/>
                        </a:rPr>
                        <a:t>Grade</a:t>
                      </a:r>
                      <a:endParaRPr lang="en-US" sz="3200" b="1"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b="1" dirty="0">
                          <a:effectLst/>
                          <a:latin typeface="Helvetica" pitchFamily="2" charset="0"/>
                          <a:cs typeface="Arial" panose="020B0604020202020204" pitchFamily="34" charset="0"/>
                        </a:rPr>
                        <a:t>Core LT</a:t>
                      </a:r>
                      <a:endParaRPr lang="en-US" sz="3200" b="1"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b="1" dirty="0">
                          <a:effectLst/>
                          <a:latin typeface="Helvetica" pitchFamily="2" charset="0"/>
                          <a:cs typeface="Arial" panose="020B0604020202020204" pitchFamily="34" charset="0"/>
                        </a:rPr>
                        <a:t>Suppl LT</a:t>
                      </a:r>
                      <a:endParaRPr lang="en-US" sz="3200" b="1"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b="1" dirty="0">
                          <a:effectLst/>
                          <a:latin typeface="Helvetica" pitchFamily="2" charset="0"/>
                          <a:cs typeface="Arial" panose="020B0604020202020204" pitchFamily="34" charset="0"/>
                        </a:rPr>
                        <a:t>HW</a:t>
                      </a:r>
                      <a:endParaRPr lang="en-US" sz="3200" b="1"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b="1" dirty="0">
                          <a:effectLst/>
                          <a:latin typeface="Helvetica" pitchFamily="2" charset="0"/>
                          <a:cs typeface="Arial" panose="020B0604020202020204" pitchFamily="34" charset="0"/>
                        </a:rPr>
                        <a:t>Lab</a:t>
                      </a:r>
                      <a:endParaRPr lang="en-US" sz="3200" b="1"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5026857"/>
                  </a:ext>
                </a:extLst>
              </a:tr>
              <a:tr h="0">
                <a:tc>
                  <a:txBody>
                    <a:bodyPr/>
                    <a:lstStyle/>
                    <a:p>
                      <a:pPr marL="0" marR="0">
                        <a:spcBef>
                          <a:spcPts val="0"/>
                        </a:spcBef>
                        <a:spcAft>
                          <a:spcPts val="0"/>
                        </a:spcAft>
                      </a:pPr>
                      <a:r>
                        <a:rPr lang="en-US" sz="3200" dirty="0">
                          <a:effectLst/>
                          <a:latin typeface="Helvetica" pitchFamily="2" charset="0"/>
                          <a:cs typeface="Arial" panose="020B0604020202020204" pitchFamily="34" charset="0"/>
                        </a:rPr>
                        <a:t>A</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11</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14</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90</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88</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12280599"/>
                  </a:ext>
                </a:extLst>
              </a:tr>
              <a:tr h="0">
                <a:tc>
                  <a:txBody>
                    <a:bodyPr/>
                    <a:lstStyle/>
                    <a:p>
                      <a:pPr marL="0" marR="0">
                        <a:spcBef>
                          <a:spcPts val="0"/>
                        </a:spcBef>
                        <a:spcAft>
                          <a:spcPts val="0"/>
                        </a:spcAft>
                      </a:pPr>
                      <a:r>
                        <a:rPr lang="en-US" sz="3200" dirty="0">
                          <a:effectLst/>
                          <a:latin typeface="Helvetica" pitchFamily="2" charset="0"/>
                          <a:cs typeface="Arial" panose="020B0604020202020204" pitchFamily="34" charset="0"/>
                        </a:rPr>
                        <a:t>A -</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11</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13</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85</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88</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48459071"/>
                  </a:ext>
                </a:extLst>
              </a:tr>
              <a:tr h="0">
                <a:tc>
                  <a:txBody>
                    <a:bodyPr/>
                    <a:lstStyle/>
                    <a:p>
                      <a:pPr marL="0" marR="0">
                        <a:spcBef>
                          <a:spcPts val="0"/>
                        </a:spcBef>
                        <a:spcAft>
                          <a:spcPts val="0"/>
                        </a:spcAft>
                      </a:pPr>
                      <a:r>
                        <a:rPr lang="en-US" sz="3200" dirty="0">
                          <a:effectLst/>
                          <a:latin typeface="Helvetica" pitchFamily="2" charset="0"/>
                          <a:cs typeface="Arial" panose="020B0604020202020204" pitchFamily="34" charset="0"/>
                        </a:rPr>
                        <a:t>B+</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11</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12</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85</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77</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36947838"/>
                  </a:ext>
                </a:extLst>
              </a:tr>
              <a:tr h="0">
                <a:tc>
                  <a:txBody>
                    <a:bodyPr/>
                    <a:lstStyle/>
                    <a:p>
                      <a:pPr marL="0" marR="0">
                        <a:spcBef>
                          <a:spcPts val="0"/>
                        </a:spcBef>
                        <a:spcAft>
                          <a:spcPts val="0"/>
                        </a:spcAft>
                      </a:pPr>
                      <a:r>
                        <a:rPr lang="en-US" sz="3200" dirty="0">
                          <a:effectLst/>
                          <a:latin typeface="Helvetica" pitchFamily="2" charset="0"/>
                          <a:cs typeface="Arial" panose="020B0604020202020204" pitchFamily="34" charset="0"/>
                        </a:rPr>
                        <a:t>B</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10</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11</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80</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77</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34090920"/>
                  </a:ext>
                </a:extLst>
              </a:tr>
              <a:tr h="0">
                <a:tc>
                  <a:txBody>
                    <a:bodyPr/>
                    <a:lstStyle/>
                    <a:p>
                      <a:pPr marL="0" marR="0">
                        <a:spcBef>
                          <a:spcPts val="0"/>
                        </a:spcBef>
                        <a:spcAft>
                          <a:spcPts val="0"/>
                        </a:spcAft>
                      </a:pPr>
                      <a:r>
                        <a:rPr lang="en-US" sz="3200" dirty="0">
                          <a:effectLst/>
                          <a:latin typeface="Helvetica" pitchFamily="2" charset="0"/>
                          <a:cs typeface="Arial" panose="020B0604020202020204" pitchFamily="34" charset="0"/>
                        </a:rPr>
                        <a:t>B -</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10</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10</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75</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77</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10760998"/>
                  </a:ext>
                </a:extLst>
              </a:tr>
              <a:tr h="0">
                <a:tc>
                  <a:txBody>
                    <a:bodyPr/>
                    <a:lstStyle/>
                    <a:p>
                      <a:pPr marL="0" marR="0">
                        <a:spcBef>
                          <a:spcPts val="0"/>
                        </a:spcBef>
                        <a:spcAft>
                          <a:spcPts val="0"/>
                        </a:spcAft>
                      </a:pPr>
                      <a:r>
                        <a:rPr lang="en-US" sz="3200" dirty="0">
                          <a:effectLst/>
                          <a:latin typeface="Helvetica" pitchFamily="2" charset="0"/>
                          <a:cs typeface="Arial" panose="020B0604020202020204" pitchFamily="34" charset="0"/>
                        </a:rPr>
                        <a:t>C+</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10</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9</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75</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66</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11805412"/>
                  </a:ext>
                </a:extLst>
              </a:tr>
              <a:tr h="0">
                <a:tc>
                  <a:txBody>
                    <a:bodyPr/>
                    <a:lstStyle/>
                    <a:p>
                      <a:pPr marL="0" marR="0">
                        <a:spcBef>
                          <a:spcPts val="0"/>
                        </a:spcBef>
                        <a:spcAft>
                          <a:spcPts val="0"/>
                        </a:spcAft>
                      </a:pPr>
                      <a:r>
                        <a:rPr lang="en-US" sz="3200">
                          <a:effectLst/>
                          <a:latin typeface="Helvetica" pitchFamily="2" charset="0"/>
                          <a:cs typeface="Arial" panose="020B0604020202020204" pitchFamily="34" charset="0"/>
                        </a:rPr>
                        <a:t>C</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10</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8</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70</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66</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71547098"/>
                  </a:ext>
                </a:extLst>
              </a:tr>
              <a:tr h="0">
                <a:tc>
                  <a:txBody>
                    <a:bodyPr/>
                    <a:lstStyle/>
                    <a:p>
                      <a:pPr marL="0" marR="0">
                        <a:spcBef>
                          <a:spcPts val="0"/>
                        </a:spcBef>
                        <a:spcAft>
                          <a:spcPts val="0"/>
                        </a:spcAft>
                      </a:pPr>
                      <a:r>
                        <a:rPr lang="en-US" sz="3200" dirty="0">
                          <a:effectLst/>
                          <a:latin typeface="Helvetica" pitchFamily="2" charset="0"/>
                          <a:cs typeface="Arial" panose="020B0604020202020204" pitchFamily="34" charset="0"/>
                        </a:rPr>
                        <a:t>C -</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a:effectLst/>
                          <a:latin typeface="Helvetica" pitchFamily="2" charset="0"/>
                          <a:cs typeface="Arial" panose="020B0604020202020204" pitchFamily="34" charset="0"/>
                        </a:rPr>
                        <a:t>10</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7</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65</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66</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88706299"/>
                  </a:ext>
                </a:extLst>
              </a:tr>
              <a:tr h="0">
                <a:tc>
                  <a:txBody>
                    <a:bodyPr/>
                    <a:lstStyle/>
                    <a:p>
                      <a:pPr marL="0" marR="0">
                        <a:spcBef>
                          <a:spcPts val="0"/>
                        </a:spcBef>
                        <a:spcAft>
                          <a:spcPts val="0"/>
                        </a:spcAft>
                      </a:pPr>
                      <a:r>
                        <a:rPr lang="en-US" sz="3200">
                          <a:effectLst/>
                          <a:latin typeface="Helvetica" pitchFamily="2" charset="0"/>
                          <a:cs typeface="Arial" panose="020B0604020202020204" pitchFamily="34" charset="0"/>
                        </a:rPr>
                        <a:t>D</a:t>
                      </a:r>
                      <a:endParaRPr lang="en-US" sz="320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9</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5</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60</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200" dirty="0">
                          <a:effectLst/>
                          <a:latin typeface="Helvetica" pitchFamily="2" charset="0"/>
                          <a:cs typeface="Arial" panose="020B0604020202020204" pitchFamily="34" charset="0"/>
                        </a:rPr>
                        <a:t>66</a:t>
                      </a:r>
                      <a:endParaRPr lang="en-US" sz="3200" dirty="0">
                        <a:effectLst/>
                        <a:latin typeface="Helvetica" pitchFamily="2"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43677195"/>
                  </a:ext>
                </a:extLst>
              </a:tr>
            </a:tbl>
          </a:graphicData>
        </a:graphic>
      </p:graphicFrame>
      <p:sp>
        <p:nvSpPr>
          <p:cNvPr id="31" name="Rounded Rectangle 30">
            <a:extLst>
              <a:ext uri="{FF2B5EF4-FFF2-40B4-BE49-F238E27FC236}">
                <a16:creationId xmlns:a16="http://schemas.microsoft.com/office/drawing/2014/main" id="{4AB45C0B-CB65-2A9B-611A-19ECE8FDB0C3}"/>
              </a:ext>
            </a:extLst>
          </p:cNvPr>
          <p:cNvSpPr/>
          <p:nvPr/>
        </p:nvSpPr>
        <p:spPr>
          <a:xfrm>
            <a:off x="13716000" y="8229600"/>
            <a:ext cx="16459200" cy="11430000"/>
          </a:xfrm>
          <a:prstGeom prst="roundRect">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1"/>
          <a:lstStyle/>
          <a:p>
            <a:pPr algn="ctr">
              <a:lnSpc>
                <a:spcPct val="125000"/>
              </a:lnSpc>
            </a:pPr>
            <a:r>
              <a:rPr lang="en-US" sz="8000" b="1" dirty="0">
                <a:solidFill>
                  <a:schemeClr val="tx1"/>
                </a:solidFill>
                <a:latin typeface="Helvetica" pitchFamily="2" charset="0"/>
                <a:cs typeface="Arial" panose="020B0604020202020204" pitchFamily="34" charset="0"/>
              </a:rPr>
              <a:t>Standards-based grading </a:t>
            </a:r>
            <a:r>
              <a:rPr lang="en-US" sz="8000" dirty="0">
                <a:solidFill>
                  <a:schemeClr val="tx1"/>
                </a:solidFill>
                <a:latin typeface="Helvetica" pitchFamily="2" charset="0"/>
                <a:cs typeface="Arial" panose="020B0604020202020204" pitchFamily="34" charset="0"/>
              </a:rPr>
              <a:t>allowed students to </a:t>
            </a:r>
            <a:r>
              <a:rPr lang="en-US" sz="8000" b="1" dirty="0">
                <a:solidFill>
                  <a:schemeClr val="tx1"/>
                </a:solidFill>
                <a:latin typeface="Helvetica" pitchFamily="2" charset="0"/>
                <a:cs typeface="Arial" panose="020B0604020202020204" pitchFamily="34" charset="0"/>
              </a:rPr>
              <a:t>recover</a:t>
            </a:r>
            <a:r>
              <a:rPr lang="en-US" sz="8000" dirty="0">
                <a:solidFill>
                  <a:schemeClr val="tx1"/>
                </a:solidFill>
                <a:latin typeface="Helvetica" pitchFamily="2" charset="0"/>
                <a:cs typeface="Arial" panose="020B0604020202020204" pitchFamily="34" charset="0"/>
              </a:rPr>
              <a:t> from setbacks and disruptions.</a:t>
            </a:r>
            <a:br>
              <a:rPr lang="en-US" sz="8000" dirty="0">
                <a:solidFill>
                  <a:schemeClr val="tx1"/>
                </a:solidFill>
                <a:latin typeface="Helvetica" pitchFamily="2" charset="0"/>
                <a:cs typeface="Arial" panose="020B0604020202020204" pitchFamily="34" charset="0"/>
              </a:rPr>
            </a:br>
            <a:br>
              <a:rPr lang="en-US" sz="5400" dirty="0">
                <a:solidFill>
                  <a:schemeClr val="tx1"/>
                </a:solidFill>
                <a:latin typeface="Helvetica" pitchFamily="2" charset="0"/>
                <a:cs typeface="Arial" panose="020B0604020202020204" pitchFamily="34" charset="0"/>
              </a:rPr>
            </a:br>
            <a:r>
              <a:rPr lang="en-US" sz="8000" b="1" dirty="0">
                <a:solidFill>
                  <a:schemeClr val="tx1"/>
                </a:solidFill>
                <a:latin typeface="Helvetica" pitchFamily="2" charset="0"/>
                <a:cs typeface="Arial" panose="020B0604020202020204" pitchFamily="34" charset="0"/>
              </a:rPr>
              <a:t>Course outcomes </a:t>
            </a:r>
            <a:r>
              <a:rPr lang="en-US" sz="8000" dirty="0">
                <a:solidFill>
                  <a:schemeClr val="tx1"/>
                </a:solidFill>
                <a:latin typeface="Helvetica" pitchFamily="2" charset="0"/>
                <a:cs typeface="Arial" panose="020B0604020202020204" pitchFamily="34" charset="0"/>
              </a:rPr>
              <a:t>were related to </a:t>
            </a:r>
            <a:r>
              <a:rPr lang="en-US" sz="8000" b="1" dirty="0">
                <a:solidFill>
                  <a:schemeClr val="tx1"/>
                </a:solidFill>
                <a:latin typeface="Helvetica" pitchFamily="2" charset="0"/>
                <a:cs typeface="Arial" panose="020B0604020202020204" pitchFamily="34" charset="0"/>
              </a:rPr>
              <a:t>effort</a:t>
            </a:r>
            <a:r>
              <a:rPr lang="en-US" sz="8000" dirty="0">
                <a:solidFill>
                  <a:schemeClr val="tx1"/>
                </a:solidFill>
                <a:latin typeface="Helvetica" pitchFamily="2" charset="0"/>
                <a:cs typeface="Arial" panose="020B0604020202020204" pitchFamily="34" charset="0"/>
              </a:rPr>
              <a:t>, not test-taking ability or </a:t>
            </a:r>
            <a:r>
              <a:rPr lang="en-US" sz="8000" dirty="0">
                <a:solidFill>
                  <a:schemeClr val="tx1"/>
                </a:solidFill>
                <a:latin typeface="Helvetica" pitchFamily="2" charset="0"/>
              </a:rPr>
              <a:t>prior exposure to the material</a:t>
            </a:r>
            <a:r>
              <a:rPr lang="en-US" sz="8000" dirty="0">
                <a:solidFill>
                  <a:schemeClr val="tx1"/>
                </a:solidFill>
                <a:latin typeface="Helvetica" pitchFamily="2" charset="0"/>
                <a:cs typeface="Arial" panose="020B0604020202020204" pitchFamily="34" charset="0"/>
              </a:rPr>
              <a:t>.</a:t>
            </a:r>
            <a:endParaRPr lang="en-US" sz="8000" dirty="0">
              <a:solidFill>
                <a:schemeClr val="tx1"/>
              </a:solidFill>
              <a:latin typeface="Helvetica" pitchFamily="2" charset="0"/>
            </a:endParaRPr>
          </a:p>
        </p:txBody>
      </p:sp>
      <p:pic>
        <p:nvPicPr>
          <p:cNvPr id="34" name="Graphic 33" descr="Beaker outline">
            <a:extLst>
              <a:ext uri="{FF2B5EF4-FFF2-40B4-BE49-F238E27FC236}">
                <a16:creationId xmlns:a16="http://schemas.microsoft.com/office/drawing/2014/main" id="{9AB1B9D7-E2E9-F18C-35FB-5546C3DFAD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82600" y="4300945"/>
            <a:ext cx="2743200" cy="2743200"/>
          </a:xfrm>
          <a:prstGeom prst="rect">
            <a:avLst/>
          </a:prstGeom>
        </p:spPr>
      </p:pic>
      <p:pic>
        <p:nvPicPr>
          <p:cNvPr id="36" name="Graphic 35" descr="Flask outline">
            <a:extLst>
              <a:ext uri="{FF2B5EF4-FFF2-40B4-BE49-F238E27FC236}">
                <a16:creationId xmlns:a16="http://schemas.microsoft.com/office/drawing/2014/main" id="{8F597831-89E4-AD86-487A-CABE2108F2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889200" y="4186645"/>
            <a:ext cx="2971800" cy="2971800"/>
          </a:xfrm>
          <a:prstGeom prst="rect">
            <a:avLst/>
          </a:prstGeom>
        </p:spPr>
      </p:pic>
      <p:sp>
        <p:nvSpPr>
          <p:cNvPr id="42" name="Rounded Rectangle 41">
            <a:extLst>
              <a:ext uri="{FF2B5EF4-FFF2-40B4-BE49-F238E27FC236}">
                <a16:creationId xmlns:a16="http://schemas.microsoft.com/office/drawing/2014/main" id="{7701FD41-6672-6F0C-9EAE-944C858C7C49}"/>
              </a:ext>
            </a:extLst>
          </p:cNvPr>
          <p:cNvSpPr/>
          <p:nvPr/>
        </p:nvSpPr>
        <p:spPr>
          <a:xfrm>
            <a:off x="914400" y="4114800"/>
            <a:ext cx="11887200" cy="10972800"/>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nchorCtr="1"/>
          <a:lstStyle/>
          <a:p>
            <a:pPr>
              <a:lnSpc>
                <a:spcPct val="125000"/>
              </a:lnSpc>
            </a:pPr>
            <a:r>
              <a:rPr lang="en-US" sz="4400" b="1" dirty="0">
                <a:solidFill>
                  <a:schemeClr val="tx1"/>
                </a:solidFill>
                <a:latin typeface="Helvetica" pitchFamily="2" charset="0"/>
                <a:cs typeface="Arial" panose="020B0604020202020204" pitchFamily="34" charset="0"/>
              </a:rPr>
              <a:t>General Chemistry I with Lab</a:t>
            </a:r>
          </a:p>
          <a:p>
            <a:pPr>
              <a:lnSpc>
                <a:spcPct val="125000"/>
              </a:lnSpc>
            </a:pPr>
            <a:r>
              <a:rPr lang="en-US" sz="3600" b="1" dirty="0">
                <a:solidFill>
                  <a:schemeClr val="tx1"/>
                </a:solidFill>
                <a:latin typeface="Helvetica" pitchFamily="2" charset="0"/>
                <a:cs typeface="Arial" panose="020B0604020202020204" pitchFamily="34" charset="0"/>
              </a:rPr>
              <a:t>Lecture</a:t>
            </a:r>
            <a:r>
              <a:rPr lang="en-US" sz="3600" dirty="0">
                <a:solidFill>
                  <a:schemeClr val="tx1"/>
                </a:solidFill>
                <a:latin typeface="Helvetica" pitchFamily="2" charset="0"/>
                <a:cs typeface="Arial" panose="020B0604020202020204" pitchFamily="34" charset="0"/>
              </a:rPr>
              <a:t>: Remote, once a week with additional </a:t>
            </a:r>
          </a:p>
          <a:p>
            <a:pPr>
              <a:lnSpc>
                <a:spcPct val="125000"/>
              </a:lnSpc>
            </a:pPr>
            <a:r>
              <a:rPr lang="en-US" sz="3600" dirty="0">
                <a:solidFill>
                  <a:schemeClr val="tx1"/>
                </a:solidFill>
                <a:latin typeface="Helvetica" pitchFamily="2" charset="0"/>
                <a:cs typeface="Arial" panose="020B0604020202020204" pitchFamily="34" charset="0"/>
              </a:rPr>
              <a:t>pre-recorded videos</a:t>
            </a:r>
          </a:p>
          <a:p>
            <a:pPr>
              <a:lnSpc>
                <a:spcPct val="125000"/>
              </a:lnSpc>
            </a:pPr>
            <a:r>
              <a:rPr lang="en-US" sz="3600" b="1" dirty="0">
                <a:solidFill>
                  <a:schemeClr val="tx1"/>
                </a:solidFill>
                <a:latin typeface="Helvetica" pitchFamily="2" charset="0"/>
                <a:cs typeface="Arial" panose="020B0604020202020204" pitchFamily="34" charset="0"/>
              </a:rPr>
              <a:t>Lab</a:t>
            </a:r>
            <a:r>
              <a:rPr lang="en-US" sz="3600" dirty="0">
                <a:solidFill>
                  <a:schemeClr val="tx1"/>
                </a:solidFill>
                <a:latin typeface="Helvetica" pitchFamily="2" charset="0"/>
                <a:cs typeface="Arial" panose="020B0604020202020204" pitchFamily="34" charset="0"/>
              </a:rPr>
              <a:t>: In person, once a week</a:t>
            </a:r>
          </a:p>
          <a:p>
            <a:pPr>
              <a:lnSpc>
                <a:spcPct val="125000"/>
              </a:lnSpc>
            </a:pPr>
            <a:endParaRPr lang="en-US" sz="3600" dirty="0">
              <a:solidFill>
                <a:schemeClr val="tx1"/>
              </a:solidFill>
              <a:latin typeface="Helvetica" pitchFamily="2" charset="0"/>
              <a:cs typeface="Arial" panose="020B0604020202020204" pitchFamily="34" charset="0"/>
            </a:endParaRPr>
          </a:p>
          <a:p>
            <a:pPr>
              <a:lnSpc>
                <a:spcPct val="125000"/>
              </a:lnSpc>
            </a:pPr>
            <a:r>
              <a:rPr lang="en-US" sz="4400" b="1" dirty="0">
                <a:solidFill>
                  <a:schemeClr val="tx1"/>
                </a:solidFill>
                <a:latin typeface="Helvetica" pitchFamily="2" charset="0"/>
                <a:cs typeface="Arial" panose="020B0604020202020204" pitchFamily="34" charset="0"/>
              </a:rPr>
              <a:t>Bunker Hill Community College</a:t>
            </a:r>
          </a:p>
          <a:p>
            <a:pPr>
              <a:lnSpc>
                <a:spcPct val="125000"/>
              </a:lnSpc>
            </a:pPr>
            <a:r>
              <a:rPr lang="en-US" sz="3600" dirty="0">
                <a:solidFill>
                  <a:schemeClr val="tx1"/>
                </a:solidFill>
                <a:latin typeface="Helvetica" pitchFamily="2" charset="0"/>
                <a:cs typeface="Arial" panose="020B0604020202020204" pitchFamily="34" charset="0"/>
              </a:rPr>
              <a:t>66% Part-time students</a:t>
            </a:r>
          </a:p>
          <a:p>
            <a:pPr>
              <a:lnSpc>
                <a:spcPct val="125000"/>
              </a:lnSpc>
            </a:pPr>
            <a:r>
              <a:rPr lang="en-US" sz="3600" dirty="0">
                <a:solidFill>
                  <a:schemeClr val="tx1"/>
                </a:solidFill>
                <a:latin typeface="Helvetica" pitchFamily="2" charset="0"/>
                <a:cs typeface="Arial" panose="020B0604020202020204" pitchFamily="34" charset="0"/>
              </a:rPr>
              <a:t>67% Students of Color </a:t>
            </a:r>
          </a:p>
          <a:p>
            <a:pPr>
              <a:lnSpc>
                <a:spcPct val="125000"/>
              </a:lnSpc>
            </a:pPr>
            <a:endParaRPr lang="en-US" sz="3600" dirty="0">
              <a:solidFill>
                <a:schemeClr val="tx1"/>
              </a:solidFill>
              <a:latin typeface="Helvetica" pitchFamily="2" charset="0"/>
              <a:cs typeface="Arial" panose="020B0604020202020204" pitchFamily="34" charset="0"/>
            </a:endParaRPr>
          </a:p>
        </p:txBody>
      </p:sp>
      <p:sp>
        <p:nvSpPr>
          <p:cNvPr id="62" name="Rounded Rectangle 61">
            <a:extLst>
              <a:ext uri="{FF2B5EF4-FFF2-40B4-BE49-F238E27FC236}">
                <a16:creationId xmlns:a16="http://schemas.microsoft.com/office/drawing/2014/main" id="{9D7B4F98-A8E8-6F2C-C20F-B34C2FA20ADA}"/>
              </a:ext>
            </a:extLst>
          </p:cNvPr>
          <p:cNvSpPr/>
          <p:nvPr/>
        </p:nvSpPr>
        <p:spPr>
          <a:xfrm>
            <a:off x="13716000" y="20116800"/>
            <a:ext cx="16459200" cy="9144000"/>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88720" tIns="182880" rIns="1188720" bIns="182880" rtlCol="0" anchor="ctr" anchorCtr="1"/>
          <a:lstStyle/>
          <a:p>
            <a:pPr algn="ctr">
              <a:lnSpc>
                <a:spcPct val="125000"/>
              </a:lnSpc>
              <a:spcAft>
                <a:spcPts val="1200"/>
              </a:spcAft>
            </a:pPr>
            <a:r>
              <a:rPr lang="en-US" sz="4400" b="1" dirty="0">
                <a:solidFill>
                  <a:schemeClr val="tx1"/>
                </a:solidFill>
                <a:latin typeface="Helvetica" pitchFamily="2" charset="0"/>
                <a:cs typeface="Arial" panose="020B0604020202020204" pitchFamily="34" charset="0"/>
              </a:rPr>
              <a:t>Improvements for next time</a:t>
            </a:r>
          </a:p>
          <a:p>
            <a:pPr>
              <a:lnSpc>
                <a:spcPct val="125000"/>
              </a:lnSpc>
            </a:pPr>
            <a:r>
              <a:rPr lang="en-US" sz="3600" dirty="0">
                <a:solidFill>
                  <a:schemeClr val="tx1"/>
                </a:solidFill>
                <a:latin typeface="Helvetica" pitchFamily="2" charset="0"/>
              </a:rPr>
              <a:t>Encourage fewer retakes by discouraging ‘blind’ first attempts</a:t>
            </a:r>
          </a:p>
          <a:p>
            <a:pPr>
              <a:lnSpc>
                <a:spcPct val="125000"/>
              </a:lnSpc>
            </a:pPr>
            <a:r>
              <a:rPr lang="en-US" sz="3600" dirty="0">
                <a:solidFill>
                  <a:schemeClr val="tx1"/>
                </a:solidFill>
                <a:latin typeface="Helvetica" pitchFamily="2" charset="0"/>
              </a:rPr>
              <a:t>Recognize and address “magical thinking” early</a:t>
            </a:r>
          </a:p>
          <a:p>
            <a:pPr>
              <a:lnSpc>
                <a:spcPct val="125000"/>
              </a:lnSpc>
            </a:pPr>
            <a:r>
              <a:rPr lang="en-US" sz="3600" dirty="0">
                <a:solidFill>
                  <a:schemeClr val="tx1"/>
                </a:solidFill>
                <a:latin typeface="Helvetica" pitchFamily="2" charset="0"/>
              </a:rPr>
              <a:t>Reach out to struggling students earlier</a:t>
            </a:r>
          </a:p>
          <a:p>
            <a:pPr>
              <a:lnSpc>
                <a:spcPct val="125000"/>
              </a:lnSpc>
            </a:pPr>
            <a:r>
              <a:rPr lang="en-US" sz="3600" dirty="0">
                <a:solidFill>
                  <a:schemeClr val="tx1"/>
                </a:solidFill>
                <a:latin typeface="Helvetica" pitchFamily="2" charset="0"/>
              </a:rPr>
              <a:t>Report course grades multiple times throughout the semester</a:t>
            </a:r>
          </a:p>
          <a:p>
            <a:pPr>
              <a:lnSpc>
                <a:spcPct val="125000"/>
              </a:lnSpc>
            </a:pPr>
            <a:endParaRPr lang="en-US" sz="3600" dirty="0">
              <a:solidFill>
                <a:schemeClr val="tx1"/>
              </a:solidFill>
              <a:latin typeface="Helvetica" pitchFamily="2" charset="0"/>
            </a:endParaRPr>
          </a:p>
          <a:p>
            <a:pPr algn="ctr">
              <a:lnSpc>
                <a:spcPct val="125000"/>
              </a:lnSpc>
            </a:pPr>
            <a:r>
              <a:rPr lang="en-US" sz="4400" b="1" dirty="0">
                <a:solidFill>
                  <a:schemeClr val="tx1"/>
                </a:solidFill>
                <a:latin typeface="Helvetica" pitchFamily="2" charset="0"/>
              </a:rPr>
              <a:t>Questions to ponder</a:t>
            </a:r>
          </a:p>
          <a:p>
            <a:pPr>
              <a:lnSpc>
                <a:spcPct val="125000"/>
              </a:lnSpc>
            </a:pPr>
            <a:r>
              <a:rPr lang="en-US" sz="3600" dirty="0">
                <a:solidFill>
                  <a:schemeClr val="tx1"/>
                </a:solidFill>
                <a:latin typeface="Helvetica" pitchFamily="2" charset="0"/>
              </a:rPr>
              <a:t>Why didn’t students submit homework or retake learning targets?</a:t>
            </a:r>
          </a:p>
          <a:p>
            <a:pPr>
              <a:lnSpc>
                <a:spcPct val="125000"/>
              </a:lnSpc>
            </a:pPr>
            <a:r>
              <a:rPr lang="en-US" sz="3600" dirty="0">
                <a:solidFill>
                  <a:schemeClr val="tx1"/>
                </a:solidFill>
                <a:latin typeface="Helvetica" pitchFamily="2" charset="0"/>
              </a:rPr>
              <a:t>What answers are “good enough” to meet a learning target?</a:t>
            </a:r>
          </a:p>
          <a:p>
            <a:pPr>
              <a:lnSpc>
                <a:spcPct val="125000"/>
              </a:lnSpc>
            </a:pPr>
            <a:r>
              <a:rPr lang="en-US" sz="3600" dirty="0">
                <a:solidFill>
                  <a:schemeClr val="tx1"/>
                </a:solidFill>
                <a:latin typeface="Helvetica" pitchFamily="2" charset="0"/>
              </a:rPr>
              <a:t>How can this approach be scaled up in a larger classroom?</a:t>
            </a:r>
          </a:p>
          <a:p>
            <a:pPr>
              <a:lnSpc>
                <a:spcPct val="125000"/>
              </a:lnSpc>
            </a:pPr>
            <a:r>
              <a:rPr lang="en-US" sz="3600" dirty="0">
                <a:solidFill>
                  <a:schemeClr val="tx1"/>
                </a:solidFill>
                <a:latin typeface="Helvetica" pitchFamily="2" charset="0"/>
              </a:rPr>
              <a:t>Why don’t the final grades include any Cs?</a:t>
            </a:r>
          </a:p>
        </p:txBody>
      </p:sp>
      <p:pic>
        <p:nvPicPr>
          <p:cNvPr id="72" name="Picture 71">
            <a:extLst>
              <a:ext uri="{FF2B5EF4-FFF2-40B4-BE49-F238E27FC236}">
                <a16:creationId xmlns:a16="http://schemas.microsoft.com/office/drawing/2014/main" id="{C2991D38-38DA-45C7-D1E6-2D4AC850685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2460939" y="24075327"/>
            <a:ext cx="9144000" cy="5765278"/>
          </a:xfrm>
          <a:prstGeom prst="rect">
            <a:avLst/>
          </a:prstGeom>
        </p:spPr>
      </p:pic>
      <p:pic>
        <p:nvPicPr>
          <p:cNvPr id="74" name="Picture 73">
            <a:extLst>
              <a:ext uri="{FF2B5EF4-FFF2-40B4-BE49-F238E27FC236}">
                <a16:creationId xmlns:a16="http://schemas.microsoft.com/office/drawing/2014/main" id="{FED54D40-100E-2767-55D7-7648898B0C80}"/>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32461200" y="5092284"/>
            <a:ext cx="9143999" cy="5765277"/>
          </a:xfrm>
          <a:prstGeom prst="rect">
            <a:avLst/>
          </a:prstGeom>
        </p:spPr>
      </p:pic>
      <p:sp>
        <p:nvSpPr>
          <p:cNvPr id="77" name="TextBox 76">
            <a:extLst>
              <a:ext uri="{FF2B5EF4-FFF2-40B4-BE49-F238E27FC236}">
                <a16:creationId xmlns:a16="http://schemas.microsoft.com/office/drawing/2014/main" id="{C96BF6EB-D3B3-DB54-355E-98C26C15AE42}"/>
              </a:ext>
            </a:extLst>
          </p:cNvPr>
          <p:cNvSpPr txBox="1"/>
          <p:nvPr/>
        </p:nvSpPr>
        <p:spPr>
          <a:xfrm>
            <a:off x="32855504" y="29846517"/>
            <a:ext cx="9144000" cy="1815882"/>
          </a:xfrm>
          <a:prstGeom prst="rect">
            <a:avLst/>
          </a:prstGeom>
          <a:noFill/>
        </p:spPr>
        <p:txBody>
          <a:bodyPr wrap="square">
            <a:spAutoFit/>
          </a:bodyPr>
          <a:lstStyle/>
          <a:p>
            <a:pPr algn="just"/>
            <a:r>
              <a:rPr lang="en-US" sz="2800" dirty="0">
                <a:latin typeface="Helvetica" pitchFamily="2" charset="0"/>
              </a:rPr>
              <a:t>Figure 2: Learning target progress of three students showing various pathways towards success. The black dotted line shows the number of learning targets that were available during each week of the course.</a:t>
            </a:r>
          </a:p>
        </p:txBody>
      </p:sp>
      <p:sp>
        <p:nvSpPr>
          <p:cNvPr id="68" name="TextBox 67">
            <a:extLst>
              <a:ext uri="{FF2B5EF4-FFF2-40B4-BE49-F238E27FC236}">
                <a16:creationId xmlns:a16="http://schemas.microsoft.com/office/drawing/2014/main" id="{384D7A1E-1E19-92EA-2C31-F40468AAA76A}"/>
              </a:ext>
            </a:extLst>
          </p:cNvPr>
          <p:cNvSpPr txBox="1"/>
          <p:nvPr/>
        </p:nvSpPr>
        <p:spPr>
          <a:xfrm>
            <a:off x="33375600" y="10959405"/>
            <a:ext cx="8158487" cy="1384995"/>
          </a:xfrm>
          <a:prstGeom prst="rect">
            <a:avLst/>
          </a:prstGeom>
          <a:noFill/>
        </p:spPr>
        <p:txBody>
          <a:bodyPr wrap="square" rtlCol="0">
            <a:spAutoFit/>
          </a:bodyPr>
          <a:lstStyle/>
          <a:p>
            <a:pPr algn="just"/>
            <a:r>
              <a:rPr lang="en-US" sz="2800" dirty="0">
                <a:latin typeface="Helvetica" pitchFamily="2" charset="0"/>
              </a:rPr>
              <a:t>Figure 1: Final homework grades compared to the number of learning targets met for the 13 students who finished the course (5 students withdrew).</a:t>
            </a:r>
          </a:p>
        </p:txBody>
      </p:sp>
      <p:sp>
        <p:nvSpPr>
          <p:cNvPr id="78" name="TextBox 77">
            <a:extLst>
              <a:ext uri="{FF2B5EF4-FFF2-40B4-BE49-F238E27FC236}">
                <a16:creationId xmlns:a16="http://schemas.microsoft.com/office/drawing/2014/main" id="{4D257773-F56F-74F8-E94D-17BA6B8DF509}"/>
              </a:ext>
            </a:extLst>
          </p:cNvPr>
          <p:cNvSpPr txBox="1"/>
          <p:nvPr/>
        </p:nvSpPr>
        <p:spPr>
          <a:xfrm>
            <a:off x="35349724" y="23552107"/>
            <a:ext cx="4285147" cy="523220"/>
          </a:xfrm>
          <a:prstGeom prst="rect">
            <a:avLst/>
          </a:prstGeom>
          <a:noFill/>
        </p:spPr>
        <p:txBody>
          <a:bodyPr wrap="none" rtlCol="0">
            <a:spAutoFit/>
          </a:bodyPr>
          <a:lstStyle/>
          <a:p>
            <a:r>
              <a:rPr lang="en-US" sz="2800" dirty="0">
                <a:latin typeface="Helvetica Light" panose="020B0403020202020204" pitchFamily="34" charset="0"/>
                <a:cs typeface="Courier New" panose="02070309020205020404" pitchFamily="49" charset="0"/>
              </a:rPr>
              <a:t>Learning Target Progress</a:t>
            </a:r>
          </a:p>
        </p:txBody>
      </p:sp>
      <p:sp>
        <p:nvSpPr>
          <p:cNvPr id="69" name="TextBox 68">
            <a:extLst>
              <a:ext uri="{FF2B5EF4-FFF2-40B4-BE49-F238E27FC236}">
                <a16:creationId xmlns:a16="http://schemas.microsoft.com/office/drawing/2014/main" id="{553A4366-1B0A-C235-39AF-7C6807B05AC2}"/>
              </a:ext>
            </a:extLst>
          </p:cNvPr>
          <p:cNvSpPr txBox="1"/>
          <p:nvPr/>
        </p:nvSpPr>
        <p:spPr>
          <a:xfrm>
            <a:off x="35825821" y="4650147"/>
            <a:ext cx="3302507" cy="523220"/>
          </a:xfrm>
          <a:prstGeom prst="rect">
            <a:avLst/>
          </a:prstGeom>
          <a:noFill/>
        </p:spPr>
        <p:txBody>
          <a:bodyPr wrap="none" rtlCol="0">
            <a:spAutoFit/>
          </a:bodyPr>
          <a:lstStyle/>
          <a:p>
            <a:r>
              <a:rPr lang="en-US" sz="2800" dirty="0">
                <a:latin typeface="Helvetica Light" panose="020B0403020202020204" pitchFamily="34" charset="0"/>
                <a:cs typeface="Courier New" panose="02070309020205020404" pitchFamily="49" charset="0"/>
              </a:rPr>
              <a:t>Grade Distributions</a:t>
            </a:r>
          </a:p>
        </p:txBody>
      </p:sp>
    </p:spTree>
    <p:extLst>
      <p:ext uri="{BB962C8B-B14F-4D97-AF65-F5344CB8AC3E}">
        <p14:creationId xmlns:p14="http://schemas.microsoft.com/office/powerpoint/2010/main" val="764832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4746</TotalTime>
  <Words>529</Words>
  <Application>Microsoft Macintosh PowerPoint</Application>
  <PresentationFormat>Custom</PresentationFormat>
  <Paragraphs>108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Helvetica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Mortensen, Jennifer Christine</cp:lastModifiedBy>
  <cp:revision>148</cp:revision>
  <dcterms:created xsi:type="dcterms:W3CDTF">2018-09-16T19:13:41Z</dcterms:created>
  <dcterms:modified xsi:type="dcterms:W3CDTF">2022-07-06T12:58:29Z</dcterms:modified>
</cp:coreProperties>
</file>